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0" r:id="rId2"/>
    <p:sldId id="362" r:id="rId3"/>
    <p:sldId id="445" r:id="rId4"/>
    <p:sldId id="446" r:id="rId5"/>
    <p:sldId id="479" r:id="rId6"/>
    <p:sldId id="480" r:id="rId7"/>
    <p:sldId id="482" r:id="rId8"/>
    <p:sldId id="483" r:id="rId9"/>
    <p:sldId id="484" r:id="rId10"/>
    <p:sldId id="485" r:id="rId11"/>
    <p:sldId id="486" r:id="rId12"/>
    <p:sldId id="447" r:id="rId13"/>
    <p:sldId id="448" r:id="rId14"/>
    <p:sldId id="449" r:id="rId15"/>
    <p:sldId id="450" r:id="rId16"/>
    <p:sldId id="451" r:id="rId17"/>
    <p:sldId id="452" r:id="rId18"/>
    <p:sldId id="453" r:id="rId19"/>
    <p:sldId id="454" r:id="rId20"/>
    <p:sldId id="455"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87" r:id="rId44"/>
    <p:sldId id="488" r:id="rId45"/>
    <p:sldId id="489" r:id="rId4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00"/>
    <a:srgbClr val="B9EDFF"/>
    <a:srgbClr val="BBEFD3"/>
    <a:srgbClr val="9DE7BE"/>
    <a:srgbClr val="29A360"/>
    <a:srgbClr val="FFAFAF"/>
    <a:srgbClr val="FFFF99"/>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416" autoAdjust="0"/>
  </p:normalViewPr>
  <p:slideViewPr>
    <p:cSldViewPr>
      <p:cViewPr varScale="1">
        <p:scale>
          <a:sx n="100" d="100"/>
          <a:sy n="100"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200E695-1892-4DB2-BC99-DFE00BC60453}" type="slidenum">
              <a:rPr lang="en-US"/>
              <a:pPr/>
              <a:t>‹#›</a:t>
            </a:fld>
            <a:endParaRPr lang="en-US"/>
          </a:p>
        </p:txBody>
      </p:sp>
    </p:spTree>
    <p:extLst>
      <p:ext uri="{BB962C8B-B14F-4D97-AF65-F5344CB8AC3E}">
        <p14:creationId xmlns:p14="http://schemas.microsoft.com/office/powerpoint/2010/main" val="461224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se.gov.uk/vibration/hav/index.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se.gov.uk/vibration/wbv/index.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5"/>
          </p:nvPr>
        </p:nvSpPr>
        <p:spPr/>
        <p:txBody>
          <a:bodyPr/>
          <a:lstStyle/>
          <a:p>
            <a:fld id="{8200E695-1892-4DB2-BC99-DFE00BC60453}" type="slidenum">
              <a:rPr lang="en-US" smtClean="0"/>
              <a:pPr/>
              <a:t>1</a:t>
            </a:fld>
            <a:endParaRPr lang="en-US"/>
          </a:p>
        </p:txBody>
      </p:sp>
    </p:spTree>
    <p:extLst>
      <p:ext uri="{BB962C8B-B14F-4D97-AF65-F5344CB8AC3E}">
        <p14:creationId xmlns:p14="http://schemas.microsoft.com/office/powerpoint/2010/main" val="104746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sr-Latn-RS" sz="1000" dirty="0">
                <a:solidFill>
                  <a:srgbClr val="000066"/>
                </a:solidFill>
              </a:rPr>
              <a:t>Na slici su prikazani primeri postavljanja adaptera za dlan i prste.</a:t>
            </a:r>
            <a:endParaRPr lang="en-US" sz="1000" dirty="0">
              <a:solidFill>
                <a:srgbClr val="000066"/>
              </a:solidFill>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10</a:t>
            </a:fld>
            <a:endParaRPr lang="en-US"/>
          </a:p>
        </p:txBody>
      </p:sp>
    </p:spTree>
    <p:extLst>
      <p:ext uri="{BB962C8B-B14F-4D97-AF65-F5344CB8AC3E}">
        <p14:creationId xmlns:p14="http://schemas.microsoft.com/office/powerpoint/2010/main" val="127773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pPr>
            <a:r>
              <a:rPr lang="sr-Latn-RS" sz="1000" dirty="0">
                <a:solidFill>
                  <a:srgbClr val="000066"/>
                </a:solidFill>
              </a:rPr>
              <a:t>Merni kablovi moraju biti učvršćeni kako bi bili minimalno izloženi vibracijama.</a:t>
            </a:r>
            <a:endParaRPr lang="en-US" sz="1000" dirty="0">
              <a:solidFill>
                <a:srgbClr val="000066"/>
              </a:solidFill>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11</a:t>
            </a:fld>
            <a:endParaRPr lang="en-US"/>
          </a:p>
        </p:txBody>
      </p:sp>
    </p:spTree>
    <p:extLst>
      <p:ext uri="{BB962C8B-B14F-4D97-AF65-F5344CB8AC3E}">
        <p14:creationId xmlns:p14="http://schemas.microsoft.com/office/powerpoint/2010/main" val="129786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en-US" sz="1000" dirty="0" err="1">
                <a:solidFill>
                  <a:srgbClr val="000066"/>
                </a:solidFill>
              </a:rPr>
              <a:t>Pošto</a:t>
            </a:r>
            <a:r>
              <a:rPr lang="en-US" sz="1000" dirty="0">
                <a:solidFill>
                  <a:srgbClr val="000066"/>
                </a:solidFill>
              </a:rPr>
              <a:t> se </a:t>
            </a:r>
            <a:r>
              <a:rPr lang="sr-Latn-RS" sz="1000" dirty="0">
                <a:solidFill>
                  <a:srgbClr val="000066"/>
                </a:solidFill>
              </a:rPr>
              <a:t>vrednosti </a:t>
            </a:r>
            <a:r>
              <a:rPr lang="en-US" sz="1000" dirty="0" err="1">
                <a:solidFill>
                  <a:srgbClr val="000066"/>
                </a:solidFill>
              </a:rPr>
              <a:t>vibracija</a:t>
            </a:r>
            <a:r>
              <a:rPr lang="en-US" sz="1000" dirty="0">
                <a:solidFill>
                  <a:srgbClr val="000066"/>
                </a:solidFill>
              </a:rPr>
              <a:t> </a:t>
            </a:r>
            <a:r>
              <a:rPr lang="en-US" sz="1000" dirty="0" err="1">
                <a:solidFill>
                  <a:srgbClr val="000066"/>
                </a:solidFill>
              </a:rPr>
              <a:t>pri</a:t>
            </a:r>
            <a:r>
              <a:rPr lang="en-US" sz="1000" dirty="0">
                <a:solidFill>
                  <a:srgbClr val="000066"/>
                </a:solidFill>
              </a:rPr>
              <a:t> </a:t>
            </a:r>
            <a:r>
              <a:rPr lang="en-US" sz="1000" dirty="0" err="1">
                <a:solidFill>
                  <a:srgbClr val="000066"/>
                </a:solidFill>
              </a:rPr>
              <a:t>istoj</a:t>
            </a:r>
            <a:r>
              <a:rPr lang="en-US" sz="1000" dirty="0">
                <a:solidFill>
                  <a:srgbClr val="000066"/>
                </a:solidFill>
              </a:rPr>
              <a:t> </a:t>
            </a:r>
            <a:r>
              <a:rPr lang="en-US" sz="1000" dirty="0" err="1">
                <a:solidFill>
                  <a:srgbClr val="000066"/>
                </a:solidFill>
              </a:rPr>
              <a:t>frekvenciji</a:t>
            </a:r>
            <a:r>
              <a:rPr lang="en-US" sz="1000" dirty="0">
                <a:solidFill>
                  <a:srgbClr val="000066"/>
                </a:solidFill>
              </a:rPr>
              <a:t> </a:t>
            </a:r>
            <a:r>
              <a:rPr lang="en-US" sz="1000" dirty="0" err="1">
                <a:solidFill>
                  <a:srgbClr val="000066"/>
                </a:solidFill>
              </a:rPr>
              <a:t>menjaju</a:t>
            </a:r>
            <a:r>
              <a:rPr lang="en-US" sz="1000" dirty="0">
                <a:solidFill>
                  <a:srgbClr val="000066"/>
                </a:solidFill>
              </a:rPr>
              <a:t> </a:t>
            </a:r>
            <a:r>
              <a:rPr lang="en-US" sz="1000" dirty="0" err="1">
                <a:solidFill>
                  <a:srgbClr val="000066"/>
                </a:solidFill>
              </a:rPr>
              <a:t>tokom</a:t>
            </a:r>
            <a:r>
              <a:rPr lang="en-US" sz="1000" dirty="0">
                <a:solidFill>
                  <a:srgbClr val="000066"/>
                </a:solidFill>
              </a:rPr>
              <a:t> </a:t>
            </a:r>
            <a:r>
              <a:rPr lang="en-US" sz="1000" dirty="0" err="1">
                <a:solidFill>
                  <a:srgbClr val="000066"/>
                </a:solidFill>
              </a:rPr>
              <a:t>vremena</a:t>
            </a:r>
            <a:r>
              <a:rPr lang="en-US" sz="1000" dirty="0">
                <a:solidFill>
                  <a:srgbClr val="000066"/>
                </a:solidFill>
              </a:rPr>
              <a:t>, </a:t>
            </a:r>
            <a:r>
              <a:rPr lang="en-US" sz="1000" dirty="0" err="1">
                <a:solidFill>
                  <a:srgbClr val="000066"/>
                </a:solidFill>
              </a:rPr>
              <a:t>ta</a:t>
            </a:r>
            <a:r>
              <a:rPr lang="sr-Latn-RS" sz="1000" dirty="0" err="1">
                <a:solidFill>
                  <a:srgbClr val="000066"/>
                </a:solidFill>
              </a:rPr>
              <a:t>kav</a:t>
            </a:r>
            <a:r>
              <a:rPr lang="en-US" sz="1000" dirty="0">
                <a:solidFill>
                  <a:srgbClr val="000066"/>
                </a:solidFill>
              </a:rPr>
              <a:t> </a:t>
            </a:r>
            <a:r>
              <a:rPr lang="en-US" sz="1000" dirty="0" err="1">
                <a:solidFill>
                  <a:srgbClr val="000066"/>
                </a:solidFill>
              </a:rPr>
              <a:t>složeni</a:t>
            </a:r>
            <a:r>
              <a:rPr lang="en-US" sz="1000" dirty="0">
                <a:solidFill>
                  <a:srgbClr val="000066"/>
                </a:solidFill>
              </a:rPr>
              <a:t> </a:t>
            </a:r>
            <a:r>
              <a:rPr lang="en-US" sz="1000" dirty="0" err="1">
                <a:solidFill>
                  <a:srgbClr val="000066"/>
                </a:solidFill>
              </a:rPr>
              <a:t>proces</a:t>
            </a:r>
            <a:r>
              <a:rPr lang="en-US" sz="1000" dirty="0">
                <a:solidFill>
                  <a:srgbClr val="000066"/>
                </a:solidFill>
              </a:rPr>
              <a:t> </a:t>
            </a:r>
            <a:r>
              <a:rPr lang="sr-Latn-RS" sz="1000" dirty="0">
                <a:solidFill>
                  <a:srgbClr val="000066"/>
                </a:solidFill>
              </a:rPr>
              <a:t>je potrebno</a:t>
            </a:r>
            <a:r>
              <a:rPr lang="en-US" sz="1000" dirty="0">
                <a:solidFill>
                  <a:srgbClr val="000066"/>
                </a:solidFill>
              </a:rPr>
              <a:t> </a:t>
            </a:r>
            <a:r>
              <a:rPr lang="en-US" sz="1000" dirty="0" err="1">
                <a:solidFill>
                  <a:srgbClr val="000066"/>
                </a:solidFill>
              </a:rPr>
              <a:t>prikazati</a:t>
            </a:r>
            <a:r>
              <a:rPr lang="en-US" sz="1000" dirty="0">
                <a:solidFill>
                  <a:srgbClr val="000066"/>
                </a:solidFill>
              </a:rPr>
              <a:t> </a:t>
            </a:r>
            <a:r>
              <a:rPr lang="en-US" sz="1000" dirty="0" err="1">
                <a:solidFill>
                  <a:srgbClr val="000066"/>
                </a:solidFill>
              </a:rPr>
              <a:t>jednim</a:t>
            </a:r>
            <a:r>
              <a:rPr lang="en-US" sz="1000" dirty="0">
                <a:solidFill>
                  <a:srgbClr val="000066"/>
                </a:solidFill>
              </a:rPr>
              <a:t> </a:t>
            </a:r>
            <a:r>
              <a:rPr lang="en-US" sz="1000" dirty="0" err="1">
                <a:solidFill>
                  <a:srgbClr val="000066"/>
                </a:solidFill>
              </a:rPr>
              <a:t>pokazateljem</a:t>
            </a:r>
            <a:r>
              <a:rPr lang="sr-Latn-RS" sz="1000" dirty="0">
                <a:solidFill>
                  <a:srgbClr val="000066"/>
                </a:solidFill>
              </a:rPr>
              <a:t>,</a:t>
            </a:r>
            <a:r>
              <a:rPr lang="en-US" sz="1000" dirty="0">
                <a:solidFill>
                  <a:srgbClr val="000066"/>
                </a:solidFill>
              </a:rPr>
              <a:t> </a:t>
            </a:r>
            <a:r>
              <a:rPr lang="sr-Latn-RS" sz="1000" dirty="0">
                <a:solidFill>
                  <a:srgbClr val="000066"/>
                </a:solidFill>
              </a:rPr>
              <a:t>zbog čega</a:t>
            </a:r>
            <a:r>
              <a:rPr lang="en-US" sz="1000" dirty="0">
                <a:solidFill>
                  <a:srgbClr val="000066"/>
                </a:solidFill>
              </a:rPr>
              <a:t> se</a:t>
            </a:r>
            <a:r>
              <a:rPr lang="sr-Latn-RS" sz="1000" dirty="0">
                <a:solidFill>
                  <a:srgbClr val="000066"/>
                </a:solidFill>
              </a:rPr>
              <a:t> </a:t>
            </a:r>
            <a:r>
              <a:rPr lang="en-US" sz="1000" dirty="0" err="1">
                <a:solidFill>
                  <a:srgbClr val="000066"/>
                </a:solidFill>
              </a:rPr>
              <a:t>izračunava</a:t>
            </a:r>
            <a:r>
              <a:rPr lang="sr-Latn-RS" sz="1000" dirty="0">
                <a:solidFill>
                  <a:srgbClr val="000066"/>
                </a:solidFill>
              </a:rPr>
              <a:t> </a:t>
            </a:r>
            <a:r>
              <a:rPr lang="en-US" sz="1000" i="1" dirty="0" err="1">
                <a:solidFill>
                  <a:srgbClr val="000066"/>
                </a:solidFill>
              </a:rPr>
              <a:t>efektivna</a:t>
            </a:r>
            <a:r>
              <a:rPr lang="en-US" sz="1000" i="1" dirty="0">
                <a:solidFill>
                  <a:srgbClr val="000066"/>
                </a:solidFill>
              </a:rPr>
              <a:t> </a:t>
            </a:r>
            <a:r>
              <a:rPr lang="en-US" sz="1000" i="1" dirty="0" err="1">
                <a:solidFill>
                  <a:srgbClr val="000066"/>
                </a:solidFill>
              </a:rPr>
              <a:t>vrednost</a:t>
            </a:r>
            <a:r>
              <a:rPr lang="en-US" sz="1000" i="1" dirty="0">
                <a:solidFill>
                  <a:srgbClr val="000066"/>
                </a:solidFill>
              </a:rPr>
              <a:t> </a:t>
            </a:r>
            <a:r>
              <a:rPr lang="en-US" sz="1000" i="1" dirty="0" err="1">
                <a:solidFill>
                  <a:srgbClr val="000066"/>
                </a:solidFill>
              </a:rPr>
              <a:t>vibracija</a:t>
            </a:r>
            <a:r>
              <a:rPr lang="en-US" sz="1000" i="1" dirty="0">
                <a:solidFill>
                  <a:srgbClr val="000066"/>
                </a:solidFill>
              </a:rPr>
              <a:t> </a:t>
            </a:r>
            <a:r>
              <a:rPr lang="en-US" sz="1000" dirty="0" err="1">
                <a:solidFill>
                  <a:srgbClr val="000066"/>
                </a:solidFill>
              </a:rPr>
              <a:t>za</a:t>
            </a:r>
            <a:r>
              <a:rPr lang="en-US" sz="1000" dirty="0">
                <a:solidFill>
                  <a:srgbClr val="000066"/>
                </a:solidFill>
              </a:rPr>
              <a:t> </a:t>
            </a:r>
            <a:r>
              <a:rPr lang="en-US" sz="1000" dirty="0" err="1">
                <a:solidFill>
                  <a:srgbClr val="000066"/>
                </a:solidFill>
              </a:rPr>
              <a:t>svaku</a:t>
            </a:r>
            <a:r>
              <a:rPr lang="en-US" sz="1000" dirty="0">
                <a:solidFill>
                  <a:srgbClr val="000066"/>
                </a:solidFill>
              </a:rPr>
              <a:t> </a:t>
            </a:r>
            <a:r>
              <a:rPr lang="en-US" sz="1000" dirty="0" err="1">
                <a:solidFill>
                  <a:srgbClr val="000066"/>
                </a:solidFill>
              </a:rPr>
              <a:t>merenu</a:t>
            </a:r>
            <a:r>
              <a:rPr lang="en-US" sz="1000" dirty="0">
                <a:solidFill>
                  <a:srgbClr val="000066"/>
                </a:solidFill>
              </a:rPr>
              <a:t> </a:t>
            </a:r>
            <a:r>
              <a:rPr lang="en-US" sz="1000" dirty="0" err="1">
                <a:solidFill>
                  <a:srgbClr val="000066"/>
                </a:solidFill>
              </a:rPr>
              <a:t>frekvenciju</a:t>
            </a:r>
            <a:r>
              <a:rPr lang="sr-Latn-RS" sz="1000" dirty="0">
                <a:solidFill>
                  <a:srgbClr val="000066"/>
                </a:solidFill>
              </a:rPr>
              <a:t>.</a:t>
            </a:r>
          </a:p>
          <a:p>
            <a:pPr algn="just" defTabSz="990478">
              <a:spcBef>
                <a:spcPts val="600"/>
              </a:spcBef>
              <a:defRPr/>
            </a:pPr>
            <a:r>
              <a:rPr lang="sr-Cyrl-CS" sz="1000" dirty="0">
                <a:solidFill>
                  <a:srgbClr val="000066"/>
                </a:solidFill>
              </a:rPr>
              <a:t>Kao </a:t>
            </a:r>
            <a:r>
              <a:rPr lang="sr-Latn-RS" sz="1000" dirty="0">
                <a:solidFill>
                  <a:srgbClr val="000066"/>
                </a:solidFill>
              </a:rPr>
              <a:t>osnovna </a:t>
            </a:r>
            <a:r>
              <a:rPr lang="sr-Cyrl-CS" sz="1000" dirty="0">
                <a:solidFill>
                  <a:srgbClr val="000066"/>
                </a:solidFill>
              </a:rPr>
              <a:t>veličina za </a:t>
            </a:r>
            <a:r>
              <a:rPr lang="sr-Latn-RS" sz="1000" dirty="0">
                <a:solidFill>
                  <a:srgbClr val="000066"/>
                </a:solidFill>
              </a:rPr>
              <a:t>vrednovanje</a:t>
            </a:r>
            <a:r>
              <a:rPr lang="sr-Cyrl-CS" sz="1000" dirty="0">
                <a:solidFill>
                  <a:srgbClr val="000066"/>
                </a:solidFill>
              </a:rPr>
              <a:t> vibracija </a:t>
            </a:r>
            <a:r>
              <a:rPr lang="sr-Latn-RS" sz="1000" dirty="0">
                <a:solidFill>
                  <a:srgbClr val="000066"/>
                </a:solidFill>
              </a:rPr>
              <a:t>koje se tokom rada prenose na telo radnika </a:t>
            </a:r>
            <a:r>
              <a:rPr lang="sr-Cyrl-CS" sz="1000" dirty="0">
                <a:solidFill>
                  <a:srgbClr val="000066"/>
                </a:solidFill>
              </a:rPr>
              <a:t>se</a:t>
            </a:r>
            <a:r>
              <a:rPr lang="sr-Latn-RS" sz="1000" dirty="0">
                <a:solidFill>
                  <a:srgbClr val="000066"/>
                </a:solidFill>
              </a:rPr>
              <a:t> </a:t>
            </a:r>
            <a:r>
              <a:rPr lang="sr-Cyrl-CS" sz="1000" dirty="0">
                <a:solidFill>
                  <a:srgbClr val="000066"/>
                </a:solidFill>
              </a:rPr>
              <a:t>koristi </a:t>
            </a:r>
            <a:r>
              <a:rPr lang="sr-Cyrl-CS" sz="1000" i="1" dirty="0">
                <a:solidFill>
                  <a:srgbClr val="000066"/>
                </a:solidFill>
              </a:rPr>
              <a:t>efektivna (</a:t>
            </a:r>
            <a:r>
              <a:rPr lang="sr-Latn-CS" sz="1000" i="1" dirty="0">
                <a:solidFill>
                  <a:srgbClr val="000066"/>
                </a:solidFill>
              </a:rPr>
              <a:t>RMS) </a:t>
            </a:r>
            <a:r>
              <a:rPr lang="sr-Cyrl-CS" sz="1000" i="1" dirty="0">
                <a:solidFill>
                  <a:srgbClr val="000066"/>
                </a:solidFill>
              </a:rPr>
              <a:t>vrednost </a:t>
            </a:r>
            <a:r>
              <a:rPr lang="sr-Latn-RS" sz="1000" i="1" dirty="0">
                <a:solidFill>
                  <a:srgbClr val="000066"/>
                </a:solidFill>
              </a:rPr>
              <a:t> u</a:t>
            </a:r>
            <a:r>
              <a:rPr lang="sr-Cyrl-CS" sz="1000" i="1" dirty="0">
                <a:solidFill>
                  <a:srgbClr val="000066"/>
                </a:solidFill>
              </a:rPr>
              <a:t>brzanja frekvencijski ponderisan</a:t>
            </a:r>
            <a:r>
              <a:rPr lang="sr-Latn-RS" sz="1000" i="1" dirty="0">
                <a:solidFill>
                  <a:srgbClr val="000066"/>
                </a:solidFill>
              </a:rPr>
              <a:t>ih</a:t>
            </a:r>
            <a:r>
              <a:rPr lang="sr-Cyrl-CS" sz="1000" i="1" dirty="0">
                <a:solidFill>
                  <a:srgbClr val="000066"/>
                </a:solidFill>
              </a:rPr>
              <a:t> vibracija</a:t>
            </a:r>
            <a:r>
              <a:rPr lang="sr-Cyrl-CS" sz="1000" dirty="0">
                <a:solidFill>
                  <a:srgbClr val="000066"/>
                </a:solidFill>
              </a:rPr>
              <a:t>, </a:t>
            </a:r>
            <a:r>
              <a:rPr lang="sr-Cyrl-CS" sz="1000" i="1" dirty="0">
                <a:solidFill>
                  <a:srgbClr val="000066"/>
                </a:solidFill>
              </a:rPr>
              <a:t>a</a:t>
            </a:r>
            <a:r>
              <a:rPr lang="pl-PL" sz="1000" baseline="-25000" dirty="0">
                <a:solidFill>
                  <a:srgbClr val="000066"/>
                </a:solidFill>
              </a:rPr>
              <a:t>w</a:t>
            </a:r>
            <a:r>
              <a:rPr lang="sr-Latn-RS" sz="1000" dirty="0">
                <a:solidFill>
                  <a:srgbClr val="000066"/>
                </a:solidFill>
              </a:rPr>
              <a:t> (</a:t>
            </a:r>
            <a:r>
              <a:rPr lang="sr-Cyrl-CS" sz="1000" i="1" dirty="0">
                <a:solidFill>
                  <a:srgbClr val="000066"/>
                </a:solidFill>
              </a:rPr>
              <a:t>a</a:t>
            </a:r>
            <a:r>
              <a:rPr lang="pl-PL" sz="1000" baseline="-25000" dirty="0">
                <a:solidFill>
                  <a:srgbClr val="000066"/>
                </a:solidFill>
              </a:rPr>
              <a:t>w,RMS</a:t>
            </a:r>
            <a:r>
              <a:rPr lang="sr-Latn-RS" sz="1000" dirty="0">
                <a:solidFill>
                  <a:srgbClr val="000066"/>
                </a:solidFill>
              </a:rPr>
              <a:t>).</a:t>
            </a:r>
            <a:r>
              <a:rPr lang="sr-Cyrl-CS" sz="1000" dirty="0">
                <a:solidFill>
                  <a:srgbClr val="000066"/>
                </a:solidFill>
              </a:rPr>
              <a:t> </a:t>
            </a:r>
            <a:r>
              <a:rPr lang="sr-Latn-RS" sz="1000" dirty="0">
                <a:solidFill>
                  <a:srgbClr val="000066"/>
                </a:solidFill>
              </a:rPr>
              <a:t>Određuje se za svaku od ortogonalnih osa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 </a:t>
            </a:r>
            <a:r>
              <a:rPr lang="sr-Latn-RS" sz="1000" i="1" dirty="0">
                <a:solidFill>
                  <a:srgbClr val="000066"/>
                </a:solidFill>
              </a:rPr>
              <a:t>z </a:t>
            </a:r>
            <a:r>
              <a:rPr lang="sr-Latn-RS" sz="1000" dirty="0">
                <a:solidFill>
                  <a:srgbClr val="000066"/>
                </a:solidFill>
              </a:rPr>
              <a:t>kao </a:t>
            </a:r>
            <a:r>
              <a:rPr lang="sr-Cyrl-CS" sz="1000" i="1" dirty="0">
                <a:solidFill>
                  <a:srgbClr val="000066"/>
                </a:solidFill>
              </a:rPr>
              <a:t>a</a:t>
            </a:r>
            <a:r>
              <a:rPr lang="pl-PL" sz="1000" baseline="-25000" dirty="0">
                <a:solidFill>
                  <a:srgbClr val="000066"/>
                </a:solidFill>
              </a:rPr>
              <a:t>wx</a:t>
            </a:r>
            <a:r>
              <a:rPr lang="sr-Latn-RS" sz="1000" dirty="0">
                <a:solidFill>
                  <a:srgbClr val="000066"/>
                </a:solidFill>
              </a:rPr>
              <a:t>, </a:t>
            </a:r>
            <a:r>
              <a:rPr lang="sr-Cyrl-CS" sz="1000" i="1" dirty="0">
                <a:solidFill>
                  <a:srgbClr val="000066"/>
                </a:solidFill>
              </a:rPr>
              <a:t>a</a:t>
            </a:r>
            <a:r>
              <a:rPr lang="pl-PL" sz="1000" baseline="-25000" dirty="0">
                <a:solidFill>
                  <a:srgbClr val="000066"/>
                </a:solidFill>
              </a:rPr>
              <a:t>wy</a:t>
            </a:r>
            <a:r>
              <a:rPr lang="sr-Latn-RS" sz="1000" dirty="0">
                <a:solidFill>
                  <a:srgbClr val="000066"/>
                </a:solidFill>
              </a:rPr>
              <a:t> i </a:t>
            </a:r>
            <a:r>
              <a:rPr lang="sr-Cyrl-CS" sz="1000" i="1" dirty="0">
                <a:solidFill>
                  <a:srgbClr val="000066"/>
                </a:solidFill>
              </a:rPr>
              <a:t>a</a:t>
            </a:r>
            <a:r>
              <a:rPr lang="pl-PL" sz="1000" baseline="-25000" dirty="0">
                <a:solidFill>
                  <a:srgbClr val="000066"/>
                </a:solidFill>
              </a:rPr>
              <a:t>wz</a:t>
            </a:r>
            <a:r>
              <a:rPr lang="sr-Latn-RS" sz="1000" dirty="0">
                <a:solidFill>
                  <a:srgbClr val="000066"/>
                </a:solidFill>
              </a:rPr>
              <a:t> na osnovu proizvoda vrednosti ponderacionog (težinskog) faktora za dati tercni opseg (</a:t>
            </a:r>
            <a:r>
              <a:rPr lang="sr-Latn-RS" sz="1000" i="1" dirty="0">
                <a:solidFill>
                  <a:srgbClr val="000066"/>
                </a:solidFill>
              </a:rPr>
              <a:t>W</a:t>
            </a:r>
            <a:r>
              <a:rPr lang="sr-Latn-RS" sz="1000" i="1" baseline="-25000" dirty="0">
                <a:solidFill>
                  <a:srgbClr val="000066"/>
                </a:solidFill>
              </a:rPr>
              <a:t>i</a:t>
            </a:r>
            <a:r>
              <a:rPr lang="sr-Latn-RS" sz="1000" dirty="0">
                <a:solidFill>
                  <a:srgbClr val="000066"/>
                </a:solidFill>
              </a:rPr>
              <a:t>) i izmerenih efektivnih vrednosti ubrzanja vibracija za pojedine tercne opsege (</a:t>
            </a:r>
            <a:r>
              <a:rPr lang="sr-Latn-RS" sz="1000" i="1" dirty="0">
                <a:solidFill>
                  <a:srgbClr val="000066"/>
                </a:solidFill>
              </a:rPr>
              <a:t>a</a:t>
            </a:r>
            <a:r>
              <a:rPr lang="sr-Latn-RS" sz="1000" i="1" baseline="-25000" dirty="0">
                <a:solidFill>
                  <a:srgbClr val="000066"/>
                </a:solidFill>
              </a:rPr>
              <a:t>i</a:t>
            </a:r>
            <a:r>
              <a:rPr lang="sr-Latn-RS" sz="1000" dirty="0">
                <a:solidFill>
                  <a:srgbClr val="000066"/>
                </a:solidFill>
              </a:rPr>
              <a:t>).</a:t>
            </a:r>
          </a:p>
          <a:p>
            <a:pPr algn="just" defTabSz="990478">
              <a:spcBef>
                <a:spcPts val="600"/>
              </a:spcBef>
              <a:defRPr/>
            </a:pPr>
            <a:r>
              <a:rPr lang="sr-Cyrl-CS" sz="1000" dirty="0">
                <a:solidFill>
                  <a:srgbClr val="000066"/>
                </a:solidFill>
              </a:rPr>
              <a:t>Frekvencijska ponderacija </a:t>
            </a:r>
            <a:r>
              <a:rPr lang="sr-Latn-RS" sz="1000" dirty="0">
                <a:solidFill>
                  <a:srgbClr val="000066"/>
                </a:solidFill>
              </a:rPr>
              <a:t>vibracija se koristi</a:t>
            </a:r>
            <a:r>
              <a:rPr lang="sr-Cyrl-CS" sz="1000" dirty="0">
                <a:solidFill>
                  <a:srgbClr val="000066"/>
                </a:solidFill>
              </a:rPr>
              <a:t> jer rizik od </a:t>
            </a:r>
            <a:r>
              <a:rPr lang="sr-Latn-RS" sz="1000" dirty="0">
                <a:solidFill>
                  <a:srgbClr val="000066"/>
                </a:solidFill>
              </a:rPr>
              <a:t>zdravstvenih efekata na organizam</a:t>
            </a:r>
            <a:r>
              <a:rPr lang="sr-Cyrl-CS" sz="1000" dirty="0">
                <a:solidFill>
                  <a:srgbClr val="000066"/>
                </a:solidFill>
              </a:rPr>
              <a:t> nije isti za vibracij</a:t>
            </a:r>
            <a:r>
              <a:rPr lang="sr-Latn-RS" sz="1000" dirty="0">
                <a:solidFill>
                  <a:srgbClr val="000066"/>
                </a:solidFill>
              </a:rPr>
              <a:t>e </a:t>
            </a:r>
            <a:r>
              <a:rPr lang="sr-Cyrl-CS" sz="1000" dirty="0">
                <a:solidFill>
                  <a:srgbClr val="000066"/>
                </a:solidFill>
              </a:rPr>
              <a:t>sv</a:t>
            </a:r>
            <a:r>
              <a:rPr lang="sr-Latn-RS" sz="1000" dirty="0">
                <a:solidFill>
                  <a:srgbClr val="000066"/>
                </a:solidFill>
              </a:rPr>
              <a:t>ih</a:t>
            </a:r>
            <a:r>
              <a:rPr lang="sr-Cyrl-CS" sz="1000" dirty="0">
                <a:solidFill>
                  <a:srgbClr val="000066"/>
                </a:solidFill>
              </a:rPr>
              <a:t> frekvencij</a:t>
            </a:r>
            <a:r>
              <a:rPr lang="sr-Latn-RS" sz="1000" dirty="0">
                <a:solidFill>
                  <a:srgbClr val="000066"/>
                </a:solidFill>
              </a:rPr>
              <a:t>a</a:t>
            </a:r>
            <a:r>
              <a:rPr lang="sr-Latn-CS" sz="1000" dirty="0">
                <a:solidFill>
                  <a:srgbClr val="000066"/>
                </a:solidFill>
              </a:rPr>
              <a:t>. </a:t>
            </a:r>
            <a:endParaRPr lang="sr-Latn-R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12</a:t>
            </a:fld>
            <a:endParaRPr lang="en-US"/>
          </a:p>
        </p:txBody>
      </p:sp>
    </p:spTree>
    <p:extLst>
      <p:ext uri="{BB962C8B-B14F-4D97-AF65-F5344CB8AC3E}">
        <p14:creationId xmlns:p14="http://schemas.microsoft.com/office/powerpoint/2010/main" val="47740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RS" sz="1000" dirty="0">
                <a:solidFill>
                  <a:srgbClr val="000066"/>
                </a:solidFill>
              </a:rPr>
              <a:t>U zavisnosti od reakcije ljudskog organizma i mogućih štetnih efekata na zdravlje, merenje efektivnih (RMS) vrednosti ubrzanja vibracija se za potrebe vrednovanja vibracija koje se prenose na radnika vrši u određenim frekvencijskim opsezima.</a:t>
            </a:r>
          </a:p>
          <a:p>
            <a:pPr algn="just" defTabSz="990478">
              <a:spcBef>
                <a:spcPts val="600"/>
              </a:spcBef>
              <a:defRPr/>
            </a:pPr>
            <a:r>
              <a:rPr lang="sr-Latn-RS" sz="1000" dirty="0">
                <a:solidFill>
                  <a:srgbClr val="000066"/>
                </a:solidFill>
              </a:rPr>
              <a:t>Prema standardu </a:t>
            </a:r>
            <a:r>
              <a:rPr lang="en-US" sz="1000" dirty="0" err="1">
                <a:solidFill>
                  <a:srgbClr val="000066"/>
                </a:solidFill>
              </a:rPr>
              <a:t>SRPS</a:t>
            </a:r>
            <a:r>
              <a:rPr lang="en-US" sz="1000" dirty="0">
                <a:solidFill>
                  <a:srgbClr val="000066"/>
                </a:solidFill>
              </a:rPr>
              <a:t> ISO 2631</a:t>
            </a:r>
            <a:r>
              <a:rPr lang="sr-Latn-RS" sz="1000" dirty="0">
                <a:solidFill>
                  <a:srgbClr val="000066"/>
                </a:solidFill>
              </a:rPr>
              <a:t>, merenje vibracija celog tela se sprovodi u frekvencijskom opsegu od 0.5 Hz do 80 Hz.</a:t>
            </a:r>
          </a:p>
          <a:p>
            <a:pPr algn="just" defTabSz="990478">
              <a:spcBef>
                <a:spcPts val="600"/>
              </a:spcBef>
              <a:defRPr/>
            </a:pPr>
            <a:r>
              <a:rPr lang="sr-Latn-RS" sz="1000" dirty="0">
                <a:solidFill>
                  <a:srgbClr val="000066"/>
                </a:solidFill>
              </a:rPr>
              <a:t>Prema standardu </a:t>
            </a:r>
            <a:r>
              <a:rPr lang="en-US" sz="1000" dirty="0" err="1">
                <a:solidFill>
                  <a:srgbClr val="000066"/>
                </a:solidFill>
              </a:rPr>
              <a:t>SRPS</a:t>
            </a:r>
            <a:r>
              <a:rPr lang="en-US" sz="1000" dirty="0">
                <a:solidFill>
                  <a:srgbClr val="000066"/>
                </a:solidFill>
              </a:rPr>
              <a:t> EN ISO 5349</a:t>
            </a:r>
            <a:r>
              <a:rPr lang="sr-Latn-RS" sz="1000" dirty="0">
                <a:solidFill>
                  <a:srgbClr val="000066"/>
                </a:solidFill>
              </a:rPr>
              <a:t>, merenje vibracija šaka-ruka se sprovodi u frekvencijskom opsegu od 63 Hz do 1250 Hz.</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13</a:t>
            </a:fld>
            <a:endParaRPr lang="en-US"/>
          </a:p>
        </p:txBody>
      </p:sp>
    </p:spTree>
    <p:extLst>
      <p:ext uri="{BB962C8B-B14F-4D97-AF65-F5344CB8AC3E}">
        <p14:creationId xmlns:p14="http://schemas.microsoft.com/office/powerpoint/2010/main" val="314668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Cyrl-CS" sz="1000" b="1" dirty="0" err="1">
                <a:solidFill>
                  <a:srgbClr val="000066"/>
                </a:solidFill>
              </a:rPr>
              <a:t>Frekvencijska</a:t>
            </a:r>
            <a:r>
              <a:rPr lang="sr-Cyrl-CS" sz="1000" b="1" dirty="0">
                <a:solidFill>
                  <a:srgbClr val="000066"/>
                </a:solidFill>
              </a:rPr>
              <a:t> </a:t>
            </a:r>
            <a:r>
              <a:rPr lang="sr-Cyrl-CS" sz="1000" b="1" dirty="0" err="1">
                <a:solidFill>
                  <a:srgbClr val="000066"/>
                </a:solidFill>
              </a:rPr>
              <a:t>ponderacija</a:t>
            </a:r>
            <a:r>
              <a:rPr lang="sr-Cyrl-CS" sz="1000" b="1" dirty="0">
                <a:solidFill>
                  <a:srgbClr val="000066"/>
                </a:solidFill>
              </a:rPr>
              <a:t> </a:t>
            </a:r>
            <a:r>
              <a:rPr lang="sr-Latn-RS" sz="1000" b="1" dirty="0">
                <a:solidFill>
                  <a:srgbClr val="000066"/>
                </a:solidFill>
              </a:rPr>
              <a:t>vibracija </a:t>
            </a:r>
            <a:r>
              <a:rPr lang="sr-Latn-RS" sz="1000" dirty="0">
                <a:solidFill>
                  <a:srgbClr val="000066"/>
                </a:solidFill>
              </a:rPr>
              <a:t>se koristi</a:t>
            </a:r>
            <a:r>
              <a:rPr lang="sr-Cyrl-CS" sz="1000" dirty="0">
                <a:solidFill>
                  <a:srgbClr val="000066"/>
                </a:solidFill>
              </a:rPr>
              <a:t> jer rizik od </a:t>
            </a:r>
            <a:r>
              <a:rPr lang="sr-Latn-RS" sz="1000" dirty="0">
                <a:solidFill>
                  <a:srgbClr val="000066"/>
                </a:solidFill>
              </a:rPr>
              <a:t>zdravstvenih efekata na organizam</a:t>
            </a:r>
            <a:r>
              <a:rPr lang="sr-Cyrl-CS" sz="1000" dirty="0">
                <a:solidFill>
                  <a:srgbClr val="000066"/>
                </a:solidFill>
              </a:rPr>
              <a:t> nije isti za vibracij</a:t>
            </a:r>
            <a:r>
              <a:rPr lang="sr-Latn-RS" sz="1000" dirty="0">
                <a:solidFill>
                  <a:srgbClr val="000066"/>
                </a:solidFill>
              </a:rPr>
              <a:t>e </a:t>
            </a:r>
            <a:r>
              <a:rPr lang="sr-Cyrl-CS" sz="1000" dirty="0">
                <a:solidFill>
                  <a:srgbClr val="000066"/>
                </a:solidFill>
              </a:rPr>
              <a:t>sv</a:t>
            </a:r>
            <a:r>
              <a:rPr lang="sr-Latn-RS" sz="1000" dirty="0">
                <a:solidFill>
                  <a:srgbClr val="000066"/>
                </a:solidFill>
              </a:rPr>
              <a:t>ih</a:t>
            </a:r>
            <a:r>
              <a:rPr lang="sr-Cyrl-CS" sz="1000" dirty="0">
                <a:solidFill>
                  <a:srgbClr val="000066"/>
                </a:solidFill>
              </a:rPr>
              <a:t> frekvencij</a:t>
            </a:r>
            <a:r>
              <a:rPr lang="sr-Latn-RS" sz="1000" dirty="0">
                <a:solidFill>
                  <a:srgbClr val="000066"/>
                </a:solidFill>
              </a:rPr>
              <a:t>a</a:t>
            </a:r>
            <a:r>
              <a:rPr lang="sr-Latn-CS" sz="1000" dirty="0">
                <a:solidFill>
                  <a:srgbClr val="000066"/>
                </a:solidFill>
              </a:rPr>
              <a:t>. </a:t>
            </a:r>
            <a:r>
              <a:rPr lang="ru-RU" sz="1000" dirty="0">
                <a:solidFill>
                  <a:srgbClr val="000066"/>
                </a:solidFill>
              </a:rPr>
              <a:t>Kao rezultat </a:t>
            </a:r>
            <a:r>
              <a:rPr lang="sr-Latn-RS" sz="1000" dirty="0">
                <a:solidFill>
                  <a:srgbClr val="000066"/>
                </a:solidFill>
              </a:rPr>
              <a:t>frekvencijske ponderacije </a:t>
            </a:r>
            <a:r>
              <a:rPr lang="sr-Cyrl-CS" sz="1000" dirty="0">
                <a:solidFill>
                  <a:srgbClr val="000066"/>
                </a:solidFill>
              </a:rPr>
              <a:t>se dobija </a:t>
            </a:r>
            <a:r>
              <a:rPr lang="ru-RU" sz="1000" dirty="0">
                <a:solidFill>
                  <a:srgbClr val="000066"/>
                </a:solidFill>
              </a:rPr>
              <a:t>ponderaciona vrednost ubrzanja</a:t>
            </a:r>
            <a:r>
              <a:rPr lang="sr-Latn-RS" sz="1000" dirty="0">
                <a:solidFill>
                  <a:srgbClr val="000066"/>
                </a:solidFill>
              </a:rPr>
              <a:t> vibracija</a:t>
            </a:r>
            <a:r>
              <a:rPr lang="ru-RU" sz="1000" dirty="0">
                <a:solidFill>
                  <a:srgbClr val="000066"/>
                </a:solidFill>
              </a:rPr>
              <a:t> </a:t>
            </a:r>
            <a:r>
              <a:rPr lang="sr-Cyrl-CS" sz="1000" dirty="0">
                <a:solidFill>
                  <a:srgbClr val="000066"/>
                </a:solidFill>
              </a:rPr>
              <a:t>koja </a:t>
            </a:r>
            <a:r>
              <a:rPr lang="ru-RU" sz="1000" dirty="0">
                <a:solidFill>
                  <a:srgbClr val="000066"/>
                </a:solidFill>
              </a:rPr>
              <a:t>opada </a:t>
            </a:r>
            <a:r>
              <a:rPr lang="sr-Cyrl-CS" sz="1000" dirty="0">
                <a:solidFill>
                  <a:srgbClr val="000066"/>
                </a:solidFill>
              </a:rPr>
              <a:t>sa </a:t>
            </a:r>
            <a:r>
              <a:rPr lang="ru-RU" sz="1000" dirty="0">
                <a:solidFill>
                  <a:srgbClr val="000066"/>
                </a:solidFill>
              </a:rPr>
              <a:t>povećanjem frekvencije </a:t>
            </a:r>
            <a:r>
              <a:rPr lang="sr-Cyrl-CS" sz="1000" dirty="0">
                <a:solidFill>
                  <a:srgbClr val="000066"/>
                </a:solidFill>
              </a:rPr>
              <a:t>i predstavlja verovatnoću </a:t>
            </a:r>
            <a:r>
              <a:rPr lang="sr-Latn-RS" sz="1000" dirty="0">
                <a:solidFill>
                  <a:srgbClr val="000066"/>
                </a:solidFill>
              </a:rPr>
              <a:t>negativnih efekata vibracija, odnosno verovatnoću </a:t>
            </a:r>
            <a:r>
              <a:rPr lang="sr-Cyrl-CS" sz="1000" dirty="0" err="1">
                <a:solidFill>
                  <a:srgbClr val="000066"/>
                </a:solidFill>
              </a:rPr>
              <a:t>oštećenja</a:t>
            </a:r>
            <a:r>
              <a:rPr lang="sr-Latn-RS" sz="1000" dirty="0">
                <a:solidFill>
                  <a:srgbClr val="000066"/>
                </a:solidFill>
              </a:rPr>
              <a:t> pojedinih organa i tkiva</a:t>
            </a:r>
            <a:r>
              <a:rPr lang="sr-Cyrl-CS" sz="1000" dirty="0">
                <a:solidFill>
                  <a:srgbClr val="000066"/>
                </a:solidFill>
              </a:rPr>
              <a:t> </a:t>
            </a:r>
            <a:r>
              <a:rPr lang="sr-Latn-RS" sz="1000" dirty="0">
                <a:solidFill>
                  <a:srgbClr val="000066"/>
                </a:solidFill>
              </a:rPr>
              <a:t>n</a:t>
            </a:r>
            <a:r>
              <a:rPr lang="sr-Cyrl-CS" sz="1000" dirty="0">
                <a:solidFill>
                  <a:srgbClr val="000066"/>
                </a:solidFill>
              </a:rPr>
              <a:t>a različit</a:t>
            </a:r>
            <a:r>
              <a:rPr lang="sr-Latn-RS" sz="1000" dirty="0">
                <a:solidFill>
                  <a:srgbClr val="000066"/>
                </a:solidFill>
              </a:rPr>
              <a:t>im</a:t>
            </a:r>
            <a:r>
              <a:rPr lang="sr-Cyrl-CS" sz="1000" dirty="0">
                <a:solidFill>
                  <a:srgbClr val="000066"/>
                </a:solidFill>
              </a:rPr>
              <a:t> frekvencij</a:t>
            </a:r>
            <a:r>
              <a:rPr lang="sr-Latn-RS" sz="1000" dirty="0">
                <a:solidFill>
                  <a:srgbClr val="000066"/>
                </a:solidFill>
              </a:rPr>
              <a:t>ama</a:t>
            </a:r>
            <a:r>
              <a:rPr lang="sr-Cyrl-CS" sz="1000" dirty="0">
                <a:solidFill>
                  <a:srgbClr val="000066"/>
                </a:solidFill>
              </a:rPr>
              <a:t>.</a:t>
            </a:r>
            <a:endParaRPr lang="sr-Latn-RS" sz="1000" dirty="0">
              <a:solidFill>
                <a:srgbClr val="000066"/>
              </a:solidFill>
            </a:endParaRPr>
          </a:p>
          <a:p>
            <a:pPr algn="just" defTabSz="990478">
              <a:spcBef>
                <a:spcPts val="600"/>
              </a:spcBef>
              <a:defRPr/>
            </a:pPr>
            <a:r>
              <a:rPr lang="sr-Cyrl-CS" sz="1000" dirty="0" err="1">
                <a:solidFill>
                  <a:srgbClr val="000066"/>
                </a:solidFill>
              </a:rPr>
              <a:t>Frekvencijska</a:t>
            </a:r>
            <a:r>
              <a:rPr lang="sr-Cyrl-CS" sz="1000" dirty="0">
                <a:solidFill>
                  <a:srgbClr val="000066"/>
                </a:solidFill>
              </a:rPr>
              <a:t> </a:t>
            </a:r>
            <a:r>
              <a:rPr lang="sr-Cyrl-CS" sz="1000" dirty="0" err="1">
                <a:solidFill>
                  <a:srgbClr val="000066"/>
                </a:solidFill>
              </a:rPr>
              <a:t>ponderacija</a:t>
            </a:r>
            <a:r>
              <a:rPr lang="sr-Cyrl-CS" sz="1000" dirty="0">
                <a:solidFill>
                  <a:srgbClr val="000066"/>
                </a:solidFill>
              </a:rPr>
              <a:t> </a:t>
            </a:r>
            <a:r>
              <a:rPr lang="sr-Latn-RS" sz="1000" dirty="0">
                <a:solidFill>
                  <a:srgbClr val="000066"/>
                </a:solidFill>
              </a:rPr>
              <a:t>vibracija u slučaju vibracija celog tela zavisi od pravca merenja, tako da se </a:t>
            </a:r>
            <a:r>
              <a:rPr lang="sr-Cyrl-CS" sz="1000" dirty="0" err="1">
                <a:solidFill>
                  <a:srgbClr val="000066"/>
                </a:solidFill>
                <a:ea typeface="Times New Roman" panose="02020603050405020304" pitchFamily="18" charset="0"/>
              </a:rPr>
              <a:t>se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koriste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dve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različite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ponderacione</a:t>
            </a:r>
            <a:r>
              <a:rPr lang="sr-Cyrl-CS" sz="1000" dirty="0">
                <a:solidFill>
                  <a:srgbClr val="000066"/>
                </a:solidFill>
                <a:ea typeface="Times New Roman" panose="02020603050405020304" pitchFamily="18" charset="0"/>
              </a:rPr>
              <a:t> </a:t>
            </a:r>
            <a:r>
              <a:rPr lang="sr-Latn-RS" sz="1000" dirty="0">
                <a:solidFill>
                  <a:srgbClr val="000066"/>
                </a:solidFill>
                <a:ea typeface="Times New Roman" panose="02020603050405020304" pitchFamily="18" charset="0"/>
              </a:rPr>
              <a:t>frekvencijske </a:t>
            </a:r>
            <a:r>
              <a:rPr lang="sr-Cyrl-CS" sz="1000" dirty="0" err="1">
                <a:solidFill>
                  <a:srgbClr val="000066"/>
                </a:solidFill>
                <a:ea typeface="Times New Roman" panose="02020603050405020304" pitchFamily="18" charset="0"/>
              </a:rPr>
              <a:t>krive</a:t>
            </a:r>
            <a:r>
              <a:rPr lang="sr-Latn-CS" sz="1000" dirty="0">
                <a:solidFill>
                  <a:srgbClr val="000066"/>
                </a:solidFill>
                <a:ea typeface="Times New Roman" panose="02020603050405020304" pitchFamily="18" charset="0"/>
              </a:rPr>
              <a:t>. </a:t>
            </a:r>
            <a:r>
              <a:rPr lang="ru-RU" sz="1000" dirty="0">
                <a:solidFill>
                  <a:srgbClr val="000066"/>
                </a:solidFill>
                <a:ea typeface="Times New Roman" panose="02020603050405020304" pitchFamily="18" charset="0"/>
              </a:rPr>
              <a:t>Jedna</a:t>
            </a:r>
            <a:r>
              <a:rPr lang="sr-Latn-CS" sz="1000" dirty="0">
                <a:solidFill>
                  <a:srgbClr val="000066"/>
                </a:solidFill>
                <a:ea typeface="Times New Roman" panose="02020603050405020304" pitchFamily="18" charset="0"/>
              </a:rPr>
              <a:t> kriva (</a:t>
            </a:r>
            <a:r>
              <a:rPr lang="sr-Latn-CS" sz="1000" dirty="0" err="1">
                <a:solidFill>
                  <a:srgbClr val="000066"/>
                </a:solidFill>
                <a:ea typeface="Times New Roman" panose="02020603050405020304" pitchFamily="18" charset="0"/>
              </a:rPr>
              <a:t>W</a:t>
            </a:r>
            <a:r>
              <a:rPr lang="sr-Latn-CS" sz="1000" i="1" baseline="-25000" dirty="0" err="1">
                <a:solidFill>
                  <a:srgbClr val="000066"/>
                </a:solidFill>
                <a:ea typeface="Times New Roman" panose="02020603050405020304" pitchFamily="18" charset="0"/>
              </a:rPr>
              <a:t>d</a:t>
            </a:r>
            <a:r>
              <a:rPr lang="sr-Latn-CS" sz="1000" dirty="0">
                <a:solidFill>
                  <a:srgbClr val="000066"/>
                </a:solidFill>
                <a:ea typeface="Times New Roman" panose="02020603050405020304" pitchFamily="18" charset="0"/>
              </a:rPr>
              <a:t>) </a:t>
            </a:r>
            <a:r>
              <a:rPr lang="ru-RU" sz="1000" dirty="0">
                <a:solidFill>
                  <a:srgbClr val="000066"/>
                </a:solidFill>
                <a:ea typeface="Times New Roman" panose="02020603050405020304" pitchFamily="18" charset="0"/>
              </a:rPr>
              <a:t>se koristi za bočne ose</a:t>
            </a:r>
            <a:r>
              <a:rPr lang="sr-Latn-CS" sz="1000" dirty="0">
                <a:solidFill>
                  <a:srgbClr val="000066"/>
                </a:solidFill>
                <a:ea typeface="Times New Roman" panose="02020603050405020304" pitchFamily="18" charset="0"/>
              </a:rPr>
              <a:t> </a:t>
            </a:r>
            <a:r>
              <a:rPr lang="sr-Latn-CS" sz="1000" i="1" dirty="0">
                <a:solidFill>
                  <a:srgbClr val="000066"/>
                </a:solidFill>
                <a:ea typeface="Times New Roman" panose="02020603050405020304" pitchFamily="18" charset="0"/>
              </a:rPr>
              <a:t>x</a:t>
            </a:r>
            <a:r>
              <a:rPr lang="sr-Latn-CS" sz="1000" dirty="0">
                <a:solidFill>
                  <a:srgbClr val="000066"/>
                </a:solidFill>
                <a:ea typeface="Times New Roman" panose="02020603050405020304" pitchFamily="18" charset="0"/>
              </a:rPr>
              <a:t> </a:t>
            </a:r>
            <a:r>
              <a:rPr lang="ru-RU" sz="1000" dirty="0">
                <a:solidFill>
                  <a:srgbClr val="000066"/>
                </a:solidFill>
                <a:ea typeface="Times New Roman" panose="02020603050405020304" pitchFamily="18" charset="0"/>
              </a:rPr>
              <a:t>i </a:t>
            </a:r>
            <a:r>
              <a:rPr lang="sr-Latn-CS" sz="1000" i="1" dirty="0">
                <a:solidFill>
                  <a:srgbClr val="000066"/>
                </a:solidFill>
                <a:ea typeface="Times New Roman" panose="02020603050405020304" pitchFamily="18" charset="0"/>
              </a:rPr>
              <a:t>y</a:t>
            </a:r>
            <a:r>
              <a:rPr lang="sr-Latn-CS" sz="1000" dirty="0">
                <a:solidFill>
                  <a:srgbClr val="000066"/>
                </a:solidFill>
                <a:ea typeface="Times New Roman" panose="02020603050405020304" pitchFamily="18" charset="0"/>
              </a:rPr>
              <a:t>, </a:t>
            </a:r>
            <a:r>
              <a:rPr lang="ru-RU" sz="1000" dirty="0">
                <a:solidFill>
                  <a:srgbClr val="000066"/>
                </a:solidFill>
                <a:ea typeface="Times New Roman" panose="02020603050405020304" pitchFamily="18" charset="0"/>
              </a:rPr>
              <a:t>a druga</a:t>
            </a:r>
            <a:r>
              <a:rPr lang="sr-Latn-CS" sz="1000" dirty="0">
                <a:solidFill>
                  <a:srgbClr val="000066"/>
                </a:solidFill>
                <a:ea typeface="Times New Roman" panose="02020603050405020304" pitchFamily="18" charset="0"/>
              </a:rPr>
              <a:t> (</a:t>
            </a:r>
            <a:r>
              <a:rPr lang="sr-Latn-CS" sz="1000" dirty="0" err="1">
                <a:solidFill>
                  <a:srgbClr val="000066"/>
                </a:solidFill>
                <a:ea typeface="Times New Roman" panose="02020603050405020304" pitchFamily="18" charset="0"/>
              </a:rPr>
              <a:t>W</a:t>
            </a:r>
            <a:r>
              <a:rPr lang="sr-Latn-CS" sz="1000" i="1" baseline="-25000" dirty="0" err="1">
                <a:solidFill>
                  <a:srgbClr val="000066"/>
                </a:solidFill>
                <a:ea typeface="Times New Roman" panose="02020603050405020304" pitchFamily="18" charset="0"/>
              </a:rPr>
              <a:t>k</a:t>
            </a:r>
            <a:r>
              <a:rPr lang="sr-Latn-CS" sz="1000" dirty="0">
                <a:solidFill>
                  <a:srgbClr val="000066"/>
                </a:solidFill>
                <a:ea typeface="Times New Roman" panose="02020603050405020304" pitchFamily="18" charset="0"/>
              </a:rPr>
              <a:t>)</a:t>
            </a:r>
            <a:r>
              <a:rPr lang="ru-RU" sz="1000" dirty="0">
                <a:solidFill>
                  <a:srgbClr val="000066"/>
                </a:solidFill>
                <a:ea typeface="Times New Roman" panose="02020603050405020304" pitchFamily="18" charset="0"/>
              </a:rPr>
              <a:t> za vertikalnu</a:t>
            </a:r>
            <a:r>
              <a:rPr lang="sr-Latn-RS" sz="1000" dirty="0">
                <a:solidFill>
                  <a:srgbClr val="000066"/>
                </a:solidFill>
                <a:ea typeface="Times New Roman" panose="02020603050405020304" pitchFamily="18" charset="0"/>
              </a:rPr>
              <a:t> osu</a:t>
            </a:r>
            <a:r>
              <a:rPr lang="sr-Latn-CS" sz="1000" dirty="0">
                <a:solidFill>
                  <a:srgbClr val="000066"/>
                </a:solidFill>
                <a:ea typeface="Times New Roman" panose="02020603050405020304" pitchFamily="18" charset="0"/>
              </a:rPr>
              <a:t> </a:t>
            </a:r>
            <a:r>
              <a:rPr lang="sr-Latn-CS" sz="1000" i="1" dirty="0">
                <a:solidFill>
                  <a:srgbClr val="000066"/>
                </a:solidFill>
                <a:ea typeface="Times New Roman" panose="02020603050405020304" pitchFamily="18" charset="0"/>
              </a:rPr>
              <a:t>z</a:t>
            </a:r>
            <a:r>
              <a:rPr lang="sr-Latn-RS" sz="1000" dirty="0">
                <a:solidFill>
                  <a:srgbClr val="000066"/>
                </a:solidFill>
                <a:ea typeface="Times New Roman" panose="02020603050405020304" pitchFamily="18" charset="0"/>
              </a:rPr>
              <a:t>.</a:t>
            </a:r>
            <a:endParaRPr lang="sr-Latn-RS" sz="1000" dirty="0">
              <a:solidFill>
                <a:srgbClr val="000066"/>
              </a:solidFill>
            </a:endParaRPr>
          </a:p>
          <a:p>
            <a:pPr algn="just" defTabSz="990478">
              <a:spcBef>
                <a:spcPts val="600"/>
              </a:spcBef>
              <a:defRPr/>
            </a:pPr>
            <a:r>
              <a:rPr lang="sr-Latn-RS" sz="1000" b="1" dirty="0" err="1">
                <a:solidFill>
                  <a:srgbClr val="000066"/>
                </a:solidFill>
              </a:rPr>
              <a:t>Ponderaciona</a:t>
            </a:r>
            <a:r>
              <a:rPr lang="sr-Latn-RS" sz="1000" b="1" dirty="0">
                <a:solidFill>
                  <a:srgbClr val="000066"/>
                </a:solidFill>
              </a:rPr>
              <a:t> frekvencijska k</a:t>
            </a:r>
            <a:r>
              <a:rPr lang="en-US" sz="1000" b="1" dirty="0" err="1">
                <a:solidFill>
                  <a:srgbClr val="000066"/>
                </a:solidFill>
              </a:rPr>
              <a:t>riva</a:t>
            </a:r>
            <a:r>
              <a:rPr lang="en-US" sz="1000" b="1" dirty="0">
                <a:solidFill>
                  <a:srgbClr val="000066"/>
                </a:solidFill>
              </a:rPr>
              <a:t> </a:t>
            </a:r>
            <a:r>
              <a:rPr lang="en-US" sz="1000" b="1" dirty="0" err="1">
                <a:solidFill>
                  <a:srgbClr val="000066"/>
                </a:solidFill>
              </a:rPr>
              <a:t>za</a:t>
            </a:r>
            <a:r>
              <a:rPr lang="en-US" sz="1000" b="1" dirty="0">
                <a:solidFill>
                  <a:srgbClr val="000066"/>
                </a:solidFill>
              </a:rPr>
              <a:t> </a:t>
            </a:r>
            <a:r>
              <a:rPr lang="sr-Latn-RS" sz="1000" b="1" dirty="0">
                <a:solidFill>
                  <a:srgbClr val="000066"/>
                </a:solidFill>
              </a:rPr>
              <a:t>vibracije </a:t>
            </a:r>
            <a:r>
              <a:rPr lang="en-US" sz="1000" b="1" dirty="0" err="1">
                <a:solidFill>
                  <a:srgbClr val="000066"/>
                </a:solidFill>
              </a:rPr>
              <a:t>celo</a:t>
            </a:r>
            <a:r>
              <a:rPr lang="sr-Latn-RS" sz="1000" b="1" dirty="0">
                <a:solidFill>
                  <a:srgbClr val="000066"/>
                </a:solidFill>
              </a:rPr>
              <a:t>g</a:t>
            </a:r>
            <a:r>
              <a:rPr lang="en-US" sz="1000" b="1" dirty="0">
                <a:solidFill>
                  <a:srgbClr val="000066"/>
                </a:solidFill>
              </a:rPr>
              <a:t> </a:t>
            </a:r>
            <a:r>
              <a:rPr lang="en-US" sz="1000" b="1" dirty="0" err="1">
                <a:solidFill>
                  <a:srgbClr val="000066"/>
                </a:solidFill>
              </a:rPr>
              <a:t>tel</a:t>
            </a:r>
            <a:r>
              <a:rPr lang="sr-Latn-RS" sz="1000" b="1" dirty="0">
                <a:solidFill>
                  <a:srgbClr val="000066"/>
                </a:solidFill>
              </a:rPr>
              <a:t>a</a:t>
            </a:r>
            <a:r>
              <a:rPr lang="en-US" sz="1000" b="1" dirty="0">
                <a:solidFill>
                  <a:srgbClr val="000066"/>
                </a:solidFill>
              </a:rPr>
              <a:t> </a:t>
            </a:r>
            <a:r>
              <a:rPr lang="en-US" sz="1000" dirty="0" err="1">
                <a:solidFill>
                  <a:srgbClr val="000066"/>
                </a:solidFill>
              </a:rPr>
              <a:t>daje</a:t>
            </a:r>
            <a:r>
              <a:rPr lang="en-US" sz="1000" dirty="0">
                <a:solidFill>
                  <a:srgbClr val="000066"/>
                </a:solidFill>
              </a:rPr>
              <a:t> </a:t>
            </a:r>
            <a:r>
              <a:rPr lang="en-US" sz="1000" dirty="0" err="1">
                <a:solidFill>
                  <a:srgbClr val="000066"/>
                </a:solidFill>
              </a:rPr>
              <a:t>najveći</a:t>
            </a:r>
            <a:r>
              <a:rPr lang="en-US" sz="1000" dirty="0">
                <a:solidFill>
                  <a:srgbClr val="000066"/>
                </a:solidFill>
              </a:rPr>
              <a:t> </a:t>
            </a:r>
            <a:r>
              <a:rPr lang="en-US" sz="1000" dirty="0" err="1">
                <a:solidFill>
                  <a:srgbClr val="000066"/>
                </a:solidFill>
              </a:rPr>
              <a:t>značaj</a:t>
            </a:r>
            <a:r>
              <a:rPr lang="en-US" sz="1000" dirty="0">
                <a:solidFill>
                  <a:srgbClr val="000066"/>
                </a:solidFill>
              </a:rPr>
              <a:t> </a:t>
            </a:r>
            <a:r>
              <a:rPr lang="en-US" sz="1000" dirty="0" err="1">
                <a:solidFill>
                  <a:srgbClr val="000066"/>
                </a:solidFill>
              </a:rPr>
              <a:t>frekvencijama</a:t>
            </a:r>
            <a:r>
              <a:rPr lang="en-US" sz="1000" dirty="0">
                <a:solidFill>
                  <a:srgbClr val="000066"/>
                </a:solidFill>
              </a:rPr>
              <a:t> </a:t>
            </a:r>
            <a:r>
              <a:rPr lang="sr-Latn-RS" sz="1000" dirty="0">
                <a:solidFill>
                  <a:srgbClr val="000066"/>
                </a:solidFill>
              </a:rPr>
              <a:t>u opsegu </a:t>
            </a:r>
            <a:r>
              <a:rPr lang="en-US" sz="1000" dirty="0" err="1">
                <a:solidFill>
                  <a:srgbClr val="000066"/>
                </a:solidFill>
              </a:rPr>
              <a:t>od</a:t>
            </a:r>
            <a:r>
              <a:rPr lang="en-US" sz="1000" dirty="0">
                <a:solidFill>
                  <a:srgbClr val="000066"/>
                </a:solidFill>
              </a:rPr>
              <a:t> 1 Hz do 2 Hz </a:t>
            </a:r>
            <a:r>
              <a:rPr lang="en-US" sz="1000" dirty="0" err="1">
                <a:solidFill>
                  <a:srgbClr val="000066"/>
                </a:solidFill>
              </a:rPr>
              <a:t>za</a:t>
            </a:r>
            <a:r>
              <a:rPr lang="en-US" sz="1000" dirty="0">
                <a:solidFill>
                  <a:srgbClr val="000066"/>
                </a:solidFill>
              </a:rPr>
              <a:t> </a:t>
            </a:r>
            <a:r>
              <a:rPr lang="en-US" sz="1000" dirty="0" err="1">
                <a:solidFill>
                  <a:srgbClr val="000066"/>
                </a:solidFill>
              </a:rPr>
              <a:t>bočne</a:t>
            </a:r>
            <a:r>
              <a:rPr lang="en-US" sz="1000" dirty="0">
                <a:solidFill>
                  <a:srgbClr val="000066"/>
                </a:solidFill>
              </a:rPr>
              <a:t> (</a:t>
            </a:r>
            <a:r>
              <a:rPr lang="en-US" sz="1000" dirty="0" err="1">
                <a:solidFill>
                  <a:srgbClr val="000066"/>
                </a:solidFill>
              </a:rPr>
              <a:t>x,y</a:t>
            </a:r>
            <a:r>
              <a:rPr lang="en-US" sz="1000" dirty="0">
                <a:solidFill>
                  <a:srgbClr val="000066"/>
                </a:solidFill>
              </a:rPr>
              <a:t>) </a:t>
            </a:r>
            <a:r>
              <a:rPr lang="en-US" sz="1000" dirty="0" err="1">
                <a:solidFill>
                  <a:srgbClr val="000066"/>
                </a:solidFill>
              </a:rPr>
              <a:t>pravce</a:t>
            </a:r>
            <a:r>
              <a:rPr lang="sr-Latn-RS" sz="1000" dirty="0">
                <a:solidFill>
                  <a:srgbClr val="000066"/>
                </a:solidFill>
              </a:rPr>
              <a:t> i</a:t>
            </a:r>
            <a:r>
              <a:rPr lang="en-US" sz="1000" dirty="0">
                <a:solidFill>
                  <a:srgbClr val="000066"/>
                </a:solidFill>
              </a:rPr>
              <a:t> </a:t>
            </a:r>
            <a:r>
              <a:rPr lang="en-US" sz="1000" dirty="0" err="1">
                <a:solidFill>
                  <a:srgbClr val="000066"/>
                </a:solidFill>
              </a:rPr>
              <a:t>od</a:t>
            </a:r>
            <a:r>
              <a:rPr lang="en-US" sz="1000" dirty="0">
                <a:solidFill>
                  <a:srgbClr val="000066"/>
                </a:solidFill>
              </a:rPr>
              <a:t> 4 Hz do 7 Hz </a:t>
            </a:r>
            <a:r>
              <a:rPr lang="en-US" sz="1000" dirty="0" err="1">
                <a:solidFill>
                  <a:srgbClr val="000066"/>
                </a:solidFill>
              </a:rPr>
              <a:t>za</a:t>
            </a:r>
            <a:r>
              <a:rPr lang="en-US" sz="1000" dirty="0">
                <a:solidFill>
                  <a:srgbClr val="000066"/>
                </a:solidFill>
              </a:rPr>
              <a:t> </a:t>
            </a:r>
            <a:r>
              <a:rPr lang="en-US" sz="1000" dirty="0" err="1">
                <a:solidFill>
                  <a:srgbClr val="000066"/>
                </a:solidFill>
              </a:rPr>
              <a:t>vertikalni</a:t>
            </a:r>
            <a:r>
              <a:rPr lang="en-US" sz="1000" dirty="0">
                <a:solidFill>
                  <a:srgbClr val="000066"/>
                </a:solidFill>
              </a:rPr>
              <a:t> (z) </a:t>
            </a:r>
            <a:r>
              <a:rPr lang="en-US" sz="1000" dirty="0" err="1">
                <a:solidFill>
                  <a:srgbClr val="000066"/>
                </a:solidFill>
              </a:rPr>
              <a:t>pravac</a:t>
            </a:r>
            <a:r>
              <a:rPr lang="sr-Latn-RS" sz="1000" dirty="0">
                <a:solidFill>
                  <a:srgbClr val="000066"/>
                </a:solidFill>
              </a:rPr>
              <a:t>.</a:t>
            </a:r>
          </a:p>
          <a:p>
            <a:pPr algn="just" defTabSz="990478">
              <a:spcBef>
                <a:spcPts val="600"/>
              </a:spcBef>
              <a:defRPr/>
            </a:pPr>
            <a:r>
              <a:rPr lang="sr-Latn-RS" sz="1000" b="1" dirty="0" err="1">
                <a:solidFill>
                  <a:srgbClr val="000066"/>
                </a:solidFill>
              </a:rPr>
              <a:t>Ponderaciona</a:t>
            </a:r>
            <a:r>
              <a:rPr lang="sr-Latn-RS" sz="1000" b="1" dirty="0">
                <a:solidFill>
                  <a:srgbClr val="000066"/>
                </a:solidFill>
              </a:rPr>
              <a:t> frekvencijska k</a:t>
            </a:r>
            <a:r>
              <a:rPr lang="en-US" sz="1000" b="1" dirty="0" err="1">
                <a:solidFill>
                  <a:srgbClr val="000066"/>
                </a:solidFill>
              </a:rPr>
              <a:t>riva</a:t>
            </a:r>
            <a:r>
              <a:rPr lang="en-US" sz="1000" b="1" dirty="0">
                <a:solidFill>
                  <a:srgbClr val="000066"/>
                </a:solidFill>
              </a:rPr>
              <a:t> za </a:t>
            </a:r>
            <a:r>
              <a:rPr lang="sr-Latn-RS" sz="1000" b="1" dirty="0">
                <a:solidFill>
                  <a:srgbClr val="000066"/>
                </a:solidFill>
              </a:rPr>
              <a:t>vibracije šaka-ruka </a:t>
            </a:r>
            <a:r>
              <a:rPr lang="en-US" sz="1000" dirty="0" err="1">
                <a:solidFill>
                  <a:srgbClr val="000066"/>
                </a:solidFill>
              </a:rPr>
              <a:t>daje</a:t>
            </a:r>
            <a:r>
              <a:rPr lang="en-US" sz="1000" dirty="0">
                <a:solidFill>
                  <a:srgbClr val="000066"/>
                </a:solidFill>
              </a:rPr>
              <a:t> </a:t>
            </a:r>
            <a:r>
              <a:rPr lang="en-US" sz="1000" dirty="0" err="1">
                <a:solidFill>
                  <a:srgbClr val="000066"/>
                </a:solidFill>
              </a:rPr>
              <a:t>najveći</a:t>
            </a:r>
            <a:r>
              <a:rPr lang="en-US" sz="1000" dirty="0">
                <a:solidFill>
                  <a:srgbClr val="000066"/>
                </a:solidFill>
              </a:rPr>
              <a:t> </a:t>
            </a:r>
            <a:r>
              <a:rPr lang="en-US" sz="1000" dirty="0" err="1">
                <a:solidFill>
                  <a:srgbClr val="000066"/>
                </a:solidFill>
              </a:rPr>
              <a:t>značaj</a:t>
            </a:r>
            <a:r>
              <a:rPr lang="en-US" sz="1000" dirty="0">
                <a:solidFill>
                  <a:srgbClr val="000066"/>
                </a:solidFill>
              </a:rPr>
              <a:t> </a:t>
            </a:r>
            <a:r>
              <a:rPr lang="en-US" sz="1000" dirty="0" err="1">
                <a:solidFill>
                  <a:srgbClr val="000066"/>
                </a:solidFill>
              </a:rPr>
              <a:t>frekvencijama</a:t>
            </a:r>
            <a:r>
              <a:rPr lang="en-US" sz="1000" dirty="0">
                <a:solidFill>
                  <a:srgbClr val="000066"/>
                </a:solidFill>
              </a:rPr>
              <a:t> </a:t>
            </a:r>
            <a:r>
              <a:rPr lang="sr-Latn-RS" sz="1000" dirty="0">
                <a:solidFill>
                  <a:srgbClr val="000066"/>
                </a:solidFill>
              </a:rPr>
              <a:t>u opsegu </a:t>
            </a:r>
            <a:r>
              <a:rPr lang="en-US" sz="1000" dirty="0" err="1">
                <a:solidFill>
                  <a:srgbClr val="000066"/>
                </a:solidFill>
              </a:rPr>
              <a:t>od</a:t>
            </a:r>
            <a:r>
              <a:rPr lang="en-US" sz="1000" dirty="0">
                <a:solidFill>
                  <a:srgbClr val="000066"/>
                </a:solidFill>
              </a:rPr>
              <a:t> </a:t>
            </a:r>
            <a:r>
              <a:rPr lang="sr-Latn-RS" sz="1000" dirty="0">
                <a:solidFill>
                  <a:srgbClr val="000066"/>
                </a:solidFill>
              </a:rPr>
              <a:t>8</a:t>
            </a:r>
            <a:r>
              <a:rPr lang="en-US" sz="1000" dirty="0">
                <a:solidFill>
                  <a:srgbClr val="000066"/>
                </a:solidFill>
              </a:rPr>
              <a:t> Hz do </a:t>
            </a:r>
            <a:r>
              <a:rPr lang="sr-Latn-RS" sz="1000" dirty="0">
                <a:solidFill>
                  <a:srgbClr val="000066"/>
                </a:solidFill>
              </a:rPr>
              <a:t>16</a:t>
            </a:r>
            <a:r>
              <a:rPr lang="en-US" sz="1000" dirty="0">
                <a:solidFill>
                  <a:srgbClr val="000066"/>
                </a:solidFill>
              </a:rPr>
              <a:t> Hz</a:t>
            </a:r>
            <a:r>
              <a:rPr lang="sr-Latn-RS" sz="1000" dirty="0">
                <a:solidFill>
                  <a:srgbClr val="000066"/>
                </a:solidFill>
              </a:rPr>
              <a:t>, što znači da vibracije čije su frekvencije u navedenom opsegu predstavljaju najveći rizik po zdravlje radnika u predelu tela na koji dejstvuju (pre svega šake).</a:t>
            </a:r>
          </a:p>
          <a:p>
            <a:pPr algn="just" defTabSz="990478">
              <a:spcBef>
                <a:spcPts val="0"/>
              </a:spcBef>
              <a:defRPr/>
            </a:pPr>
            <a:r>
              <a:rPr lang="en-US" sz="1000" dirty="0" err="1">
                <a:solidFill>
                  <a:srgbClr val="000066"/>
                </a:solidFill>
              </a:rPr>
              <a:t>Frekvencijski</a:t>
            </a:r>
            <a:r>
              <a:rPr lang="en-US" sz="1000" dirty="0">
                <a:solidFill>
                  <a:srgbClr val="000066"/>
                </a:solidFill>
              </a:rPr>
              <a:t> </a:t>
            </a:r>
            <a:r>
              <a:rPr lang="en-US" sz="1000" dirty="0" err="1">
                <a:solidFill>
                  <a:srgbClr val="000066"/>
                </a:solidFill>
              </a:rPr>
              <a:t>ponderisana</a:t>
            </a:r>
            <a:r>
              <a:rPr lang="en-US" sz="1000" dirty="0">
                <a:solidFill>
                  <a:srgbClr val="000066"/>
                </a:solidFill>
              </a:rPr>
              <a:t> </a:t>
            </a:r>
            <a:r>
              <a:rPr lang="en-US" sz="1000" dirty="0" err="1">
                <a:solidFill>
                  <a:srgbClr val="000066"/>
                </a:solidFill>
              </a:rPr>
              <a:t>efektivna</a:t>
            </a:r>
            <a:r>
              <a:rPr lang="en-US" sz="1000" dirty="0">
                <a:solidFill>
                  <a:srgbClr val="000066"/>
                </a:solidFill>
              </a:rPr>
              <a:t> </a:t>
            </a:r>
            <a:r>
              <a:rPr lang="en-US" sz="1000" dirty="0" err="1">
                <a:solidFill>
                  <a:srgbClr val="000066"/>
                </a:solidFill>
              </a:rPr>
              <a:t>vrednost</a:t>
            </a:r>
            <a:r>
              <a:rPr lang="en-US" sz="1000" dirty="0">
                <a:solidFill>
                  <a:srgbClr val="000066"/>
                </a:solidFill>
              </a:rPr>
              <a:t> </a:t>
            </a:r>
            <a:r>
              <a:rPr lang="en-US" sz="1000" dirty="0" err="1">
                <a:solidFill>
                  <a:srgbClr val="000066"/>
                </a:solidFill>
              </a:rPr>
              <a:t>ubrzanja</a:t>
            </a:r>
            <a:r>
              <a:rPr lang="en-US" sz="1000" dirty="0">
                <a:solidFill>
                  <a:srgbClr val="000066"/>
                </a:solidFill>
              </a:rPr>
              <a:t> za </a:t>
            </a:r>
            <a:r>
              <a:rPr lang="en-US" sz="1000" dirty="0" err="1">
                <a:solidFill>
                  <a:srgbClr val="000066"/>
                </a:solidFill>
              </a:rPr>
              <a:t>vibracije</a:t>
            </a:r>
            <a:r>
              <a:rPr lang="en-US" sz="1000" dirty="0">
                <a:solidFill>
                  <a:srgbClr val="000066"/>
                </a:solidFill>
              </a:rPr>
              <a:t> </a:t>
            </a:r>
            <a:r>
              <a:rPr lang="en-US" sz="1000" dirty="0" err="1">
                <a:solidFill>
                  <a:srgbClr val="000066"/>
                </a:solidFill>
              </a:rPr>
              <a:t>šaka-ruka</a:t>
            </a:r>
            <a:r>
              <a:rPr lang="en-US" sz="1000" dirty="0">
                <a:solidFill>
                  <a:srgbClr val="000066"/>
                </a:solidFill>
              </a:rPr>
              <a:t> se </a:t>
            </a:r>
            <a:r>
              <a:rPr lang="en-US" sz="1000" dirty="0" err="1">
                <a:solidFill>
                  <a:srgbClr val="000066"/>
                </a:solidFill>
              </a:rPr>
              <a:t>često</a:t>
            </a:r>
            <a:r>
              <a:rPr lang="en-US" sz="1000" dirty="0">
                <a:solidFill>
                  <a:srgbClr val="000066"/>
                </a:solidFill>
              </a:rPr>
              <a:t> </a:t>
            </a:r>
            <a:r>
              <a:rPr lang="en-US" sz="1000" dirty="0" err="1">
                <a:solidFill>
                  <a:srgbClr val="000066"/>
                </a:solidFill>
              </a:rPr>
              <a:t>obeležava</a:t>
            </a:r>
            <a:r>
              <a:rPr lang="en-US" sz="1000" dirty="0">
                <a:solidFill>
                  <a:srgbClr val="000066"/>
                </a:solidFill>
              </a:rPr>
              <a:t> </a:t>
            </a:r>
            <a:r>
              <a:rPr lang="en-US" sz="1000" dirty="0" err="1">
                <a:solidFill>
                  <a:srgbClr val="000066"/>
                </a:solidFill>
              </a:rPr>
              <a:t>sa</a:t>
            </a:r>
            <a:r>
              <a:rPr lang="en-US" sz="1000" dirty="0">
                <a:solidFill>
                  <a:srgbClr val="000066"/>
                </a:solidFill>
              </a:rPr>
              <a:t> </a:t>
            </a:r>
            <a:r>
              <a:rPr lang="en-US" sz="1000" i="1" dirty="0" err="1">
                <a:solidFill>
                  <a:srgbClr val="000066"/>
                </a:solidFill>
              </a:rPr>
              <a:t>a</a:t>
            </a:r>
            <a:r>
              <a:rPr lang="en-US" sz="1000" i="1" baseline="-25000" dirty="0" err="1">
                <a:solidFill>
                  <a:srgbClr val="000066"/>
                </a:solidFill>
              </a:rPr>
              <a:t>wh</a:t>
            </a:r>
            <a:r>
              <a:rPr lang="en-US" sz="1000" dirty="0">
                <a:solidFill>
                  <a:srgbClr val="000066"/>
                </a:solidFill>
              </a:rPr>
              <a:t> , </a:t>
            </a:r>
            <a:r>
              <a:rPr lang="en-US" sz="1000" dirty="0" err="1">
                <a:solidFill>
                  <a:srgbClr val="000066"/>
                </a:solidFill>
              </a:rPr>
              <a:t>jer</a:t>
            </a:r>
            <a:r>
              <a:rPr lang="en-US" sz="1000" dirty="0">
                <a:solidFill>
                  <a:srgbClr val="000066"/>
                </a:solidFill>
              </a:rPr>
              <a:t> je </a:t>
            </a:r>
            <a:r>
              <a:rPr lang="en-US" sz="1000" dirty="0" err="1">
                <a:solidFill>
                  <a:srgbClr val="000066"/>
                </a:solidFill>
              </a:rPr>
              <a:t>ponderaciona</a:t>
            </a:r>
            <a:r>
              <a:rPr lang="en-US" sz="1000" dirty="0">
                <a:solidFill>
                  <a:srgbClr val="000066"/>
                </a:solidFill>
              </a:rPr>
              <a:t> </a:t>
            </a:r>
            <a:r>
              <a:rPr lang="sr-Latn-RS" sz="1000" dirty="0">
                <a:solidFill>
                  <a:srgbClr val="000066"/>
                </a:solidFill>
              </a:rPr>
              <a:t>frekvencijska </a:t>
            </a:r>
            <a:r>
              <a:rPr lang="en-US" sz="1000" dirty="0" err="1">
                <a:solidFill>
                  <a:srgbClr val="000066"/>
                </a:solidFill>
              </a:rPr>
              <a:t>kriva</a:t>
            </a:r>
            <a:r>
              <a:rPr lang="en-US" sz="1000" dirty="0">
                <a:solidFill>
                  <a:srgbClr val="000066"/>
                </a:solidFill>
              </a:rPr>
              <a:t> </a:t>
            </a:r>
            <a:r>
              <a:rPr lang="en-US" sz="1000" dirty="0" err="1">
                <a:solidFill>
                  <a:srgbClr val="000066"/>
                </a:solidFill>
              </a:rPr>
              <a:t>označena</a:t>
            </a:r>
            <a:r>
              <a:rPr lang="en-US" sz="1000" dirty="0">
                <a:solidFill>
                  <a:srgbClr val="000066"/>
                </a:solidFill>
              </a:rPr>
              <a:t> </a:t>
            </a:r>
            <a:r>
              <a:rPr lang="en-US" sz="1000" dirty="0" err="1">
                <a:solidFill>
                  <a:srgbClr val="000066"/>
                </a:solidFill>
              </a:rPr>
              <a:t>sa</a:t>
            </a:r>
            <a:r>
              <a:rPr lang="en-US" sz="1000" dirty="0">
                <a:solidFill>
                  <a:srgbClr val="000066"/>
                </a:solidFill>
              </a:rPr>
              <a:t> </a:t>
            </a:r>
            <a:r>
              <a:rPr lang="en-US" sz="1000" dirty="0" err="1">
                <a:solidFill>
                  <a:srgbClr val="000066"/>
                </a:solidFill>
              </a:rPr>
              <a:t>W</a:t>
            </a:r>
            <a:r>
              <a:rPr lang="en-US" sz="1000" baseline="-25000" dirty="0" err="1">
                <a:solidFill>
                  <a:srgbClr val="000066"/>
                </a:solidFill>
              </a:rPr>
              <a:t>h</a:t>
            </a:r>
            <a:r>
              <a:rPr lang="en-US" sz="1000" dirty="0">
                <a:solidFill>
                  <a:srgbClr val="000066"/>
                </a:solidFill>
              </a:rPr>
              <a:t>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14</a:t>
            </a:fld>
            <a:endParaRPr lang="en-US"/>
          </a:p>
        </p:txBody>
      </p:sp>
    </p:spTree>
    <p:extLst>
      <p:ext uri="{BB962C8B-B14F-4D97-AF65-F5344CB8AC3E}">
        <p14:creationId xmlns:p14="http://schemas.microsoft.com/office/powerpoint/2010/main" val="70982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CS" sz="1000" dirty="0">
                <a:solidFill>
                  <a:srgbClr val="000066"/>
                </a:solidFill>
              </a:rPr>
              <a:t>Za ocenu kumulativnog efekta vibracija na telo radnika, odnosno za učinak vibracija u određenom vremenskom intervalu T, izračunava se </a:t>
            </a:r>
            <a:r>
              <a:rPr lang="sr-Latn-CS" sz="1000" b="1" dirty="0">
                <a:solidFill>
                  <a:srgbClr val="990000"/>
                </a:solidFill>
              </a:rPr>
              <a:t>energijski ekvivalentna vrednost ubrzanja frekvencijski ponderisanih vibracija </a:t>
            </a:r>
            <a:r>
              <a:rPr lang="sr-Latn-CS" sz="1000" b="1" i="1" dirty="0">
                <a:solidFill>
                  <a:srgbClr val="990000"/>
                </a:solidFill>
              </a:rPr>
              <a:t>a</a:t>
            </a:r>
            <a:r>
              <a:rPr lang="sr-Latn-CS" sz="1000" b="1" i="1" baseline="-25000" dirty="0">
                <a:solidFill>
                  <a:srgbClr val="990000"/>
                </a:solidFill>
              </a:rPr>
              <a:t>weq,T </a:t>
            </a:r>
            <a:r>
              <a:rPr lang="sr-Latn-CS" sz="1000" b="1" i="1" dirty="0">
                <a:solidFill>
                  <a:srgbClr val="990000"/>
                </a:solidFill>
              </a:rPr>
              <a:t> </a:t>
            </a:r>
            <a:r>
              <a:rPr lang="sr-Latn-CS" sz="1000" dirty="0">
                <a:solidFill>
                  <a:srgbClr val="990000"/>
                </a:solidFill>
              </a:rPr>
              <a:t>(</a:t>
            </a:r>
            <a:r>
              <a:rPr lang="sr-Latn-CS" sz="1000" i="1" dirty="0">
                <a:solidFill>
                  <a:srgbClr val="990000"/>
                </a:solidFill>
              </a:rPr>
              <a:t>a</a:t>
            </a:r>
            <a:r>
              <a:rPr lang="sr-Latn-CS" sz="1000" i="1" baseline="-25000" dirty="0">
                <a:solidFill>
                  <a:srgbClr val="990000"/>
                </a:solidFill>
              </a:rPr>
              <a:t>weq</a:t>
            </a:r>
            <a:r>
              <a:rPr lang="sr-Latn-CS" sz="1000" i="1" dirty="0">
                <a:solidFill>
                  <a:srgbClr val="990000"/>
                </a:solidFill>
              </a:rPr>
              <a:t> ili a</a:t>
            </a:r>
            <a:r>
              <a:rPr lang="sr-Latn-CS" sz="1000" i="1" baseline="-25000" dirty="0">
                <a:solidFill>
                  <a:srgbClr val="990000"/>
                </a:solidFill>
              </a:rPr>
              <a:t>eq</a:t>
            </a:r>
            <a:r>
              <a:rPr lang="sr-Latn-CS" sz="1000" b="1" baseline="-25000" dirty="0">
                <a:solidFill>
                  <a:srgbClr val="990000"/>
                </a:solidFill>
              </a:rPr>
              <a:t> </a:t>
            </a:r>
            <a:r>
              <a:rPr lang="sr-Latn-CS" sz="1000" dirty="0">
                <a:solidFill>
                  <a:srgbClr val="990000"/>
                </a:solidFill>
              </a:rPr>
              <a:t>)</a:t>
            </a:r>
            <a:r>
              <a:rPr lang="sr-Latn-CS" sz="1000" dirty="0">
                <a:solidFill>
                  <a:srgbClr val="000066"/>
                </a:solidFill>
              </a:rPr>
              <a:t> u pojedinim ortogonalnim pravcima </a:t>
            </a:r>
            <a:r>
              <a:rPr lang="sr-Latn-CS" sz="1000" i="1" dirty="0">
                <a:solidFill>
                  <a:srgbClr val="000066"/>
                </a:solidFill>
              </a:rPr>
              <a:t>x</a:t>
            </a:r>
            <a:r>
              <a:rPr lang="sr-Latn-CS" sz="1000" dirty="0">
                <a:solidFill>
                  <a:srgbClr val="000066"/>
                </a:solidFill>
              </a:rPr>
              <a:t>, </a:t>
            </a:r>
            <a:r>
              <a:rPr lang="sr-Latn-CS" sz="1000" i="1" dirty="0">
                <a:solidFill>
                  <a:srgbClr val="000066"/>
                </a:solidFill>
              </a:rPr>
              <a:t>y</a:t>
            </a:r>
            <a:r>
              <a:rPr lang="sr-Latn-CS" sz="1000" dirty="0">
                <a:solidFill>
                  <a:srgbClr val="000066"/>
                </a:solidFill>
              </a:rPr>
              <a:t> i </a:t>
            </a:r>
            <a:r>
              <a:rPr lang="sr-Latn-CS" sz="1000" i="1" dirty="0">
                <a:solidFill>
                  <a:srgbClr val="000066"/>
                </a:solidFill>
              </a:rPr>
              <a:t>z</a:t>
            </a:r>
            <a:r>
              <a:rPr lang="sr-Latn-CS" sz="1000" dirty="0">
                <a:solidFill>
                  <a:srgbClr val="000066"/>
                </a:solidFill>
              </a:rPr>
              <a:t> (</a:t>
            </a:r>
            <a:r>
              <a:rPr lang="sr-Latn-CS" sz="1000" i="1" dirty="0">
                <a:solidFill>
                  <a:srgbClr val="000066"/>
                </a:solidFill>
              </a:rPr>
              <a:t>a</a:t>
            </a:r>
            <a:r>
              <a:rPr lang="sr-Latn-CS" sz="1000" i="1" baseline="-25000" dirty="0">
                <a:solidFill>
                  <a:srgbClr val="000066"/>
                </a:solidFill>
              </a:rPr>
              <a:t>weqx</a:t>
            </a:r>
            <a:r>
              <a:rPr lang="sr-Latn-CS" sz="1000" i="1" dirty="0">
                <a:solidFill>
                  <a:srgbClr val="000066"/>
                </a:solidFill>
              </a:rPr>
              <a:t> </a:t>
            </a:r>
            <a:r>
              <a:rPr lang="sr-Latn-CS" sz="1000" dirty="0">
                <a:solidFill>
                  <a:srgbClr val="000066"/>
                </a:solidFill>
              </a:rPr>
              <a:t>,</a:t>
            </a:r>
            <a:r>
              <a:rPr lang="sr-Latn-CS" sz="1000" i="1" dirty="0">
                <a:solidFill>
                  <a:srgbClr val="000066"/>
                </a:solidFill>
              </a:rPr>
              <a:t> a</a:t>
            </a:r>
            <a:r>
              <a:rPr lang="sr-Latn-CS" sz="1000" i="1" baseline="-25000" dirty="0">
                <a:solidFill>
                  <a:srgbClr val="000066"/>
                </a:solidFill>
              </a:rPr>
              <a:t>weqy</a:t>
            </a:r>
            <a:r>
              <a:rPr lang="sr-Latn-CS" sz="1000" i="1" dirty="0">
                <a:solidFill>
                  <a:srgbClr val="000066"/>
                </a:solidFill>
              </a:rPr>
              <a:t>  </a:t>
            </a:r>
            <a:r>
              <a:rPr lang="sr-Latn-CS" sz="1000" dirty="0">
                <a:solidFill>
                  <a:srgbClr val="000066"/>
                </a:solidFill>
              </a:rPr>
              <a:t>i</a:t>
            </a:r>
            <a:r>
              <a:rPr lang="sr-Latn-CS" sz="1000" i="1" dirty="0">
                <a:solidFill>
                  <a:srgbClr val="000066"/>
                </a:solidFill>
              </a:rPr>
              <a:t> a</a:t>
            </a:r>
            <a:r>
              <a:rPr lang="sr-Latn-CS" sz="1000" i="1" baseline="-25000" dirty="0">
                <a:solidFill>
                  <a:srgbClr val="000066"/>
                </a:solidFill>
              </a:rPr>
              <a:t>weqz</a:t>
            </a:r>
            <a:r>
              <a:rPr lang="sr-Latn-CS" sz="1000" dirty="0">
                <a:solidFill>
                  <a:srgbClr val="000066"/>
                </a:solidFill>
              </a:rPr>
              <a:t>). Predstavlja prosečnu (konstantnu) vrednost ubrzanja frekvencijski ponderisanih vibracija koja po energijskom sadržaju odgovara sadržaju vremenski promenljivih vrednosti vibracija koje se prenose na telo radnika tokom vremenskog intervala T.</a:t>
            </a:r>
          </a:p>
        </p:txBody>
      </p:sp>
      <p:sp>
        <p:nvSpPr>
          <p:cNvPr id="5" name="Slide Number Placeholder 4"/>
          <p:cNvSpPr>
            <a:spLocks noGrp="1"/>
          </p:cNvSpPr>
          <p:nvPr>
            <p:ph type="sldNum" sz="quarter" idx="10"/>
          </p:nvPr>
        </p:nvSpPr>
        <p:spPr/>
        <p:txBody>
          <a:bodyPr/>
          <a:lstStyle/>
          <a:p>
            <a:fld id="{C928A839-252E-4E3E-AC79-B42445092DC9}" type="slidenum">
              <a:rPr lang="en-US" smtClean="0"/>
              <a:pPr/>
              <a:t>15</a:t>
            </a:fld>
            <a:endParaRPr lang="en-US"/>
          </a:p>
        </p:txBody>
      </p:sp>
    </p:spTree>
    <p:extLst>
      <p:ext uri="{BB962C8B-B14F-4D97-AF65-F5344CB8AC3E}">
        <p14:creationId xmlns:p14="http://schemas.microsoft.com/office/powerpoint/2010/main" val="165531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Cyrl-CS" sz="1000" dirty="0" err="1">
                <a:solidFill>
                  <a:srgbClr val="000066"/>
                </a:solidFill>
                <a:ea typeface="Times New Roman" panose="02020603050405020304" pitchFamily="18" charset="0"/>
              </a:rPr>
              <a:t>Vrednost</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doze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vibracija</a:t>
            </a:r>
            <a:r>
              <a:rPr lang="sr-Cyrl-CS" sz="1000" dirty="0">
                <a:solidFill>
                  <a:srgbClr val="000066"/>
                </a:solidFill>
                <a:ea typeface="Times New Roman" panose="02020603050405020304" pitchFamily="18" charset="0"/>
              </a:rPr>
              <a:t> (</a:t>
            </a:r>
            <a:r>
              <a:rPr lang="sr-Latn-CS" sz="1000" dirty="0">
                <a:solidFill>
                  <a:srgbClr val="000066"/>
                </a:solidFill>
                <a:ea typeface="Times New Roman" panose="02020603050405020304" pitchFamily="18" charset="0"/>
              </a:rPr>
              <a:t>VDV</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predstavlja</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alternativnu</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veličinu</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koja</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se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koristi</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za</a:t>
            </a:r>
            <a:r>
              <a:rPr lang="sr-Cyrl-CS" sz="1000" dirty="0">
                <a:solidFill>
                  <a:srgbClr val="000066"/>
                </a:solidFill>
                <a:ea typeface="Times New Roman" panose="02020603050405020304" pitchFamily="18" charset="0"/>
              </a:rPr>
              <a:t> </a:t>
            </a:r>
            <a:r>
              <a:rPr lang="sr-Latn-RS" sz="1000" dirty="0">
                <a:solidFill>
                  <a:srgbClr val="000066"/>
                </a:solidFill>
                <a:ea typeface="Times New Roman" panose="02020603050405020304" pitchFamily="18" charset="0"/>
              </a:rPr>
              <a:t>vrednovanje</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izloženosti</a:t>
            </a:r>
            <a:r>
              <a:rPr lang="sr-Cyrl-CS" sz="1000" dirty="0">
                <a:solidFill>
                  <a:srgbClr val="000066"/>
                </a:solidFill>
                <a:ea typeface="Times New Roman" panose="02020603050405020304" pitchFamily="18" charset="0"/>
              </a:rPr>
              <a:t> </a:t>
            </a:r>
            <a:r>
              <a:rPr lang="sr-Latn-RS" sz="1000" dirty="0">
                <a:solidFill>
                  <a:srgbClr val="000066"/>
                </a:solidFill>
                <a:ea typeface="Times New Roman" panose="02020603050405020304" pitchFamily="18" charset="0"/>
              </a:rPr>
              <a:t>radnika </a:t>
            </a:r>
            <a:r>
              <a:rPr lang="sr-Cyrl-CS" sz="1000" b="1" dirty="0">
                <a:solidFill>
                  <a:srgbClr val="000066"/>
                </a:solidFill>
                <a:ea typeface="Times New Roman" panose="02020603050405020304" pitchFamily="18" charset="0"/>
              </a:rPr>
              <a:t>vibracijama</a:t>
            </a:r>
            <a:r>
              <a:rPr lang="sr-Latn-RS" sz="1000" b="1" dirty="0">
                <a:solidFill>
                  <a:srgbClr val="000066"/>
                </a:solidFill>
                <a:ea typeface="Times New Roman" panose="02020603050405020304" pitchFamily="18" charset="0"/>
              </a:rPr>
              <a:t> celog tela</a:t>
            </a:r>
            <a:r>
              <a:rPr lang="sr-Cyrl-CS" sz="1000" dirty="0">
                <a:solidFill>
                  <a:srgbClr val="000066"/>
                </a:solidFill>
                <a:ea typeface="Times New Roman" panose="02020603050405020304" pitchFamily="18" charset="0"/>
              </a:rPr>
              <a:t>.</a:t>
            </a:r>
            <a:endParaRPr lang="sr-Latn-RS" sz="1000" dirty="0">
              <a:solidFill>
                <a:srgbClr val="000066"/>
              </a:solidFill>
              <a:ea typeface="Times New Roman" panose="02020603050405020304" pitchFamily="18" charset="0"/>
            </a:endParaRPr>
          </a:p>
          <a:p>
            <a:pPr algn="just" defTabSz="990478">
              <a:spcBef>
                <a:spcPts val="600"/>
              </a:spcBef>
              <a:defRPr/>
            </a:pPr>
            <a:r>
              <a:rPr lang="sr-Cyrl-CS" sz="1000" dirty="0">
                <a:solidFill>
                  <a:srgbClr val="000066"/>
                </a:solidFill>
                <a:ea typeface="Times New Roman" panose="02020603050405020304" pitchFamily="18" charset="0"/>
              </a:rPr>
              <a:t>Koristi se i daje bolje rezultate u slučajevima kada vibracije </a:t>
            </a:r>
            <a:r>
              <a:rPr lang="sr-Cyrl-CS" sz="1000" b="1" dirty="0">
                <a:solidFill>
                  <a:srgbClr val="000066"/>
                </a:solidFill>
                <a:ea typeface="Times New Roman" panose="02020603050405020304" pitchFamily="18" charset="0"/>
              </a:rPr>
              <a:t>uključuju udare</a:t>
            </a:r>
            <a:r>
              <a:rPr lang="sr-Cyrl-CS" sz="1000" dirty="0">
                <a:solidFill>
                  <a:srgbClr val="000066"/>
                </a:solidFill>
                <a:ea typeface="Times New Roman" panose="02020603050405020304" pitchFamily="18" charset="0"/>
              </a:rPr>
              <a:t>. </a:t>
            </a:r>
            <a:endParaRPr lang="sr-Latn-RS" sz="1000" dirty="0">
              <a:solidFill>
                <a:srgbClr val="000066"/>
              </a:solidFill>
              <a:ea typeface="Times New Roman" panose="02020603050405020304" pitchFamily="18" charset="0"/>
            </a:endParaRPr>
          </a:p>
          <a:p>
            <a:pPr algn="just" defTabSz="990478">
              <a:spcBef>
                <a:spcPts val="600"/>
              </a:spcBef>
              <a:defRPr/>
            </a:pPr>
            <a:r>
              <a:rPr lang="sr-Cyrl-CS" sz="1000" dirty="0" err="1">
                <a:solidFill>
                  <a:srgbClr val="000066"/>
                </a:solidFill>
                <a:ea typeface="Times New Roman" panose="02020603050405020304" pitchFamily="18" charset="0"/>
              </a:rPr>
              <a:t>Jedinica</a:t>
            </a:r>
            <a:r>
              <a:rPr lang="sr-Cyrl-CS" sz="1000" dirty="0">
                <a:solidFill>
                  <a:srgbClr val="000066"/>
                </a:solidFill>
                <a:ea typeface="Times New Roman" panose="02020603050405020304" pitchFamily="18" charset="0"/>
              </a:rPr>
              <a:t> </a:t>
            </a:r>
            <a:r>
              <a:rPr lang="sr-Cyrl-CS" sz="1000" dirty="0" err="1">
                <a:solidFill>
                  <a:srgbClr val="000066"/>
                </a:solidFill>
                <a:ea typeface="Times New Roman" panose="02020603050405020304" pitchFamily="18" charset="0"/>
              </a:rPr>
              <a:t>je</a:t>
            </a:r>
            <a:r>
              <a:rPr lang="sr-Cyrl-CS" sz="1000" dirty="0">
                <a:solidFill>
                  <a:srgbClr val="000066"/>
                </a:solidFill>
                <a:ea typeface="Times New Roman" panose="02020603050405020304" pitchFamily="18" charset="0"/>
              </a:rPr>
              <a:t> </a:t>
            </a:r>
            <a:r>
              <a:rPr lang="sr-Latn-RS" sz="1000" dirty="0">
                <a:solidFill>
                  <a:srgbClr val="000066"/>
                </a:solidFill>
                <a:ea typeface="Times New Roman" panose="02020603050405020304" pitchFamily="18" charset="0"/>
              </a:rPr>
              <a:t>[</a:t>
            </a:r>
            <a:r>
              <a:rPr lang="sr-Latn-CS" sz="1000" dirty="0">
                <a:solidFill>
                  <a:srgbClr val="000066"/>
                </a:solidFill>
                <a:ea typeface="Times New Roman" panose="02020603050405020304" pitchFamily="18" charset="0"/>
              </a:rPr>
              <a:t>m</a:t>
            </a:r>
            <a:r>
              <a:rPr lang="sr-Cyrl-CS" sz="1000" dirty="0">
                <a:solidFill>
                  <a:srgbClr val="000066"/>
                </a:solidFill>
                <a:ea typeface="Times New Roman" panose="02020603050405020304" pitchFamily="18" charset="0"/>
              </a:rPr>
              <a:t>/</a:t>
            </a:r>
            <a:r>
              <a:rPr lang="sr-Latn-CS" sz="1000" dirty="0">
                <a:solidFill>
                  <a:srgbClr val="000066"/>
                </a:solidFill>
                <a:ea typeface="Times New Roman" panose="02020603050405020304" pitchFamily="18" charset="0"/>
              </a:rPr>
              <a:t>s</a:t>
            </a:r>
            <a:r>
              <a:rPr lang="sr-Cyrl-CS" sz="1000" baseline="30000" dirty="0">
                <a:solidFill>
                  <a:srgbClr val="000066"/>
                </a:solidFill>
                <a:ea typeface="Times New Roman" panose="02020603050405020304" pitchFamily="18" charset="0"/>
              </a:rPr>
              <a:t>1.75</a:t>
            </a:r>
            <a:r>
              <a:rPr lang="sr-Latn-CS" sz="1000" dirty="0">
                <a:solidFill>
                  <a:srgbClr val="000066"/>
                </a:solidFill>
                <a:ea typeface="Times New Roman" panose="02020603050405020304" pitchFamily="18" charset="0"/>
              </a:rPr>
              <a:t>].</a:t>
            </a:r>
            <a:endParaRPr lang="sr-Latn-R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16</a:t>
            </a:fld>
            <a:endParaRPr lang="en-US"/>
          </a:p>
        </p:txBody>
      </p:sp>
    </p:spTree>
    <p:extLst>
      <p:ext uri="{BB962C8B-B14F-4D97-AF65-F5344CB8AC3E}">
        <p14:creationId xmlns:p14="http://schemas.microsoft.com/office/powerpoint/2010/main" val="126314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b="1" dirty="0">
                <a:solidFill>
                  <a:srgbClr val="990000"/>
                </a:solidFill>
                <a:latin typeface="Arial" panose="020B0604020202020204" pitchFamily="34" charset="0"/>
                <a:cs typeface="Arial" panose="020B0604020202020204" pitchFamily="34" charset="0"/>
              </a:rPr>
              <a:t>Vrednost u</a:t>
            </a:r>
            <a:r>
              <a:rPr lang="vi-VN" sz="1000" b="1" dirty="0">
                <a:solidFill>
                  <a:srgbClr val="990000"/>
                </a:solidFill>
                <a:latin typeface="Arial" panose="020B0604020202020204" pitchFamily="34" charset="0"/>
                <a:cs typeface="Arial" panose="020B0604020202020204" pitchFamily="34" charset="0"/>
              </a:rPr>
              <a:t>kupno</a:t>
            </a:r>
            <a:r>
              <a:rPr lang="sr-Latn-RS" sz="1000" b="1" dirty="0">
                <a:solidFill>
                  <a:srgbClr val="990000"/>
                </a:solidFill>
                <a:latin typeface="Arial" panose="020B0604020202020204" pitchFamily="34" charset="0"/>
                <a:cs typeface="Arial" panose="020B0604020202020204" pitchFamily="34" charset="0"/>
              </a:rPr>
              <a:t>g</a:t>
            </a:r>
            <a:r>
              <a:rPr lang="vi-VN" sz="1000" b="1" dirty="0">
                <a:solidFill>
                  <a:srgbClr val="990000"/>
                </a:solidFill>
                <a:latin typeface="Arial" panose="020B0604020202020204" pitchFamily="34" charset="0"/>
                <a:cs typeface="Arial" panose="020B0604020202020204" pitchFamily="34" charset="0"/>
              </a:rPr>
              <a:t> ubrzanj</a:t>
            </a:r>
            <a:r>
              <a:rPr lang="sr-Latn-RS" sz="1000" b="1" dirty="0">
                <a:solidFill>
                  <a:srgbClr val="990000"/>
                </a:solidFill>
                <a:latin typeface="Arial" panose="020B0604020202020204" pitchFamily="34" charset="0"/>
                <a:cs typeface="Arial" panose="020B0604020202020204" pitchFamily="34" charset="0"/>
              </a:rPr>
              <a:t>a</a:t>
            </a:r>
            <a:r>
              <a:rPr lang="vi-VN" sz="1000" b="1" dirty="0">
                <a:solidFill>
                  <a:srgbClr val="990000"/>
                </a:solidFill>
                <a:latin typeface="Arial" panose="020B0604020202020204" pitchFamily="34" charset="0"/>
                <a:cs typeface="Arial" panose="020B0604020202020204" pitchFamily="34" charset="0"/>
              </a:rPr>
              <a:t> vibracija </a:t>
            </a:r>
            <a:r>
              <a:rPr lang="vi-VN" sz="1000" b="1" i="1" dirty="0">
                <a:solidFill>
                  <a:srgbClr val="990000"/>
                </a:solidFill>
                <a:latin typeface="Arial" panose="020B0604020202020204" pitchFamily="34" charset="0"/>
                <a:cs typeface="Arial" panose="020B0604020202020204" pitchFamily="34" charset="0"/>
              </a:rPr>
              <a:t>a</a:t>
            </a:r>
            <a:r>
              <a:rPr lang="vi-VN" sz="1000" b="1" i="1" baseline="-25000" dirty="0">
                <a:solidFill>
                  <a:srgbClr val="990000"/>
                </a:solidFill>
                <a:latin typeface="Arial" panose="020B0604020202020204" pitchFamily="34" charset="0"/>
                <a:cs typeface="Arial" panose="020B0604020202020204" pitchFamily="34" charset="0"/>
              </a:rPr>
              <a:t>v</a:t>
            </a:r>
            <a:r>
              <a:rPr lang="vi-VN" sz="1000" b="1" dirty="0">
                <a:solidFill>
                  <a:srgbClr val="990000"/>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se određuje sumiranjem</a:t>
            </a:r>
            <a:r>
              <a:rPr lang="sr-Latn-RS" sz="1000" dirty="0">
                <a:solidFill>
                  <a:srgbClr val="000066"/>
                </a:solidFill>
                <a:latin typeface="Arial" panose="020B0604020202020204" pitchFamily="34" charset="0"/>
                <a:cs typeface="Arial" panose="020B0604020202020204" pitchFamily="34" charset="0"/>
              </a:rPr>
              <a:t> </a:t>
            </a:r>
            <a:r>
              <a:rPr lang="sr-Latn-CS" sz="1000" i="1" dirty="0">
                <a:solidFill>
                  <a:srgbClr val="000066"/>
                </a:solidFill>
                <a:latin typeface="Arial" panose="020B0604020202020204" pitchFamily="34" charset="0"/>
                <a:cs typeface="Arial" panose="020B0604020202020204" pitchFamily="34" charset="0"/>
              </a:rPr>
              <a:t>efektivnih vrednosti ubrzanja</a:t>
            </a:r>
            <a:r>
              <a:rPr lang="sr-Latn-RS" sz="1000" dirty="0">
                <a:solidFill>
                  <a:srgbClr val="000066"/>
                </a:solidFill>
                <a:latin typeface="Arial" panose="020B0604020202020204" pitchFamily="34" charset="0"/>
                <a:cs typeface="Arial" panose="020B0604020202020204" pitchFamily="34" charset="0"/>
              </a:rPr>
              <a:t> </a:t>
            </a:r>
            <a:r>
              <a:rPr lang="sr-Latn-CS" sz="1000" i="1" dirty="0">
                <a:solidFill>
                  <a:srgbClr val="000066"/>
                </a:solidFill>
                <a:latin typeface="Arial" panose="020B0604020202020204" pitchFamily="34" charset="0"/>
                <a:cs typeface="Arial" panose="020B0604020202020204" pitchFamily="34" charset="0"/>
              </a:rPr>
              <a:t>frekvencijski ponderisanih vibracija </a:t>
            </a:r>
            <a:r>
              <a:rPr lang="vi-VN" sz="1000" dirty="0">
                <a:solidFill>
                  <a:srgbClr val="000066"/>
                </a:solidFill>
                <a:latin typeface="Arial" panose="020B0604020202020204" pitchFamily="34" charset="0"/>
                <a:cs typeface="Arial" panose="020B0604020202020204" pitchFamily="34" charset="0"/>
              </a:rPr>
              <a:t>u sva tri ortogonalna pravca</a:t>
            </a:r>
            <a:r>
              <a:rPr lang="sr-Latn-RS" sz="1000" dirty="0">
                <a:solidFill>
                  <a:srgbClr val="000066"/>
                </a:solidFill>
                <a:latin typeface="Arial" panose="020B0604020202020204" pitchFamily="34" charset="0"/>
                <a:cs typeface="Arial" panose="020B0604020202020204" pitchFamily="34" charset="0"/>
              </a:rPr>
              <a:t>. </a:t>
            </a: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Prilikom određivanja vrednosti ukupnog ubrzanja vibracija celog tela, </a:t>
            </a:r>
            <a:r>
              <a:rPr lang="sr-Latn-CS" sz="1000" i="1" dirty="0">
                <a:solidFill>
                  <a:srgbClr val="000066"/>
                </a:solidFill>
                <a:latin typeface="Arial" panose="020B0604020202020204" pitchFamily="34" charset="0"/>
                <a:cs typeface="Arial" panose="020B0604020202020204" pitchFamily="34" charset="0"/>
              </a:rPr>
              <a:t>efektivne vrednosti ubrzanja frekvencijski ponderisanih vibracija u x i y pravcu  </a:t>
            </a:r>
            <a:r>
              <a:rPr lang="sr-Latn-CS" sz="1000" dirty="0">
                <a:solidFill>
                  <a:srgbClr val="000066"/>
                </a:solidFill>
                <a:latin typeface="Arial" panose="020B0604020202020204" pitchFamily="34" charset="0"/>
                <a:cs typeface="Arial" panose="020B0604020202020204" pitchFamily="34" charset="0"/>
              </a:rPr>
              <a:t>(</a:t>
            </a:r>
            <a:r>
              <a:rPr lang="vi-VN" sz="1000" i="1" dirty="0">
                <a:solidFill>
                  <a:srgbClr val="000066"/>
                </a:solidFill>
                <a:latin typeface="Arial" panose="020B0604020202020204" pitchFamily="34" charset="0"/>
                <a:cs typeface="Arial" panose="020B0604020202020204" pitchFamily="34" charset="0"/>
              </a:rPr>
              <a:t>a</a:t>
            </a:r>
            <a:r>
              <a:rPr lang="sr-Latn-RS" sz="1000" i="1" baseline="-25000" dirty="0">
                <a:solidFill>
                  <a:srgbClr val="000066"/>
                </a:solidFill>
                <a:latin typeface="Arial" panose="020B0604020202020204" pitchFamily="34" charset="0"/>
                <a:cs typeface="Arial" panose="020B0604020202020204" pitchFamily="34" charset="0"/>
              </a:rPr>
              <a:t>wx</a:t>
            </a:r>
            <a:r>
              <a:rPr lang="vi-VN" sz="1000" dirty="0">
                <a:solidFill>
                  <a:srgbClr val="000066"/>
                </a:solidFill>
                <a:latin typeface="Arial" panose="020B0604020202020204" pitchFamily="34" charset="0"/>
                <a:cs typeface="Arial" panose="020B0604020202020204" pitchFamily="34" charset="0"/>
              </a:rPr>
              <a:t> </a:t>
            </a:r>
            <a:r>
              <a:rPr lang="sr-Latn-CS" sz="1000" i="1" dirty="0">
                <a:solidFill>
                  <a:srgbClr val="000066"/>
                </a:solidFill>
                <a:latin typeface="Arial" panose="020B0604020202020204" pitchFamily="34" charset="0"/>
                <a:cs typeface="Arial" panose="020B0604020202020204" pitchFamily="34" charset="0"/>
              </a:rPr>
              <a:t>i </a:t>
            </a:r>
            <a:r>
              <a:rPr lang="vi-VN" sz="1000" i="1" dirty="0">
                <a:solidFill>
                  <a:srgbClr val="000066"/>
                </a:solidFill>
                <a:latin typeface="Arial" panose="020B0604020202020204" pitchFamily="34" charset="0"/>
                <a:cs typeface="Arial" panose="020B0604020202020204" pitchFamily="34" charset="0"/>
              </a:rPr>
              <a:t>a</a:t>
            </a:r>
            <a:r>
              <a:rPr lang="sr-Latn-RS" sz="1000" i="1" baseline="-25000" dirty="0">
                <a:solidFill>
                  <a:srgbClr val="000066"/>
                </a:solidFill>
                <a:latin typeface="Arial" panose="020B0604020202020204" pitchFamily="34" charset="0"/>
                <a:cs typeface="Arial" panose="020B0604020202020204" pitchFamily="34" charset="0"/>
              </a:rPr>
              <a:t>wy</a:t>
            </a:r>
            <a:r>
              <a:rPr lang="sr-Latn-CS" sz="1000" dirty="0">
                <a:solidFill>
                  <a:srgbClr val="000066"/>
                </a:solidFill>
                <a:latin typeface="Arial" panose="020B0604020202020204" pitchFamily="34" charset="0"/>
                <a:cs typeface="Arial" panose="020B0604020202020204" pitchFamily="34" charset="0"/>
              </a:rPr>
              <a:t>)</a:t>
            </a:r>
            <a:r>
              <a:rPr lang="sr-Latn-CS" sz="1000" i="1" dirty="0">
                <a:solidFill>
                  <a:srgbClr val="000066"/>
                </a:solidFill>
                <a:latin typeface="Arial" panose="020B0604020202020204" pitchFamily="34" charset="0"/>
                <a:cs typeface="Arial" panose="020B0604020202020204" pitchFamily="34" charset="0"/>
              </a:rPr>
              <a:t> </a:t>
            </a:r>
            <a:r>
              <a:rPr lang="sr-Latn-CS" sz="1000" dirty="0">
                <a:solidFill>
                  <a:srgbClr val="000066"/>
                </a:solidFill>
                <a:latin typeface="Arial" panose="020B0604020202020204" pitchFamily="34" charset="0"/>
                <a:cs typeface="Arial" panose="020B0604020202020204" pitchFamily="34" charset="0"/>
              </a:rPr>
              <a:t>se zbog utvrđenog naročito štetnog dejstva na ljudski organizam u tim pravcima uvećavaju za 40 %, odnosno, množe se koeficijentom 1,4.</a:t>
            </a:r>
            <a:endParaRPr lang="vi-VN" sz="100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17</a:t>
            </a:fld>
            <a:endParaRPr lang="en-US"/>
          </a:p>
        </p:txBody>
      </p:sp>
    </p:spTree>
    <p:extLst>
      <p:ext uri="{BB962C8B-B14F-4D97-AF65-F5344CB8AC3E}">
        <p14:creationId xmlns:p14="http://schemas.microsoft.com/office/powerpoint/2010/main" val="352381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Vrednovanje vibracija se može pojednostaviti upotrebom sistema </a:t>
            </a:r>
            <a:r>
              <a:rPr lang="sr-Latn-RS" sz="1000" b="1" dirty="0">
                <a:solidFill>
                  <a:srgbClr val="990000"/>
                </a:solidFill>
              </a:rPr>
              <a:t>ekspozicijskih bodova</a:t>
            </a:r>
            <a:r>
              <a:rPr lang="sr-Latn-RS" sz="1000" dirty="0">
                <a:solidFill>
                  <a:srgbClr val="000066"/>
                </a:solidFill>
              </a:rPr>
              <a:t>.</a:t>
            </a:r>
          </a:p>
          <a:p>
            <a:pPr algn="just">
              <a:spcBef>
                <a:spcPts val="600"/>
              </a:spcBef>
            </a:pPr>
            <a:r>
              <a:rPr lang="sr-Latn-RS" sz="1000" dirty="0">
                <a:solidFill>
                  <a:srgbClr val="000066"/>
                </a:solidFill>
              </a:rPr>
              <a:t>Za vibracije koje se prenose preko sistema šaka-ruka, broj </a:t>
            </a:r>
            <a:r>
              <a:rPr lang="sr-Latn-RS" sz="1000" dirty="0" err="1">
                <a:solidFill>
                  <a:srgbClr val="000066"/>
                </a:solidFill>
              </a:rPr>
              <a:t>ekspozicijskih</a:t>
            </a:r>
            <a:r>
              <a:rPr lang="sr-Latn-RS" sz="1000" dirty="0">
                <a:solidFill>
                  <a:srgbClr val="000066"/>
                </a:solidFill>
              </a:rPr>
              <a:t> bodova se za svaki alat ili radni proces dobija na osnovu podataka o vrednosti vibracija </a:t>
            </a:r>
            <a:r>
              <a:rPr lang="sr-Latn-RS" sz="1000" i="1" dirty="0">
                <a:solidFill>
                  <a:srgbClr val="000066"/>
                </a:solidFill>
                <a:cs typeface="Times New Roman" pitchFamily="18" charset="0"/>
              </a:rPr>
              <a:t>a</a:t>
            </a:r>
            <a:r>
              <a:rPr lang="sr-Latn-RS" sz="1000" baseline="-25000" dirty="0">
                <a:solidFill>
                  <a:srgbClr val="000066"/>
                </a:solidFill>
                <a:cs typeface="Times New Roman" pitchFamily="18" charset="0"/>
              </a:rPr>
              <a:t>v</a:t>
            </a:r>
            <a:r>
              <a:rPr lang="sr-Latn-RS" sz="1000" baseline="-25000" dirty="0">
                <a:solidFill>
                  <a:srgbClr val="000066"/>
                </a:solidFill>
              </a:rPr>
              <a:t> </a:t>
            </a:r>
            <a:r>
              <a:rPr lang="sr-Latn-RS" sz="1000" dirty="0">
                <a:solidFill>
                  <a:srgbClr val="000066"/>
                </a:solidFill>
              </a:rPr>
              <a:t>u m/s</a:t>
            </a:r>
            <a:r>
              <a:rPr lang="sr-Latn-RS" sz="1000" baseline="30000" dirty="0">
                <a:solidFill>
                  <a:srgbClr val="000066"/>
                </a:solidFill>
              </a:rPr>
              <a:t>2</a:t>
            </a:r>
            <a:r>
              <a:rPr lang="sr-Latn-RS" sz="1000" dirty="0">
                <a:solidFill>
                  <a:srgbClr val="000066"/>
                </a:solidFill>
              </a:rPr>
              <a:t> i vremena izloženosti </a:t>
            </a:r>
            <a:r>
              <a:rPr lang="sr-Latn-RS" sz="1000" i="1" dirty="0">
                <a:solidFill>
                  <a:srgbClr val="000066"/>
                </a:solidFill>
                <a:cs typeface="Times New Roman" pitchFamily="18" charset="0"/>
              </a:rPr>
              <a:t>T</a:t>
            </a:r>
            <a:r>
              <a:rPr lang="sr-Latn-RS" sz="1000" dirty="0">
                <a:solidFill>
                  <a:srgbClr val="000066"/>
                </a:solidFill>
              </a:rPr>
              <a:t> u satima. </a:t>
            </a:r>
            <a:r>
              <a:rPr lang="sr-Latn-RS" sz="1000" dirty="0" err="1">
                <a:solidFill>
                  <a:srgbClr val="000066"/>
                </a:solidFill>
              </a:rPr>
              <a:t>Ekspozicijski</a:t>
            </a:r>
            <a:r>
              <a:rPr lang="sr-Latn-RS" sz="1000" dirty="0">
                <a:solidFill>
                  <a:srgbClr val="000066"/>
                </a:solidFill>
              </a:rPr>
              <a:t> bodovi se zatim saberu, čime se određuje broj ekspozicijskih bodova za svakog radnika. Može se izračunati broj </a:t>
            </a:r>
            <a:r>
              <a:rPr lang="sr-Latn-RS" sz="1000" dirty="0" err="1">
                <a:solidFill>
                  <a:srgbClr val="000066"/>
                </a:solidFill>
              </a:rPr>
              <a:t>ekpozicijskih</a:t>
            </a:r>
            <a:r>
              <a:rPr lang="sr-Latn-RS" sz="1000" dirty="0">
                <a:solidFill>
                  <a:srgbClr val="000066"/>
                </a:solidFill>
              </a:rPr>
              <a:t> bodova u toku jednog sata ili u toku vremena izloženosti.</a:t>
            </a:r>
          </a:p>
          <a:p>
            <a:pPr algn="just" defTabSz="990478">
              <a:spcBef>
                <a:spcPts val="600"/>
              </a:spcBef>
              <a:defRPr/>
            </a:pPr>
            <a:r>
              <a:rPr lang="sr-Latn-RS" sz="1000" dirty="0">
                <a:solidFill>
                  <a:srgbClr val="000066"/>
                </a:solidFill>
              </a:rPr>
              <a:t>Za vibracije koje se prenose preko celog tela, broj </a:t>
            </a:r>
            <a:r>
              <a:rPr lang="sr-Latn-RS" sz="1000" dirty="0" err="1">
                <a:solidFill>
                  <a:srgbClr val="000066"/>
                </a:solidFill>
              </a:rPr>
              <a:t>ekspozicijskih</a:t>
            </a:r>
            <a:r>
              <a:rPr lang="sr-Latn-RS" sz="1000" dirty="0">
                <a:solidFill>
                  <a:srgbClr val="000066"/>
                </a:solidFill>
              </a:rPr>
              <a:t> bodova se za svako vozilo ili mašinu dobija na osnovu podataka o vrednosti vibracija </a:t>
            </a:r>
            <a:r>
              <a:rPr lang="sr-Latn-RS" sz="1000" i="1" dirty="0">
                <a:solidFill>
                  <a:srgbClr val="000066"/>
                </a:solidFill>
                <a:cs typeface="Times New Roman" pitchFamily="18" charset="0"/>
              </a:rPr>
              <a:t>a</a:t>
            </a:r>
            <a:r>
              <a:rPr lang="sr-Latn-RS" sz="1000" baseline="-25000" dirty="0">
                <a:solidFill>
                  <a:srgbClr val="000066"/>
                </a:solidFill>
                <a:cs typeface="Times New Roman" pitchFamily="18" charset="0"/>
              </a:rPr>
              <a:t>v</a:t>
            </a:r>
            <a:r>
              <a:rPr lang="sr-Latn-RS" sz="1000" baseline="-25000" dirty="0">
                <a:solidFill>
                  <a:srgbClr val="000066"/>
                </a:solidFill>
              </a:rPr>
              <a:t> </a:t>
            </a:r>
            <a:r>
              <a:rPr lang="sr-Latn-RS" sz="1000" dirty="0">
                <a:solidFill>
                  <a:srgbClr val="000066"/>
                </a:solidFill>
              </a:rPr>
              <a:t>u m/s</a:t>
            </a:r>
            <a:r>
              <a:rPr lang="sr-Latn-RS" sz="1000" baseline="30000" dirty="0">
                <a:solidFill>
                  <a:srgbClr val="000066"/>
                </a:solidFill>
              </a:rPr>
              <a:t>2</a:t>
            </a:r>
            <a:r>
              <a:rPr lang="sr-Latn-RS" sz="1000" dirty="0">
                <a:solidFill>
                  <a:srgbClr val="000066"/>
                </a:solidFill>
              </a:rPr>
              <a:t> uvećanoj za faktor </a:t>
            </a:r>
            <a:r>
              <a:rPr lang="sr-Latn-RS" sz="1000" i="1" dirty="0">
                <a:solidFill>
                  <a:srgbClr val="000066"/>
                </a:solidFill>
                <a:cs typeface="Times New Roman" pitchFamily="18" charset="0"/>
              </a:rPr>
              <a:t>k</a:t>
            </a:r>
            <a:r>
              <a:rPr lang="sr-Latn-RS" sz="1000" dirty="0">
                <a:solidFill>
                  <a:srgbClr val="000066"/>
                </a:solidFill>
              </a:rPr>
              <a:t> (koji za </a:t>
            </a:r>
            <a:r>
              <a:rPr lang="sr-Latn-RS" sz="1000" i="1" dirty="0">
                <a:solidFill>
                  <a:srgbClr val="000066"/>
                </a:solidFill>
              </a:rPr>
              <a:t>x</a:t>
            </a:r>
            <a:r>
              <a:rPr lang="sr-Latn-RS" sz="1000" dirty="0">
                <a:solidFill>
                  <a:srgbClr val="000066"/>
                </a:solidFill>
              </a:rPr>
              <a:t>  i </a:t>
            </a:r>
            <a:r>
              <a:rPr lang="sr-Latn-RS" sz="1000" i="1" dirty="0">
                <a:solidFill>
                  <a:srgbClr val="000066"/>
                </a:solidFill>
              </a:rPr>
              <a:t>y</a:t>
            </a:r>
            <a:r>
              <a:rPr lang="sr-Latn-RS" sz="1000" dirty="0">
                <a:solidFill>
                  <a:srgbClr val="000066"/>
                </a:solidFill>
              </a:rPr>
              <a:t> osu ima vrednost 1.4, a za </a:t>
            </a:r>
            <a:r>
              <a:rPr lang="sr-Latn-RS" sz="1000" i="1" dirty="0">
                <a:solidFill>
                  <a:srgbClr val="000066"/>
                </a:solidFill>
              </a:rPr>
              <a:t>z</a:t>
            </a:r>
            <a:r>
              <a:rPr lang="sr-Latn-RS" sz="1000" dirty="0">
                <a:solidFill>
                  <a:srgbClr val="000066"/>
                </a:solidFill>
              </a:rPr>
              <a:t> osu vrednost 1) i vremena izloženosti </a:t>
            </a:r>
            <a:r>
              <a:rPr lang="sr-Latn-RS" sz="1000" i="1" dirty="0">
                <a:solidFill>
                  <a:srgbClr val="000066"/>
                </a:solidFill>
                <a:cs typeface="Times New Roman" pitchFamily="18" charset="0"/>
              </a:rPr>
              <a:t>T</a:t>
            </a:r>
            <a:r>
              <a:rPr lang="sr-Latn-RS" sz="1000" dirty="0">
                <a:solidFill>
                  <a:srgbClr val="000066"/>
                </a:solidFill>
              </a:rPr>
              <a:t> u satima. </a:t>
            </a:r>
            <a:r>
              <a:rPr lang="sr-Latn-RS" sz="1000" dirty="0" err="1">
                <a:solidFill>
                  <a:srgbClr val="000066"/>
                </a:solidFill>
              </a:rPr>
              <a:t>Ekspozicijski</a:t>
            </a:r>
            <a:r>
              <a:rPr lang="sr-Latn-RS" sz="1000" dirty="0">
                <a:solidFill>
                  <a:srgbClr val="000066"/>
                </a:solidFill>
              </a:rPr>
              <a:t> bodovi se zatim saberu, čime se određuje broj </a:t>
            </a:r>
            <a:r>
              <a:rPr lang="sr-Latn-RS" sz="1000" dirty="0" err="1">
                <a:solidFill>
                  <a:srgbClr val="000066"/>
                </a:solidFill>
              </a:rPr>
              <a:t>ekspozicijskih</a:t>
            </a:r>
            <a:r>
              <a:rPr lang="sr-Latn-RS" sz="1000" dirty="0">
                <a:solidFill>
                  <a:srgbClr val="000066"/>
                </a:solidFill>
              </a:rPr>
              <a:t> bodova za svakog radnika. Može se izračunati broj </a:t>
            </a:r>
            <a:r>
              <a:rPr lang="sr-Latn-RS" sz="1000" dirty="0" err="1">
                <a:solidFill>
                  <a:srgbClr val="000066"/>
                </a:solidFill>
              </a:rPr>
              <a:t>ekpozicijskih</a:t>
            </a:r>
            <a:r>
              <a:rPr lang="sr-Latn-RS" sz="1000" dirty="0">
                <a:solidFill>
                  <a:srgbClr val="000066"/>
                </a:solidFill>
              </a:rPr>
              <a:t> bodova u toku jednog sata ili u toku vremena izloženosti.</a:t>
            </a:r>
          </a:p>
          <a:p>
            <a:pPr algn="just" defTabSz="990478">
              <a:spcBef>
                <a:spcPts val="600"/>
              </a:spcBef>
              <a:defRPr/>
            </a:pPr>
            <a:r>
              <a:rPr lang="sr-Latn-RS" sz="1000" dirty="0">
                <a:solidFill>
                  <a:srgbClr val="000066"/>
                </a:solidFill>
              </a:rPr>
              <a:t>Kada je poznat broj </a:t>
            </a:r>
            <a:r>
              <a:rPr lang="sr-Latn-RS" sz="1000" dirty="0" err="1">
                <a:solidFill>
                  <a:srgbClr val="000066"/>
                </a:solidFill>
              </a:rPr>
              <a:t>ekspozicijskih</a:t>
            </a:r>
            <a:r>
              <a:rPr lang="sr-Latn-RS" sz="1000" dirty="0">
                <a:solidFill>
                  <a:srgbClr val="000066"/>
                </a:solidFill>
              </a:rPr>
              <a:t> bodova, moguće je izračunati dnevnu izloženost vibracijama.</a:t>
            </a:r>
          </a:p>
        </p:txBody>
      </p:sp>
      <p:sp>
        <p:nvSpPr>
          <p:cNvPr id="5" name="Slide Number Placeholder 4"/>
          <p:cNvSpPr>
            <a:spLocks noGrp="1"/>
          </p:cNvSpPr>
          <p:nvPr>
            <p:ph type="sldNum" sz="quarter" idx="10"/>
          </p:nvPr>
        </p:nvSpPr>
        <p:spPr/>
        <p:txBody>
          <a:bodyPr/>
          <a:lstStyle/>
          <a:p>
            <a:fld id="{C928A839-252E-4E3E-AC79-B42445092DC9}" type="slidenum">
              <a:rPr lang="en-US" smtClean="0"/>
              <a:pPr/>
              <a:t>18</a:t>
            </a:fld>
            <a:endParaRPr lang="en-US"/>
          </a:p>
        </p:txBody>
      </p:sp>
    </p:spTree>
    <p:extLst>
      <p:ext uri="{BB962C8B-B14F-4D97-AF65-F5344CB8AC3E}">
        <p14:creationId xmlns:p14="http://schemas.microsoft.com/office/powerpoint/2010/main" val="121630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en-US" sz="1000" dirty="0">
                <a:solidFill>
                  <a:srgbClr val="000066"/>
                </a:solidFill>
              </a:rPr>
              <a:t>Pre </a:t>
            </a:r>
            <a:r>
              <a:rPr lang="sr-Latn-RS" sz="1000" dirty="0">
                <a:solidFill>
                  <a:srgbClr val="000066"/>
                </a:solidFill>
              </a:rPr>
              <a:t>izračunavanja vrednosti dnevne izloženosti radnika </a:t>
            </a:r>
            <a:r>
              <a:rPr lang="en-US" sz="1000" dirty="0" err="1">
                <a:solidFill>
                  <a:srgbClr val="000066"/>
                </a:solidFill>
              </a:rPr>
              <a:t>vibracijama</a:t>
            </a:r>
            <a:r>
              <a:rPr lang="en-US" sz="1000" dirty="0">
                <a:solidFill>
                  <a:srgbClr val="000066"/>
                </a:solidFill>
              </a:rPr>
              <a:t>, </a:t>
            </a:r>
            <a:r>
              <a:rPr lang="en-US" sz="1000" dirty="0" err="1">
                <a:solidFill>
                  <a:srgbClr val="000066"/>
                </a:solidFill>
              </a:rPr>
              <a:t>potrebno</a:t>
            </a:r>
            <a:r>
              <a:rPr lang="en-US" sz="1000" dirty="0">
                <a:solidFill>
                  <a:srgbClr val="000066"/>
                </a:solidFill>
              </a:rPr>
              <a:t> je </a:t>
            </a:r>
            <a:r>
              <a:rPr lang="sr-Latn-RS" sz="1000" dirty="0">
                <a:solidFill>
                  <a:srgbClr val="000066"/>
                </a:solidFill>
              </a:rPr>
              <a:t>poznavati </a:t>
            </a:r>
            <a:r>
              <a:rPr lang="en-US" sz="1000" dirty="0" err="1">
                <a:solidFill>
                  <a:srgbClr val="000066"/>
                </a:solidFill>
              </a:rPr>
              <a:t>vreme</a:t>
            </a:r>
            <a:r>
              <a:rPr lang="en-US" sz="1000" dirty="0">
                <a:solidFill>
                  <a:srgbClr val="000066"/>
                </a:solidFill>
              </a:rPr>
              <a:t> </a:t>
            </a:r>
            <a:r>
              <a:rPr lang="en-US" sz="1000" dirty="0" err="1">
                <a:solidFill>
                  <a:srgbClr val="000066"/>
                </a:solidFill>
              </a:rPr>
              <a:t>izloženosti</a:t>
            </a:r>
            <a:r>
              <a:rPr lang="en-US" sz="1000" dirty="0">
                <a:solidFill>
                  <a:srgbClr val="000066"/>
                </a:solidFill>
              </a:rPr>
              <a:t> </a:t>
            </a:r>
            <a:r>
              <a:rPr lang="en-US" sz="1000" dirty="0" err="1">
                <a:solidFill>
                  <a:srgbClr val="000066"/>
                </a:solidFill>
              </a:rPr>
              <a:t>vibracijama</a:t>
            </a:r>
            <a:r>
              <a:rPr lang="sr-Latn-RS" sz="1000" dirty="0">
                <a:solidFill>
                  <a:srgbClr val="000066"/>
                </a:solidFill>
              </a:rPr>
              <a:t>, odnosno ukupno vreme aktivnog rukovanja alatom T u toku referentnog (radnog) vremena T</a:t>
            </a:r>
            <a:r>
              <a:rPr lang="sr-Latn-RS" sz="1000" baseline="-25000" dirty="0">
                <a:solidFill>
                  <a:srgbClr val="000066"/>
                </a:solidFill>
              </a:rPr>
              <a:t>0</a:t>
            </a:r>
            <a:r>
              <a:rPr lang="en-US" sz="1000" dirty="0">
                <a:solidFill>
                  <a:srgbClr val="000066"/>
                </a:solidFill>
              </a:rPr>
              <a:t>.</a:t>
            </a:r>
            <a:endParaRPr lang="sr-Latn-RS" sz="1000" dirty="0">
              <a:solidFill>
                <a:srgbClr val="000066"/>
              </a:solidFill>
            </a:endParaRPr>
          </a:p>
          <a:p>
            <a:pPr algn="just">
              <a:spcBef>
                <a:spcPts val="600"/>
              </a:spcBef>
            </a:pPr>
            <a:r>
              <a:rPr lang="sr-Latn-RS" sz="1000" dirty="0">
                <a:solidFill>
                  <a:srgbClr val="000066"/>
                </a:solidFill>
              </a:rPr>
              <a:t>U</a:t>
            </a:r>
            <a:r>
              <a:rPr lang="en-US" sz="1000" dirty="0">
                <a:solidFill>
                  <a:srgbClr val="000066"/>
                </a:solidFill>
              </a:rPr>
              <a:t> </a:t>
            </a:r>
            <a:r>
              <a:rPr lang="en-US" sz="1000" dirty="0" err="1">
                <a:solidFill>
                  <a:srgbClr val="000066"/>
                </a:solidFill>
              </a:rPr>
              <a:t>obzir</a:t>
            </a:r>
            <a:r>
              <a:rPr lang="en-US" sz="1000" dirty="0">
                <a:solidFill>
                  <a:srgbClr val="000066"/>
                </a:solidFill>
              </a:rPr>
              <a:t> </a:t>
            </a:r>
            <a:r>
              <a:rPr lang="sr-Latn-RS" sz="1000" dirty="0">
                <a:solidFill>
                  <a:srgbClr val="000066"/>
                </a:solidFill>
              </a:rPr>
              <a:t>se uzima </a:t>
            </a:r>
            <a:r>
              <a:rPr lang="en-US" sz="1000" dirty="0" err="1">
                <a:solidFill>
                  <a:srgbClr val="000066"/>
                </a:solidFill>
              </a:rPr>
              <a:t>samo</a:t>
            </a:r>
            <a:r>
              <a:rPr lang="en-US" sz="1000" dirty="0">
                <a:solidFill>
                  <a:srgbClr val="000066"/>
                </a:solidFill>
              </a:rPr>
              <a:t> </a:t>
            </a:r>
            <a:r>
              <a:rPr lang="en-US" sz="1000" dirty="0" err="1">
                <a:solidFill>
                  <a:srgbClr val="000066"/>
                </a:solidFill>
              </a:rPr>
              <a:t>vreme</a:t>
            </a:r>
            <a:r>
              <a:rPr lang="en-US" sz="1000" dirty="0">
                <a:solidFill>
                  <a:srgbClr val="000066"/>
                </a:solidFill>
              </a:rPr>
              <a:t> </a:t>
            </a:r>
            <a:r>
              <a:rPr lang="en-US" sz="1000" dirty="0" err="1">
                <a:solidFill>
                  <a:srgbClr val="000066"/>
                </a:solidFill>
              </a:rPr>
              <a:t>kada</a:t>
            </a:r>
            <a:r>
              <a:rPr lang="en-US" sz="1000" dirty="0">
                <a:solidFill>
                  <a:srgbClr val="000066"/>
                </a:solidFill>
              </a:rPr>
              <a:t> je </a:t>
            </a:r>
            <a:r>
              <a:rPr lang="en-US" sz="1000" dirty="0" err="1">
                <a:solidFill>
                  <a:srgbClr val="000066"/>
                </a:solidFill>
              </a:rPr>
              <a:t>radnik</a:t>
            </a:r>
            <a:r>
              <a:rPr lang="en-US" sz="1000" dirty="0">
                <a:solidFill>
                  <a:srgbClr val="000066"/>
                </a:solidFill>
              </a:rPr>
              <a:t> </a:t>
            </a:r>
            <a:r>
              <a:rPr lang="en-US" sz="1000" dirty="0" err="1">
                <a:solidFill>
                  <a:srgbClr val="000066"/>
                </a:solidFill>
              </a:rPr>
              <a:t>izložen</a:t>
            </a:r>
            <a:r>
              <a:rPr lang="en-US" sz="1000" dirty="0">
                <a:solidFill>
                  <a:srgbClr val="000066"/>
                </a:solidFill>
              </a:rPr>
              <a:t> </a:t>
            </a:r>
            <a:r>
              <a:rPr lang="en-US" sz="1000" dirty="0" err="1">
                <a:solidFill>
                  <a:srgbClr val="000066"/>
                </a:solidFill>
              </a:rPr>
              <a:t>vibracijama</a:t>
            </a:r>
            <a:r>
              <a:rPr lang="sr-Latn-RS"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19</a:t>
            </a:fld>
            <a:endParaRPr lang="en-US"/>
          </a:p>
        </p:txBody>
      </p:sp>
    </p:spTree>
    <p:extLst>
      <p:ext uri="{BB962C8B-B14F-4D97-AF65-F5344CB8AC3E}">
        <p14:creationId xmlns:p14="http://schemas.microsoft.com/office/powerpoint/2010/main" val="7677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5"/>
          </p:nvPr>
        </p:nvSpPr>
        <p:spPr/>
        <p:txBody>
          <a:bodyPr/>
          <a:lstStyle/>
          <a:p>
            <a:fld id="{8200E695-1892-4DB2-BC99-DFE00BC60453}" type="slidenum">
              <a:rPr lang="en-US" smtClean="0"/>
              <a:pPr/>
              <a:t>2</a:t>
            </a:fld>
            <a:endParaRPr lang="en-US"/>
          </a:p>
        </p:txBody>
      </p:sp>
    </p:spTree>
    <p:extLst>
      <p:ext uri="{BB962C8B-B14F-4D97-AF65-F5344CB8AC3E}">
        <p14:creationId xmlns:p14="http://schemas.microsoft.com/office/powerpoint/2010/main" val="365142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Ukoliko je poznata izloženost radnika vibracijama tokom referentnog vremena T</a:t>
            </a:r>
            <a:r>
              <a:rPr lang="sr-Latn-RS" sz="1000" baseline="-25000" dirty="0">
                <a:solidFill>
                  <a:srgbClr val="000066"/>
                </a:solidFill>
              </a:rPr>
              <a:t>0</a:t>
            </a:r>
            <a:r>
              <a:rPr lang="sr-Latn-RS" sz="1000" dirty="0">
                <a:solidFill>
                  <a:srgbClr val="000066"/>
                </a:solidFill>
              </a:rPr>
              <a:t>, A(T</a:t>
            </a:r>
            <a:r>
              <a:rPr lang="sr-Latn-RS" sz="1000" baseline="-25000" dirty="0">
                <a:solidFill>
                  <a:srgbClr val="000066"/>
                </a:solidFill>
              </a:rPr>
              <a:t>0</a:t>
            </a:r>
            <a:r>
              <a:rPr lang="sr-Latn-RS" sz="1000" dirty="0">
                <a:solidFill>
                  <a:srgbClr val="000066"/>
                </a:solidFill>
              </a:rPr>
              <a:t>), može da se izračuna vrednost dnevne izloženosti radnika vibracijama A(T</a:t>
            </a:r>
            <a:r>
              <a:rPr lang="sr-Latn-RS" sz="1000" baseline="-25000" dirty="0">
                <a:solidFill>
                  <a:srgbClr val="000066"/>
                </a:solidFill>
              </a:rPr>
              <a:t>0</a:t>
            </a:r>
            <a:r>
              <a:rPr lang="sr-Latn-RS" sz="1000" dirty="0">
                <a:solidFill>
                  <a:srgbClr val="000066"/>
                </a:solidFill>
              </a:rPr>
              <a:t>’) zbog promene referentnog vremena od T</a:t>
            </a:r>
            <a:r>
              <a:rPr lang="sr-Latn-RS" sz="1000" baseline="-25000" dirty="0">
                <a:solidFill>
                  <a:srgbClr val="000066"/>
                </a:solidFill>
              </a:rPr>
              <a:t>0</a:t>
            </a:r>
            <a:r>
              <a:rPr lang="sr-Latn-RS" sz="1000" dirty="0">
                <a:solidFill>
                  <a:srgbClr val="000066"/>
                </a:solidFill>
              </a:rPr>
              <a:t> na T</a:t>
            </a:r>
            <a:r>
              <a:rPr lang="sr-Latn-RS" sz="1000" baseline="-25000" dirty="0">
                <a:solidFill>
                  <a:srgbClr val="000066"/>
                </a:solidFill>
              </a:rPr>
              <a:t>0</a:t>
            </a:r>
            <a:r>
              <a:rPr lang="sr-Latn-RS" sz="1000" dirty="0">
                <a:solidFill>
                  <a:srgbClr val="000066"/>
                </a:solidFill>
              </a:rPr>
              <a:t>’ . Primera radi, skraćivanjem radnog vremena od 8 na 7 sati, dnevna izloženost radnika vibracijama se povećava 1.07 puta pri nepromenjenom trajanju izloženosti radnika vibracijama. </a:t>
            </a:r>
          </a:p>
          <a:p>
            <a:pPr algn="just">
              <a:spcBef>
                <a:spcPts val="600"/>
              </a:spcBef>
            </a:pPr>
            <a:r>
              <a:rPr lang="sr-Latn-RS" sz="1000" dirty="0">
                <a:solidFill>
                  <a:srgbClr val="000066"/>
                </a:solidFill>
              </a:rPr>
              <a:t>U praksi je često potrebno da se odredi koliko dugo radnik sme da radi sa određenim ručnim alatom u toku radnog vremena, a da ne dođe do prekoračenja granične vrednosti dnevne izloženosti vibracijama.</a:t>
            </a:r>
          </a:p>
          <a:p>
            <a:pPr algn="just">
              <a:spcBef>
                <a:spcPts val="600"/>
              </a:spcBef>
            </a:pPr>
            <a:r>
              <a:rPr lang="sr-Latn-RS" sz="1000" dirty="0">
                <a:solidFill>
                  <a:srgbClr val="000066"/>
                </a:solidFill>
              </a:rPr>
              <a:t>Za vrednovanje (izračunavanje vrednosti) dozvoljenog vremena izloženosti radnika vibracijama šaka-ruka </a:t>
            </a:r>
            <a:r>
              <a:rPr lang="sr-Latn-RS" sz="1000" dirty="0" err="1">
                <a:solidFill>
                  <a:srgbClr val="000066"/>
                </a:solidFill>
              </a:rPr>
              <a:t>T</a:t>
            </a:r>
            <a:r>
              <a:rPr lang="sr-Latn-RS" sz="1000" baseline="-25000" dirty="0" err="1">
                <a:solidFill>
                  <a:srgbClr val="000066"/>
                </a:solidFill>
              </a:rPr>
              <a:t>doz</a:t>
            </a:r>
            <a:r>
              <a:rPr lang="sr-Latn-RS" sz="1000" dirty="0">
                <a:solidFill>
                  <a:srgbClr val="000066"/>
                </a:solidFill>
              </a:rPr>
              <a:t> pri rukovanju određenim (jednim) ručnim alatom u toku radnog vremena T</a:t>
            </a:r>
            <a:r>
              <a:rPr lang="sr-Latn-RS" sz="1000" baseline="-25000" dirty="0">
                <a:solidFill>
                  <a:srgbClr val="000066"/>
                </a:solidFill>
              </a:rPr>
              <a:t>0</a:t>
            </a:r>
            <a:r>
              <a:rPr lang="sr-Latn-RS" sz="1000" dirty="0">
                <a:solidFill>
                  <a:srgbClr val="000066"/>
                </a:solidFill>
              </a:rPr>
              <a:t> od 8 sati, neophodno je izvršiti merenje vibracija na rukohvatu alata u sva tri ortogonalna pravca radi izračunavanja vrednosti ukupnog ekvivalentnog ubrzanja vibracija </a:t>
            </a:r>
            <a:r>
              <a:rPr lang="sr-Latn-RS" sz="1000" i="1" dirty="0">
                <a:solidFill>
                  <a:srgbClr val="000066"/>
                </a:solidFill>
              </a:rPr>
              <a:t>a</a:t>
            </a:r>
            <a:r>
              <a:rPr lang="sr-Latn-RS" sz="1000" i="1" baseline="-25000" dirty="0">
                <a:solidFill>
                  <a:srgbClr val="000066"/>
                </a:solidFill>
              </a:rPr>
              <a:t>v</a:t>
            </a:r>
            <a:r>
              <a:rPr lang="sr-Latn-RS" sz="1000" dirty="0">
                <a:solidFill>
                  <a:srgbClr val="000066"/>
                </a:solidFill>
              </a:rPr>
              <a:t> i poznavati graničnu vrednost dnevne izloženosti vibracijama A(8)</a:t>
            </a:r>
            <a:r>
              <a:rPr lang="sr-Latn-RS" sz="1000" baseline="-25000" dirty="0">
                <a:solidFill>
                  <a:srgbClr val="000066"/>
                </a:solidFill>
              </a:rPr>
              <a:t>0</a:t>
            </a:r>
            <a:r>
              <a:rPr lang="sr-Latn-RS"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20</a:t>
            </a:fld>
            <a:endParaRPr lang="en-US"/>
          </a:p>
        </p:txBody>
      </p:sp>
    </p:spTree>
    <p:extLst>
      <p:ext uri="{BB962C8B-B14F-4D97-AF65-F5344CB8AC3E}">
        <p14:creationId xmlns:p14="http://schemas.microsoft.com/office/powerpoint/2010/main" val="1860058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RS" sz="1000" dirty="0">
                <a:solidFill>
                  <a:srgbClr val="000066"/>
                </a:solidFill>
              </a:rPr>
              <a:t>Za</a:t>
            </a:r>
            <a:r>
              <a:rPr lang="en-US" sz="1000" dirty="0">
                <a:solidFill>
                  <a:srgbClr val="000066"/>
                </a:solidFill>
              </a:rPr>
              <a:t> </a:t>
            </a:r>
            <a:r>
              <a:rPr lang="sr-Latn-RS" sz="1000" dirty="0">
                <a:solidFill>
                  <a:srgbClr val="000066"/>
                </a:solidFill>
              </a:rPr>
              <a:t>izračunavanje vrednosti dnevne izloženosti radnika </a:t>
            </a:r>
            <a:r>
              <a:rPr lang="en-US" sz="1000" dirty="0" err="1">
                <a:solidFill>
                  <a:srgbClr val="000066"/>
                </a:solidFill>
              </a:rPr>
              <a:t>vibracijama</a:t>
            </a:r>
            <a:r>
              <a:rPr lang="sr-Latn-RS" sz="1000" dirty="0">
                <a:solidFill>
                  <a:srgbClr val="000066"/>
                </a:solidFill>
              </a:rPr>
              <a:t> šaka-ruka za slučaj upotrebe različitih ručnih alata tokom radnog vremena</a:t>
            </a:r>
            <a:r>
              <a:rPr lang="en-US" sz="1000" dirty="0">
                <a:solidFill>
                  <a:srgbClr val="000066"/>
                </a:solidFill>
              </a:rPr>
              <a:t>, </a:t>
            </a:r>
            <a:r>
              <a:rPr lang="en-US" sz="1000" dirty="0" err="1">
                <a:solidFill>
                  <a:srgbClr val="000066"/>
                </a:solidFill>
              </a:rPr>
              <a:t>potrebno</a:t>
            </a:r>
            <a:r>
              <a:rPr lang="en-US" sz="1000" dirty="0">
                <a:solidFill>
                  <a:srgbClr val="000066"/>
                </a:solidFill>
              </a:rPr>
              <a:t> je</a:t>
            </a:r>
            <a:r>
              <a:rPr lang="sr-Latn-RS" sz="1000" dirty="0">
                <a:solidFill>
                  <a:srgbClr val="000066"/>
                </a:solidFill>
              </a:rPr>
              <a:t>:</a:t>
            </a:r>
          </a:p>
          <a:p>
            <a:pPr marL="194976" indent="-194976" algn="just" defTabSz="990478">
              <a:spcBef>
                <a:spcPts val="600"/>
              </a:spcBef>
              <a:buFont typeface="Arial" pitchFamily="34" charset="0"/>
              <a:buChar char="•"/>
              <a:defRPr/>
            </a:pPr>
            <a:r>
              <a:rPr lang="sr-Latn-RS" sz="1000" dirty="0">
                <a:solidFill>
                  <a:srgbClr val="000066"/>
                </a:solidFill>
              </a:rPr>
              <a:t>poznavati </a:t>
            </a:r>
            <a:r>
              <a:rPr lang="en-US" sz="1000" dirty="0" err="1">
                <a:solidFill>
                  <a:srgbClr val="000066"/>
                </a:solidFill>
              </a:rPr>
              <a:t>vreme</a:t>
            </a:r>
            <a:r>
              <a:rPr lang="en-US" sz="1000" dirty="0">
                <a:solidFill>
                  <a:srgbClr val="000066"/>
                </a:solidFill>
              </a:rPr>
              <a:t> </a:t>
            </a:r>
            <a:r>
              <a:rPr lang="en-US" sz="1000" dirty="0" err="1">
                <a:solidFill>
                  <a:srgbClr val="000066"/>
                </a:solidFill>
              </a:rPr>
              <a:t>izloženosti</a:t>
            </a:r>
            <a:r>
              <a:rPr lang="en-US" sz="1000" dirty="0">
                <a:solidFill>
                  <a:srgbClr val="000066"/>
                </a:solidFill>
              </a:rPr>
              <a:t> </a:t>
            </a:r>
            <a:r>
              <a:rPr lang="en-US" sz="1000" dirty="0" err="1">
                <a:solidFill>
                  <a:srgbClr val="000066"/>
                </a:solidFill>
              </a:rPr>
              <a:t>radnika</a:t>
            </a:r>
            <a:r>
              <a:rPr lang="en-US" sz="1000" dirty="0">
                <a:solidFill>
                  <a:srgbClr val="000066"/>
                </a:solidFill>
              </a:rPr>
              <a:t> </a:t>
            </a:r>
            <a:r>
              <a:rPr lang="en-US" sz="1000" dirty="0" err="1">
                <a:solidFill>
                  <a:srgbClr val="000066"/>
                </a:solidFill>
              </a:rPr>
              <a:t>vibracijama</a:t>
            </a:r>
            <a:r>
              <a:rPr lang="en-US" sz="1000" dirty="0">
                <a:solidFill>
                  <a:srgbClr val="000066"/>
                </a:solidFill>
              </a:rPr>
              <a:t> </a:t>
            </a:r>
            <a:r>
              <a:rPr lang="en-US" sz="1000" dirty="0" err="1">
                <a:solidFill>
                  <a:srgbClr val="000066"/>
                </a:solidFill>
              </a:rPr>
              <a:t>za</a:t>
            </a:r>
            <a:r>
              <a:rPr lang="en-US" sz="1000" dirty="0">
                <a:solidFill>
                  <a:srgbClr val="000066"/>
                </a:solidFill>
              </a:rPr>
              <a:t> </a:t>
            </a:r>
            <a:r>
              <a:rPr lang="en-US" sz="1000" dirty="0" err="1">
                <a:solidFill>
                  <a:srgbClr val="000066"/>
                </a:solidFill>
              </a:rPr>
              <a:t>svaki</a:t>
            </a:r>
            <a:r>
              <a:rPr lang="en-US" sz="1000" dirty="0">
                <a:solidFill>
                  <a:srgbClr val="000066"/>
                </a:solidFill>
              </a:rPr>
              <a:t> </a:t>
            </a:r>
            <a:r>
              <a:rPr lang="en-US" sz="1000" dirty="0" err="1">
                <a:solidFill>
                  <a:srgbClr val="000066"/>
                </a:solidFill>
              </a:rPr>
              <a:t>alat</a:t>
            </a:r>
            <a:r>
              <a:rPr lang="en-US" sz="1000" dirty="0">
                <a:solidFill>
                  <a:srgbClr val="000066"/>
                </a:solidFill>
              </a:rPr>
              <a:t> </a:t>
            </a:r>
            <a:r>
              <a:rPr lang="en-US" sz="1000" dirty="0" err="1">
                <a:solidFill>
                  <a:srgbClr val="000066"/>
                </a:solidFill>
              </a:rPr>
              <a:t>koji</a:t>
            </a:r>
            <a:r>
              <a:rPr lang="en-US" sz="1000" dirty="0">
                <a:solidFill>
                  <a:srgbClr val="000066"/>
                </a:solidFill>
              </a:rPr>
              <a:t> </a:t>
            </a:r>
            <a:r>
              <a:rPr lang="en-US" sz="1000" dirty="0" err="1">
                <a:solidFill>
                  <a:srgbClr val="000066"/>
                </a:solidFill>
              </a:rPr>
              <a:t>radnik</a:t>
            </a:r>
            <a:r>
              <a:rPr lang="en-US" sz="1000" dirty="0">
                <a:solidFill>
                  <a:srgbClr val="000066"/>
                </a:solidFill>
              </a:rPr>
              <a:t> </a:t>
            </a:r>
            <a:r>
              <a:rPr lang="en-US" sz="1000" dirty="0" err="1">
                <a:solidFill>
                  <a:srgbClr val="000066"/>
                </a:solidFill>
              </a:rPr>
              <a:t>koristi</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za</a:t>
            </a:r>
            <a:r>
              <a:rPr lang="en-US" sz="1000" dirty="0">
                <a:solidFill>
                  <a:srgbClr val="000066"/>
                </a:solidFill>
              </a:rPr>
              <a:t> </a:t>
            </a:r>
            <a:r>
              <a:rPr lang="en-US" sz="1000" dirty="0" err="1">
                <a:solidFill>
                  <a:srgbClr val="000066"/>
                </a:solidFill>
              </a:rPr>
              <a:t>svaki</a:t>
            </a:r>
            <a:r>
              <a:rPr lang="en-US" sz="1000" dirty="0">
                <a:solidFill>
                  <a:srgbClr val="000066"/>
                </a:solidFill>
              </a:rPr>
              <a:t> </a:t>
            </a:r>
            <a:r>
              <a:rPr lang="en-US" sz="1000" dirty="0" err="1">
                <a:solidFill>
                  <a:srgbClr val="000066"/>
                </a:solidFill>
              </a:rPr>
              <a:t>proces</a:t>
            </a:r>
            <a:r>
              <a:rPr lang="en-US" sz="1000" dirty="0">
                <a:solidFill>
                  <a:srgbClr val="000066"/>
                </a:solidFill>
              </a:rPr>
              <a:t> u </a:t>
            </a:r>
            <a:r>
              <a:rPr lang="en-US" sz="1000" dirty="0" err="1">
                <a:solidFill>
                  <a:srgbClr val="000066"/>
                </a:solidFill>
              </a:rPr>
              <a:t>kome</a:t>
            </a:r>
            <a:r>
              <a:rPr lang="en-US" sz="1000" dirty="0">
                <a:solidFill>
                  <a:srgbClr val="000066"/>
                </a:solidFill>
              </a:rPr>
              <a:t> </a:t>
            </a:r>
            <a:r>
              <a:rPr lang="en-US" sz="1000" dirty="0" err="1">
                <a:solidFill>
                  <a:srgbClr val="000066"/>
                </a:solidFill>
              </a:rPr>
              <a:t>učestvuje</a:t>
            </a:r>
            <a:r>
              <a:rPr lang="sr-Latn-RS" sz="1000" dirty="0">
                <a:solidFill>
                  <a:srgbClr val="000066"/>
                </a:solidFill>
              </a:rPr>
              <a:t> (T</a:t>
            </a:r>
            <a:r>
              <a:rPr lang="sr-Latn-RS" sz="1000" baseline="-25000" dirty="0">
                <a:solidFill>
                  <a:srgbClr val="000066"/>
                </a:solidFill>
              </a:rPr>
              <a:t>1</a:t>
            </a:r>
            <a:r>
              <a:rPr lang="sr-Latn-RS" sz="1000" dirty="0">
                <a:solidFill>
                  <a:srgbClr val="000066"/>
                </a:solidFill>
              </a:rPr>
              <a:t>,T</a:t>
            </a:r>
            <a:r>
              <a:rPr lang="sr-Latn-RS" sz="1000" baseline="-25000" dirty="0">
                <a:solidFill>
                  <a:srgbClr val="000066"/>
                </a:solidFill>
              </a:rPr>
              <a:t>2</a:t>
            </a:r>
            <a:r>
              <a:rPr lang="sr-Latn-RS" sz="1000" dirty="0">
                <a:solidFill>
                  <a:srgbClr val="000066"/>
                </a:solidFill>
              </a:rPr>
              <a:t>,...,</a:t>
            </a:r>
            <a:r>
              <a:rPr lang="sr-Latn-RS" sz="1000" dirty="0" err="1">
                <a:solidFill>
                  <a:srgbClr val="000066"/>
                </a:solidFill>
              </a:rPr>
              <a:t>T</a:t>
            </a:r>
            <a:r>
              <a:rPr lang="sr-Latn-RS" sz="1000" baseline="-25000" dirty="0" err="1">
                <a:solidFill>
                  <a:srgbClr val="000066"/>
                </a:solidFill>
              </a:rPr>
              <a:t>n</a:t>
            </a:r>
            <a:r>
              <a:rPr lang="sr-Latn-RS" sz="1000" dirty="0">
                <a:solidFill>
                  <a:srgbClr val="000066"/>
                </a:solidFill>
              </a:rPr>
              <a:t>) u toku radnog vremena T</a:t>
            </a:r>
            <a:r>
              <a:rPr lang="sr-Latn-RS" sz="1000" baseline="-25000" dirty="0">
                <a:solidFill>
                  <a:srgbClr val="000066"/>
                </a:solidFill>
              </a:rPr>
              <a:t>0</a:t>
            </a:r>
            <a:r>
              <a:rPr lang="sr-Latn-RS" sz="1000" dirty="0">
                <a:solidFill>
                  <a:srgbClr val="000066"/>
                </a:solidFill>
              </a:rPr>
              <a:t>;</a:t>
            </a:r>
          </a:p>
          <a:p>
            <a:pPr marL="194976" indent="-194976" algn="just" defTabSz="990478">
              <a:spcBef>
                <a:spcPts val="600"/>
              </a:spcBef>
              <a:buFont typeface="Arial" pitchFamily="34" charset="0"/>
              <a:buChar char="•"/>
              <a:defRPr/>
            </a:pPr>
            <a:r>
              <a:rPr lang="sr-Latn-RS" sz="1000" dirty="0">
                <a:solidFill>
                  <a:srgbClr val="000066"/>
                </a:solidFill>
              </a:rPr>
              <a:t>na osnovu prethodno sprovedenih merenja ili podataka proizvođača raspolagati vrednostima ukupne vrednosti ubrzanja vibracija za svaki ručni </a:t>
            </a:r>
            <a:r>
              <a:rPr lang="en-US" sz="1000" dirty="0" err="1">
                <a:solidFill>
                  <a:srgbClr val="000066"/>
                </a:solidFill>
              </a:rPr>
              <a:t>alat</a:t>
            </a:r>
            <a:r>
              <a:rPr lang="en-US" sz="1000" dirty="0">
                <a:solidFill>
                  <a:srgbClr val="000066"/>
                </a:solidFill>
              </a:rPr>
              <a:t> </a:t>
            </a:r>
            <a:r>
              <a:rPr lang="en-US" sz="1000" dirty="0" err="1">
                <a:solidFill>
                  <a:srgbClr val="000066"/>
                </a:solidFill>
              </a:rPr>
              <a:t>koji</a:t>
            </a:r>
            <a:r>
              <a:rPr lang="en-US" sz="1000" dirty="0">
                <a:solidFill>
                  <a:srgbClr val="000066"/>
                </a:solidFill>
              </a:rPr>
              <a:t> </a:t>
            </a:r>
            <a:r>
              <a:rPr lang="en-US" sz="1000" dirty="0" err="1">
                <a:solidFill>
                  <a:srgbClr val="000066"/>
                </a:solidFill>
              </a:rPr>
              <a:t>radnik</a:t>
            </a:r>
            <a:r>
              <a:rPr lang="en-US" sz="1000" dirty="0">
                <a:solidFill>
                  <a:srgbClr val="000066"/>
                </a:solidFill>
              </a:rPr>
              <a:t> </a:t>
            </a:r>
            <a:r>
              <a:rPr lang="en-US" sz="1000" dirty="0" err="1">
                <a:solidFill>
                  <a:srgbClr val="000066"/>
                </a:solidFill>
              </a:rPr>
              <a:t>koristi</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za</a:t>
            </a:r>
            <a:r>
              <a:rPr lang="en-US" sz="1000" dirty="0">
                <a:solidFill>
                  <a:srgbClr val="000066"/>
                </a:solidFill>
              </a:rPr>
              <a:t> </a:t>
            </a:r>
            <a:r>
              <a:rPr lang="en-US" sz="1000" dirty="0" err="1">
                <a:solidFill>
                  <a:srgbClr val="000066"/>
                </a:solidFill>
              </a:rPr>
              <a:t>svaki</a:t>
            </a:r>
            <a:r>
              <a:rPr lang="en-US" sz="1000" dirty="0">
                <a:solidFill>
                  <a:srgbClr val="000066"/>
                </a:solidFill>
              </a:rPr>
              <a:t> </a:t>
            </a:r>
            <a:r>
              <a:rPr lang="en-US" sz="1000" dirty="0" err="1">
                <a:solidFill>
                  <a:srgbClr val="000066"/>
                </a:solidFill>
              </a:rPr>
              <a:t>proces</a:t>
            </a:r>
            <a:r>
              <a:rPr lang="en-US" sz="1000" dirty="0">
                <a:solidFill>
                  <a:srgbClr val="000066"/>
                </a:solidFill>
              </a:rPr>
              <a:t> u </a:t>
            </a:r>
            <a:r>
              <a:rPr lang="en-US" sz="1000" dirty="0" err="1">
                <a:solidFill>
                  <a:srgbClr val="000066"/>
                </a:solidFill>
              </a:rPr>
              <a:t>kome</a:t>
            </a:r>
            <a:r>
              <a:rPr lang="en-US" sz="1000" dirty="0">
                <a:solidFill>
                  <a:srgbClr val="000066"/>
                </a:solidFill>
              </a:rPr>
              <a:t> </a:t>
            </a:r>
            <a:r>
              <a:rPr lang="en-US" sz="1000" dirty="0" err="1">
                <a:solidFill>
                  <a:srgbClr val="000066"/>
                </a:solidFill>
              </a:rPr>
              <a:t>učestvuje</a:t>
            </a:r>
            <a:r>
              <a:rPr lang="sr-Latn-RS" sz="1000" dirty="0">
                <a:solidFill>
                  <a:srgbClr val="000066"/>
                </a:solidFill>
              </a:rPr>
              <a:t> (</a:t>
            </a:r>
            <a:r>
              <a:rPr lang="sr-Latn-RS" sz="1000" i="1" dirty="0">
                <a:solidFill>
                  <a:srgbClr val="000066"/>
                </a:solidFill>
              </a:rPr>
              <a:t>a</a:t>
            </a:r>
            <a:r>
              <a:rPr lang="sr-Latn-RS" sz="1000" i="1" baseline="-25000" dirty="0">
                <a:solidFill>
                  <a:srgbClr val="000066"/>
                </a:solidFill>
              </a:rPr>
              <a:t>v</a:t>
            </a:r>
            <a:r>
              <a:rPr lang="sr-Latn-RS" sz="1000" baseline="-25000" dirty="0">
                <a:solidFill>
                  <a:srgbClr val="000066"/>
                </a:solidFill>
              </a:rPr>
              <a:t>1</a:t>
            </a:r>
            <a:r>
              <a:rPr lang="sr-Latn-RS" sz="1000" dirty="0">
                <a:solidFill>
                  <a:srgbClr val="000066"/>
                </a:solidFill>
              </a:rPr>
              <a:t>, </a:t>
            </a:r>
            <a:r>
              <a:rPr lang="sr-Latn-RS" sz="1000" i="1" dirty="0">
                <a:solidFill>
                  <a:srgbClr val="000066"/>
                </a:solidFill>
              </a:rPr>
              <a:t>a</a:t>
            </a:r>
            <a:r>
              <a:rPr lang="sr-Latn-RS" sz="1000" i="1" baseline="-25000" dirty="0">
                <a:solidFill>
                  <a:srgbClr val="000066"/>
                </a:solidFill>
              </a:rPr>
              <a:t>v</a:t>
            </a:r>
            <a:r>
              <a:rPr lang="sr-Latn-RS" sz="1000" baseline="-25000" dirty="0">
                <a:solidFill>
                  <a:srgbClr val="000066"/>
                </a:solidFill>
              </a:rPr>
              <a:t>2</a:t>
            </a:r>
            <a:r>
              <a:rPr lang="sr-Latn-RS" sz="1000" dirty="0">
                <a:solidFill>
                  <a:srgbClr val="000066"/>
                </a:solidFill>
              </a:rPr>
              <a:t>, ..., </a:t>
            </a:r>
            <a:r>
              <a:rPr lang="sr-Latn-RS" sz="1000" i="1" dirty="0">
                <a:solidFill>
                  <a:srgbClr val="000066"/>
                </a:solidFill>
              </a:rPr>
              <a:t>a</a:t>
            </a:r>
            <a:r>
              <a:rPr lang="sr-Latn-RS" sz="1000" i="1" baseline="-25000" dirty="0">
                <a:solidFill>
                  <a:srgbClr val="000066"/>
                </a:solidFill>
              </a:rPr>
              <a:t>v</a:t>
            </a:r>
            <a:r>
              <a:rPr lang="sr-Latn-RS" sz="1000" baseline="-25000" dirty="0">
                <a:solidFill>
                  <a:srgbClr val="000066"/>
                </a:solidFill>
              </a:rPr>
              <a:t>n</a:t>
            </a:r>
            <a:r>
              <a:rPr lang="sr-Latn-RS" sz="1000" dirty="0">
                <a:solidFill>
                  <a:srgbClr val="000066"/>
                </a:solidFill>
              </a:rPr>
              <a:t>).</a:t>
            </a:r>
          </a:p>
          <a:p>
            <a:pPr algn="just" defTabSz="990478">
              <a:spcBef>
                <a:spcPts val="600"/>
              </a:spcBef>
              <a:defRPr/>
            </a:pPr>
            <a:r>
              <a:rPr lang="sr-Latn-RS" sz="1000" dirty="0">
                <a:solidFill>
                  <a:srgbClr val="000066"/>
                </a:solidFill>
              </a:rPr>
              <a:t>A(8)</a:t>
            </a:r>
            <a:r>
              <a:rPr lang="sr-Latn-RS" sz="1000" baseline="-25000" dirty="0">
                <a:solidFill>
                  <a:srgbClr val="000066"/>
                </a:solidFill>
              </a:rPr>
              <a:t>i</a:t>
            </a:r>
            <a:r>
              <a:rPr lang="sr-Latn-RS" sz="1000" dirty="0">
                <a:solidFill>
                  <a:srgbClr val="000066"/>
                </a:solidFill>
              </a:rPr>
              <a:t> predstavlja dnevnu izloženost vibracijama ukoliko radnik u toku radnog vremena T</a:t>
            </a:r>
            <a:r>
              <a:rPr lang="sr-Latn-RS" sz="1000" baseline="-25000" dirty="0">
                <a:solidFill>
                  <a:srgbClr val="000066"/>
                </a:solidFill>
              </a:rPr>
              <a:t>0</a:t>
            </a:r>
            <a:r>
              <a:rPr lang="sr-Latn-RS" sz="1000" dirty="0">
                <a:solidFill>
                  <a:srgbClr val="000066"/>
                </a:solidFill>
              </a:rPr>
              <a:t> koristi samo jedan (i-ti) ručni alat u trajanju T</a:t>
            </a:r>
            <a:r>
              <a:rPr lang="sr-Latn-RS" sz="1000" baseline="-25000" dirty="0">
                <a:solidFill>
                  <a:srgbClr val="000066"/>
                </a:solidFill>
              </a:rPr>
              <a:t>i</a:t>
            </a:r>
            <a:r>
              <a:rPr lang="sr-Latn-RS" sz="1000" dirty="0">
                <a:solidFill>
                  <a:srgbClr val="000066"/>
                </a:solidFill>
              </a:rPr>
              <a:t> (i=1</a:t>
            </a:r>
            <a:r>
              <a:rPr lang="sr-Latn-RS" sz="1000" dirty="0">
                <a:solidFill>
                  <a:srgbClr val="000066"/>
                </a:solidFill>
                <a:sym typeface="Symbol"/>
              </a:rPr>
              <a:t></a:t>
            </a:r>
            <a:r>
              <a:rPr lang="sr-Latn-RS" sz="1000" dirty="0">
                <a:solidFill>
                  <a:srgbClr val="000066"/>
                </a:solidFill>
              </a:rPr>
              <a:t>n).</a:t>
            </a:r>
          </a:p>
        </p:txBody>
      </p:sp>
      <p:sp>
        <p:nvSpPr>
          <p:cNvPr id="5" name="Slide Number Placeholder 4"/>
          <p:cNvSpPr>
            <a:spLocks noGrp="1"/>
          </p:cNvSpPr>
          <p:nvPr>
            <p:ph type="sldNum" sz="quarter" idx="10"/>
          </p:nvPr>
        </p:nvSpPr>
        <p:spPr/>
        <p:txBody>
          <a:bodyPr/>
          <a:lstStyle/>
          <a:p>
            <a:fld id="{C928A839-252E-4E3E-AC79-B42445092DC9}" type="slidenum">
              <a:rPr lang="en-US" smtClean="0"/>
              <a:pPr/>
              <a:t>21</a:t>
            </a:fld>
            <a:endParaRPr lang="en-US"/>
          </a:p>
        </p:txBody>
      </p:sp>
    </p:spTree>
    <p:extLst>
      <p:ext uri="{BB962C8B-B14F-4D97-AF65-F5344CB8AC3E}">
        <p14:creationId xmlns:p14="http://schemas.microsoft.com/office/powerpoint/2010/main" val="220972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RS" sz="1000" dirty="0">
                <a:solidFill>
                  <a:srgbClr val="000066"/>
                </a:solidFill>
              </a:rPr>
              <a:t>Jedan od alata koji se koristi za proračun dnevne izloženosti vibracijama koje se prenose preko sistema šaka-ruka je kalkulator (Excel fajl) koji je razvijen od strane agencije </a:t>
            </a:r>
            <a:r>
              <a:rPr lang="sr-Latn-RS" sz="1000" dirty="0" err="1">
                <a:solidFill>
                  <a:srgbClr val="000066"/>
                </a:solidFill>
              </a:rPr>
              <a:t>Health</a:t>
            </a:r>
            <a:r>
              <a:rPr lang="sr-Latn-RS" sz="1000" dirty="0">
                <a:solidFill>
                  <a:srgbClr val="000066"/>
                </a:solidFill>
              </a:rPr>
              <a:t> </a:t>
            </a:r>
            <a:r>
              <a:rPr lang="sr-Latn-RS" sz="1000" dirty="0" err="1">
                <a:solidFill>
                  <a:srgbClr val="000066"/>
                </a:solidFill>
              </a:rPr>
              <a:t>and</a:t>
            </a:r>
            <a:r>
              <a:rPr lang="sr-Latn-RS" sz="1000" dirty="0">
                <a:solidFill>
                  <a:srgbClr val="000066"/>
                </a:solidFill>
              </a:rPr>
              <a:t> </a:t>
            </a:r>
            <a:r>
              <a:rPr lang="sr-Latn-RS" sz="1000" dirty="0" err="1">
                <a:solidFill>
                  <a:srgbClr val="000066"/>
                </a:solidFill>
              </a:rPr>
              <a:t>Safety</a:t>
            </a:r>
            <a:r>
              <a:rPr lang="sr-Latn-RS" sz="1000" dirty="0">
                <a:solidFill>
                  <a:srgbClr val="000066"/>
                </a:solidFill>
              </a:rPr>
              <a:t> </a:t>
            </a:r>
            <a:r>
              <a:rPr lang="sr-Latn-RS" sz="1000" dirty="0" err="1">
                <a:solidFill>
                  <a:srgbClr val="000066"/>
                </a:solidFill>
              </a:rPr>
              <a:t>Executive</a:t>
            </a:r>
            <a:r>
              <a:rPr lang="sr-Latn-RS" sz="1000" dirty="0">
                <a:solidFill>
                  <a:srgbClr val="000066"/>
                </a:solidFill>
              </a:rPr>
              <a:t>. Kalkulator je moguće preuzeti</a:t>
            </a:r>
            <a:r>
              <a:rPr lang="sr-Latn-RS" sz="1000" baseline="0" dirty="0">
                <a:solidFill>
                  <a:srgbClr val="000066"/>
                </a:solidFill>
              </a:rPr>
              <a:t> sa linka:</a:t>
            </a:r>
          </a:p>
          <a:p>
            <a:pPr algn="just" defTabSz="990478">
              <a:spcBef>
                <a:spcPts val="600"/>
              </a:spcBef>
              <a:defRPr/>
            </a:pPr>
            <a:r>
              <a:rPr lang="sr-Latn-RS" sz="1000" dirty="0">
                <a:solidFill>
                  <a:srgbClr val="000066"/>
                </a:solidFill>
              </a:rPr>
              <a:t>	</a:t>
            </a:r>
            <a:r>
              <a:rPr lang="sr-Latn-RS" sz="1000" dirty="0">
                <a:solidFill>
                  <a:srgbClr val="000066"/>
                </a:solidFill>
                <a:hlinkClick r:id="rId3"/>
              </a:rPr>
              <a:t>https://www.hse.gov.uk/vibration/hav/index.htm</a:t>
            </a:r>
            <a:r>
              <a:rPr lang="sr-Latn-RS" sz="1000" dirty="0">
                <a:solidFill>
                  <a:srgbClr val="000066"/>
                </a:solidFill>
              </a:rPr>
              <a:t> </a:t>
            </a:r>
          </a:p>
          <a:p>
            <a:pPr algn="just" defTabSz="990478">
              <a:spcBef>
                <a:spcPts val="600"/>
              </a:spcBef>
              <a:defRPr/>
            </a:pPr>
            <a:r>
              <a:rPr lang="sr-Latn-RS" sz="1000" dirty="0">
                <a:solidFill>
                  <a:srgbClr val="000066"/>
                </a:solidFill>
              </a:rPr>
              <a:t>Prikazan je primer proračuna dnevne izloženosti za slučaj kada radnik rukuje u toku dana sa tri alata ili procesa, čije su vrednosti ubrzanja 4 m/s</a:t>
            </a:r>
            <a:r>
              <a:rPr lang="sr-Latn-RS" sz="1000" baseline="30000" dirty="0">
                <a:solidFill>
                  <a:srgbClr val="000066"/>
                </a:solidFill>
              </a:rPr>
              <a:t>2</a:t>
            </a:r>
            <a:r>
              <a:rPr lang="sr-Latn-RS" sz="1000" dirty="0">
                <a:solidFill>
                  <a:srgbClr val="000066"/>
                </a:solidFill>
              </a:rPr>
              <a:t>, 3 m/s</a:t>
            </a:r>
            <a:r>
              <a:rPr lang="sr-Latn-RS" sz="1000" baseline="30000" dirty="0">
                <a:solidFill>
                  <a:srgbClr val="000066"/>
                </a:solidFill>
              </a:rPr>
              <a:t>2</a:t>
            </a:r>
            <a:r>
              <a:rPr lang="sr-Latn-RS" sz="1000" dirty="0">
                <a:solidFill>
                  <a:srgbClr val="000066"/>
                </a:solidFill>
              </a:rPr>
              <a:t> i 20 m/s</a:t>
            </a:r>
            <a:r>
              <a:rPr lang="sr-Latn-RS" sz="1000" baseline="30000" dirty="0">
                <a:solidFill>
                  <a:srgbClr val="000066"/>
                </a:solidFill>
              </a:rPr>
              <a:t>2</a:t>
            </a:r>
            <a:r>
              <a:rPr lang="sr-Latn-RS" sz="1000" dirty="0">
                <a:solidFill>
                  <a:srgbClr val="000066"/>
                </a:solidFill>
              </a:rPr>
              <a:t>, a odgovarajuća vremena izloženosti tim alatima i procesima iznose redom 3 sata, 1 sat i 15 minuta.</a:t>
            </a:r>
          </a:p>
          <a:p>
            <a:pPr algn="just" defTabSz="990478">
              <a:spcBef>
                <a:spcPts val="600"/>
              </a:spcBef>
              <a:defRPr/>
            </a:pPr>
            <a:r>
              <a:rPr lang="sr-Latn-RS" sz="1000" dirty="0">
                <a:solidFill>
                  <a:srgbClr val="000066"/>
                </a:solidFill>
              </a:rPr>
              <a:t>Ukupna dnevna izloženost je 4.4 m/s</a:t>
            </a:r>
            <a:r>
              <a:rPr lang="sr-Latn-RS" sz="1000" baseline="30000" dirty="0">
                <a:solidFill>
                  <a:srgbClr val="000066"/>
                </a:solidFill>
              </a:rPr>
              <a:t>2</a:t>
            </a:r>
            <a:r>
              <a:rPr lang="sr-Latn-RS" sz="1000" dirty="0">
                <a:solidFill>
                  <a:srgbClr val="000066"/>
                </a:solidFill>
              </a:rPr>
              <a:t>. Kalkulatorom se mogu sračunati</a:t>
            </a:r>
            <a:r>
              <a:rPr lang="sr-Latn-RS" sz="1000" baseline="0" dirty="0">
                <a:solidFill>
                  <a:srgbClr val="000066"/>
                </a:solidFill>
              </a:rPr>
              <a:t> o</a:t>
            </a:r>
            <a:r>
              <a:rPr lang="sr-Latn-RS" sz="1000" dirty="0">
                <a:solidFill>
                  <a:srgbClr val="000066"/>
                </a:solidFill>
              </a:rPr>
              <a:t>dgovarajuće vrednosti </a:t>
            </a:r>
            <a:r>
              <a:rPr lang="sr-Latn-RS" sz="1000" dirty="0" err="1">
                <a:solidFill>
                  <a:srgbClr val="000066"/>
                </a:solidFill>
              </a:rPr>
              <a:t>ekspozicijskih</a:t>
            </a:r>
            <a:r>
              <a:rPr lang="sr-Latn-RS" sz="1000" dirty="0">
                <a:solidFill>
                  <a:srgbClr val="000066"/>
                </a:solidFill>
              </a:rPr>
              <a:t> bodova.</a:t>
            </a:r>
          </a:p>
        </p:txBody>
      </p:sp>
      <p:sp>
        <p:nvSpPr>
          <p:cNvPr id="5" name="Slide Number Placeholder 4"/>
          <p:cNvSpPr>
            <a:spLocks noGrp="1"/>
          </p:cNvSpPr>
          <p:nvPr>
            <p:ph type="sldNum" sz="quarter" idx="10"/>
          </p:nvPr>
        </p:nvSpPr>
        <p:spPr/>
        <p:txBody>
          <a:bodyPr/>
          <a:lstStyle/>
          <a:p>
            <a:fld id="{C928A839-252E-4E3E-AC79-B42445092DC9}" type="slidenum">
              <a:rPr lang="en-US" smtClean="0"/>
              <a:pPr/>
              <a:t>22</a:t>
            </a:fld>
            <a:endParaRPr lang="en-US"/>
          </a:p>
        </p:txBody>
      </p:sp>
    </p:spTree>
    <p:extLst>
      <p:ext uri="{BB962C8B-B14F-4D97-AF65-F5344CB8AC3E}">
        <p14:creationId xmlns:p14="http://schemas.microsoft.com/office/powerpoint/2010/main" val="391794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Određivanje vrednosti dnevne izloženosti radnika vibracijama celog tela A(8) podrazumeva vrednovanje dnevne izloženosti radnika vibracijama celog tela za svaki od ortogonalnih pravaca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 </a:t>
            </a:r>
            <a:r>
              <a:rPr lang="sr-Latn-RS" sz="1000" i="1" dirty="0">
                <a:solidFill>
                  <a:srgbClr val="000066"/>
                </a:solidFill>
              </a:rPr>
              <a:t>z</a:t>
            </a:r>
            <a:r>
              <a:rPr lang="sr-Latn-RS" sz="1000" dirty="0">
                <a:solidFill>
                  <a:srgbClr val="000066"/>
                </a:solidFill>
              </a:rPr>
              <a:t>), pri čemu se efektivne vrednosti ubrzanja frekvencijski ponderisanih vibracija za pravce </a:t>
            </a:r>
            <a:r>
              <a:rPr lang="sr-Latn-RS" sz="1000" i="1" dirty="0">
                <a:solidFill>
                  <a:srgbClr val="000066"/>
                </a:solidFill>
              </a:rPr>
              <a:t>x</a:t>
            </a:r>
            <a:r>
              <a:rPr lang="sr-Latn-RS" sz="1000" dirty="0">
                <a:solidFill>
                  <a:srgbClr val="000066"/>
                </a:solidFill>
              </a:rPr>
              <a:t> i </a:t>
            </a:r>
            <a:r>
              <a:rPr lang="sr-Latn-RS" sz="1000" i="1" dirty="0">
                <a:solidFill>
                  <a:srgbClr val="000066"/>
                </a:solidFill>
              </a:rPr>
              <a:t>y</a:t>
            </a:r>
            <a:r>
              <a:rPr lang="sr-Latn-RS" sz="1000" dirty="0">
                <a:solidFill>
                  <a:srgbClr val="000066"/>
                </a:solidFill>
              </a:rPr>
              <a:t>  (</a:t>
            </a:r>
            <a:r>
              <a:rPr lang="sr-Latn-RS" sz="1000" i="1" dirty="0">
                <a:solidFill>
                  <a:srgbClr val="000066"/>
                </a:solidFill>
              </a:rPr>
              <a:t>a</a:t>
            </a:r>
            <a:r>
              <a:rPr lang="sr-Latn-RS" sz="1000" i="1" baseline="-25000" dirty="0">
                <a:solidFill>
                  <a:srgbClr val="000066"/>
                </a:solidFill>
              </a:rPr>
              <a:t>wx</a:t>
            </a:r>
            <a:r>
              <a:rPr lang="sr-Latn-RS" sz="1000" dirty="0">
                <a:solidFill>
                  <a:srgbClr val="000066"/>
                </a:solidFill>
              </a:rPr>
              <a:t> i </a:t>
            </a:r>
            <a:r>
              <a:rPr lang="sr-Latn-RS" sz="1000" i="1" dirty="0">
                <a:solidFill>
                  <a:srgbClr val="000066"/>
                </a:solidFill>
              </a:rPr>
              <a:t>a</a:t>
            </a:r>
            <a:r>
              <a:rPr lang="sr-Latn-RS" sz="1000" i="1" baseline="-25000" dirty="0">
                <a:solidFill>
                  <a:srgbClr val="000066"/>
                </a:solidFill>
              </a:rPr>
              <a:t>wy</a:t>
            </a:r>
            <a:r>
              <a:rPr lang="sr-Latn-RS" sz="1000" dirty="0">
                <a:solidFill>
                  <a:srgbClr val="000066"/>
                </a:solidFill>
              </a:rPr>
              <a:t>) dodatno ponderišu sa po 40 % zbog negativnih efekata vibracija u tim pravcima na zdravlje radnika.</a:t>
            </a:r>
          </a:p>
          <a:p>
            <a:pPr algn="just">
              <a:spcBef>
                <a:spcPts val="600"/>
              </a:spcBef>
            </a:pPr>
            <a:r>
              <a:rPr lang="sr-Latn-RS" sz="1000" dirty="0">
                <a:solidFill>
                  <a:srgbClr val="000066"/>
                </a:solidFill>
              </a:rPr>
              <a:t>Vrednost dnevne izloženosti vibracijama celog tela A(8) odgovara najvećoj vrednosti dnevne izloženosti u nekom od pravaca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ili </a:t>
            </a:r>
            <a:r>
              <a:rPr lang="sr-Latn-RS" sz="1000" i="1" dirty="0">
                <a:solidFill>
                  <a:srgbClr val="000066"/>
                </a:solidFill>
              </a:rPr>
              <a:t>z</a:t>
            </a:r>
            <a:r>
              <a:rPr lang="sr-Latn-RS"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23</a:t>
            </a:fld>
            <a:endParaRPr lang="en-US"/>
          </a:p>
        </p:txBody>
      </p:sp>
    </p:spTree>
    <p:extLst>
      <p:ext uri="{BB962C8B-B14F-4D97-AF65-F5344CB8AC3E}">
        <p14:creationId xmlns:p14="http://schemas.microsoft.com/office/powerpoint/2010/main" val="122045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Kada je radno mesto radnika takvo da radnik obavlja jedan ili više radnih zadataka tokom kojih je izložen različitim vrednostima vibracija celog tela (opsluživanje jedne mašine koja pri različitim režimima rada, programima ili operacijama stvara u istim pravcima različite vrednosti vibracija, opsluživanje više mašina različite konstrukcije i namene, upravljanje jednom višenamenskom građevinskom mašinom ili sa više građevinskih mašina, ...), određivanje dnevne izloženosti vibracijama A(8) obuhvata sledeće korake:</a:t>
            </a:r>
          </a:p>
          <a:p>
            <a:pPr marL="369888" indent="-192088" algn="just">
              <a:spcBef>
                <a:spcPts val="600"/>
              </a:spcBef>
              <a:buFont typeface="+mj-lt"/>
              <a:buAutoNum type="arabicPeriod"/>
            </a:pPr>
            <a:r>
              <a:rPr lang="sr-Latn-RS" sz="1000" dirty="0">
                <a:solidFill>
                  <a:srgbClr val="000066"/>
                </a:solidFill>
              </a:rPr>
              <a:t>Utvrđivanje vremena izloženosti radnika vibracijama za svaku operaciju na istoj mašini ili za svaku od mašina;</a:t>
            </a:r>
          </a:p>
          <a:p>
            <a:pPr marL="369888" indent="-192088" algn="just" defTabSz="990478">
              <a:spcBef>
                <a:spcPts val="600"/>
              </a:spcBef>
              <a:buFont typeface="+mj-lt"/>
              <a:buAutoNum type="arabicPeriod"/>
              <a:defRPr/>
            </a:pPr>
            <a:r>
              <a:rPr lang="sr-Latn-RS" sz="1000" dirty="0">
                <a:solidFill>
                  <a:srgbClr val="000066"/>
                </a:solidFill>
              </a:rPr>
              <a:t>Utvrđivanje f</a:t>
            </a:r>
            <a:r>
              <a:rPr lang="en-US" sz="1000" dirty="0" err="1">
                <a:solidFill>
                  <a:srgbClr val="000066"/>
                </a:solidFill>
              </a:rPr>
              <a:t>rekvencijski</a:t>
            </a:r>
            <a:r>
              <a:rPr lang="en-US" sz="1000" dirty="0">
                <a:solidFill>
                  <a:srgbClr val="000066"/>
                </a:solidFill>
              </a:rPr>
              <a:t> </a:t>
            </a:r>
            <a:r>
              <a:rPr lang="en-US" sz="1000" dirty="0" err="1">
                <a:solidFill>
                  <a:srgbClr val="000066"/>
                </a:solidFill>
              </a:rPr>
              <a:t>ponderisan</a:t>
            </a:r>
            <a:r>
              <a:rPr lang="sr-Latn-RS" sz="1000" dirty="0">
                <a:solidFill>
                  <a:srgbClr val="000066"/>
                </a:solidFill>
              </a:rPr>
              <a:t>ih</a:t>
            </a:r>
            <a:r>
              <a:rPr lang="en-US" sz="1000" dirty="0">
                <a:solidFill>
                  <a:srgbClr val="000066"/>
                </a:solidFill>
              </a:rPr>
              <a:t> </a:t>
            </a:r>
            <a:r>
              <a:rPr lang="en-US" sz="1000" dirty="0" err="1">
                <a:solidFill>
                  <a:srgbClr val="000066"/>
                </a:solidFill>
              </a:rPr>
              <a:t>efektivn</a:t>
            </a:r>
            <a:r>
              <a:rPr lang="sr-Latn-RS" sz="1000" dirty="0">
                <a:solidFill>
                  <a:srgbClr val="000066"/>
                </a:solidFill>
              </a:rPr>
              <a:t>ih</a:t>
            </a:r>
            <a:r>
              <a:rPr lang="en-US" sz="1000" dirty="0">
                <a:solidFill>
                  <a:srgbClr val="000066"/>
                </a:solidFill>
              </a:rPr>
              <a:t> </a:t>
            </a:r>
            <a:r>
              <a:rPr lang="en-US" sz="1000" dirty="0" err="1">
                <a:solidFill>
                  <a:srgbClr val="000066"/>
                </a:solidFill>
              </a:rPr>
              <a:t>vrednost</a:t>
            </a:r>
            <a:r>
              <a:rPr lang="en-US" sz="1000" dirty="0">
                <a:solidFill>
                  <a:srgbClr val="000066"/>
                </a:solidFill>
              </a:rPr>
              <a:t> </a:t>
            </a:r>
            <a:r>
              <a:rPr lang="en-US" sz="1000" dirty="0" err="1">
                <a:solidFill>
                  <a:srgbClr val="000066"/>
                </a:solidFill>
              </a:rPr>
              <a:t>ubrzanja</a:t>
            </a:r>
            <a:r>
              <a:rPr lang="en-US" sz="1000" dirty="0">
                <a:solidFill>
                  <a:srgbClr val="000066"/>
                </a:solidFill>
              </a:rPr>
              <a:t> </a:t>
            </a:r>
            <a:r>
              <a:rPr lang="en-US" sz="1000" dirty="0" err="1">
                <a:solidFill>
                  <a:srgbClr val="000066"/>
                </a:solidFill>
              </a:rPr>
              <a:t>vibracija</a:t>
            </a:r>
            <a:r>
              <a:rPr lang="en-US" sz="1000" dirty="0">
                <a:solidFill>
                  <a:srgbClr val="000066"/>
                </a:solidFill>
              </a:rPr>
              <a:t> u </a:t>
            </a:r>
            <a:r>
              <a:rPr lang="sr-Latn-RS" sz="1000" dirty="0">
                <a:solidFill>
                  <a:srgbClr val="000066"/>
                </a:solidFill>
              </a:rPr>
              <a:t>svakom od pravaca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 </a:t>
            </a:r>
            <a:r>
              <a:rPr lang="sr-Latn-RS" sz="1000" i="1" dirty="0">
                <a:solidFill>
                  <a:srgbClr val="000066"/>
                </a:solidFill>
              </a:rPr>
              <a:t>z</a:t>
            </a:r>
            <a:r>
              <a:rPr lang="sr-Latn-RS" sz="1000" dirty="0">
                <a:solidFill>
                  <a:srgbClr val="000066"/>
                </a:solidFill>
              </a:rPr>
              <a:t> (</a:t>
            </a:r>
            <a:r>
              <a:rPr lang="sr-Latn-RS" sz="1000" i="1" dirty="0">
                <a:solidFill>
                  <a:srgbClr val="000066"/>
                </a:solidFill>
              </a:rPr>
              <a:t>a</a:t>
            </a:r>
            <a:r>
              <a:rPr lang="sr-Latn-RS" sz="1000" i="1" baseline="-25000" dirty="0">
                <a:solidFill>
                  <a:srgbClr val="000066"/>
                </a:solidFill>
              </a:rPr>
              <a:t>wx</a:t>
            </a:r>
            <a:r>
              <a:rPr lang="sr-Latn-RS" sz="1000" baseline="-25000" dirty="0">
                <a:solidFill>
                  <a:srgbClr val="000066"/>
                </a:solidFill>
              </a:rPr>
              <a:t> </a:t>
            </a:r>
            <a:r>
              <a:rPr lang="sr-Latn-RS" sz="1000" dirty="0">
                <a:solidFill>
                  <a:srgbClr val="000066"/>
                </a:solidFill>
              </a:rPr>
              <a:t>, </a:t>
            </a:r>
            <a:r>
              <a:rPr lang="sr-Latn-RS" sz="1000" i="1" dirty="0">
                <a:solidFill>
                  <a:srgbClr val="000066"/>
                </a:solidFill>
              </a:rPr>
              <a:t>a</a:t>
            </a:r>
            <a:r>
              <a:rPr lang="sr-Latn-RS" sz="1000" i="1" baseline="-25000" dirty="0">
                <a:solidFill>
                  <a:srgbClr val="000066"/>
                </a:solidFill>
              </a:rPr>
              <a:t>wy</a:t>
            </a:r>
            <a:r>
              <a:rPr lang="sr-Latn-RS" sz="1000" dirty="0">
                <a:solidFill>
                  <a:srgbClr val="000066"/>
                </a:solidFill>
              </a:rPr>
              <a:t> i </a:t>
            </a:r>
            <a:r>
              <a:rPr lang="sr-Latn-RS" sz="1000" i="1" dirty="0">
                <a:solidFill>
                  <a:srgbClr val="000066"/>
                </a:solidFill>
              </a:rPr>
              <a:t>a</a:t>
            </a:r>
            <a:r>
              <a:rPr lang="sr-Latn-RS" sz="1000" i="1" baseline="-25000" dirty="0">
                <a:solidFill>
                  <a:srgbClr val="000066"/>
                </a:solidFill>
              </a:rPr>
              <a:t>wz</a:t>
            </a:r>
            <a:r>
              <a:rPr lang="sr-Latn-RS" sz="1000" dirty="0">
                <a:solidFill>
                  <a:srgbClr val="000066"/>
                </a:solidFill>
              </a:rPr>
              <a:t>) za svaku operaciju, radni zadatak ili mašinu na osnovu merenje vibracija na mestu kontakta vibrirajuće površine sa telom radnika;</a:t>
            </a:r>
          </a:p>
          <a:p>
            <a:pPr marL="369888" indent="-192088" algn="just" defTabSz="990478">
              <a:spcBef>
                <a:spcPts val="600"/>
              </a:spcBef>
              <a:buFont typeface="+mj-lt"/>
              <a:buAutoNum type="arabicPeriod"/>
              <a:defRPr/>
            </a:pPr>
            <a:r>
              <a:rPr lang="sr-Latn-RS" sz="1000" dirty="0">
                <a:solidFill>
                  <a:srgbClr val="000066"/>
                </a:solidFill>
              </a:rPr>
              <a:t>Izračunavanje </a:t>
            </a:r>
            <a:r>
              <a:rPr lang="sr-Latn-RS" sz="1000" i="1" dirty="0">
                <a:solidFill>
                  <a:srgbClr val="000066"/>
                </a:solidFill>
              </a:rPr>
              <a:t>parcijalnih</a:t>
            </a:r>
            <a:r>
              <a:rPr lang="sr-Latn-RS" sz="1000" dirty="0">
                <a:solidFill>
                  <a:srgbClr val="000066"/>
                </a:solidFill>
              </a:rPr>
              <a:t> vrednosti dnevne izloženosti vibracijama celog tela po pravcima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 </a:t>
            </a:r>
            <a:r>
              <a:rPr lang="sr-Latn-RS" sz="1000" i="1" dirty="0">
                <a:solidFill>
                  <a:srgbClr val="000066"/>
                </a:solidFill>
              </a:rPr>
              <a:t>z </a:t>
            </a:r>
            <a:r>
              <a:rPr lang="sr-Latn-RS" sz="1000" dirty="0">
                <a:solidFill>
                  <a:srgbClr val="000066"/>
                </a:solidFill>
              </a:rPr>
              <a:t>(</a:t>
            </a:r>
            <a:r>
              <a:rPr lang="sr-Latn-RS" sz="1000" i="1" dirty="0">
                <a:solidFill>
                  <a:srgbClr val="000066"/>
                </a:solidFill>
              </a:rPr>
              <a:t>A</a:t>
            </a:r>
            <a:r>
              <a:rPr lang="sr-Latn-RS" sz="1000" i="1" baseline="-25000" dirty="0">
                <a:solidFill>
                  <a:srgbClr val="000066"/>
                </a:solidFill>
              </a:rPr>
              <a:t>x,i </a:t>
            </a:r>
            <a:r>
              <a:rPr lang="sr-Latn-RS" sz="1000" dirty="0">
                <a:solidFill>
                  <a:srgbClr val="000066"/>
                </a:solidFill>
              </a:rPr>
              <a:t>(8), </a:t>
            </a:r>
            <a:r>
              <a:rPr lang="sr-Latn-RS" sz="1000" i="1" dirty="0">
                <a:solidFill>
                  <a:srgbClr val="000066"/>
                </a:solidFill>
              </a:rPr>
              <a:t>A</a:t>
            </a:r>
            <a:r>
              <a:rPr lang="sr-Latn-RS" sz="1000" i="1" baseline="-25000" dirty="0">
                <a:solidFill>
                  <a:srgbClr val="000066"/>
                </a:solidFill>
              </a:rPr>
              <a:t>y,i </a:t>
            </a:r>
            <a:r>
              <a:rPr lang="sr-Latn-RS" sz="1000" dirty="0">
                <a:solidFill>
                  <a:srgbClr val="000066"/>
                </a:solidFill>
              </a:rPr>
              <a:t>(8), </a:t>
            </a:r>
            <a:r>
              <a:rPr lang="sr-Latn-RS" sz="1000" i="1" dirty="0">
                <a:solidFill>
                  <a:srgbClr val="000066"/>
                </a:solidFill>
              </a:rPr>
              <a:t>A</a:t>
            </a:r>
            <a:r>
              <a:rPr lang="sr-Latn-RS" sz="1000" i="1" baseline="-25000" dirty="0">
                <a:solidFill>
                  <a:srgbClr val="000066"/>
                </a:solidFill>
              </a:rPr>
              <a:t>z,i </a:t>
            </a:r>
            <a:r>
              <a:rPr lang="sr-Latn-RS" sz="1000" dirty="0">
                <a:solidFill>
                  <a:srgbClr val="000066"/>
                </a:solidFill>
              </a:rPr>
              <a:t>(8)) za svaku operaciju ili mašinu kojom radnik upravlja u toku radnog vremena (i=1</a:t>
            </a:r>
            <a:r>
              <a:rPr lang="sr-Latn-RS" sz="1000" dirty="0">
                <a:solidFill>
                  <a:srgbClr val="000066"/>
                </a:solidFill>
                <a:sym typeface="Symbol"/>
              </a:rPr>
              <a:t></a:t>
            </a:r>
            <a:r>
              <a:rPr lang="sr-Latn-RS" sz="1000" dirty="0">
                <a:solidFill>
                  <a:srgbClr val="000066"/>
                </a:solidFill>
              </a:rPr>
              <a:t>n).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24</a:t>
            </a:fld>
            <a:endParaRPr lang="en-US"/>
          </a:p>
        </p:txBody>
      </p:sp>
    </p:spTree>
    <p:extLst>
      <p:ext uri="{BB962C8B-B14F-4D97-AF65-F5344CB8AC3E}">
        <p14:creationId xmlns:p14="http://schemas.microsoft.com/office/powerpoint/2010/main" val="50943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Četvrti korak predstavlja izračunavanje ukupne vrednosti dnevne izloženosti radnika vibracijama celog tela za svaki od pravaca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 </a:t>
            </a:r>
            <a:r>
              <a:rPr lang="sr-Latn-RS" sz="1000" i="1" dirty="0">
                <a:solidFill>
                  <a:srgbClr val="000066"/>
                </a:solidFill>
              </a:rPr>
              <a:t>z </a:t>
            </a:r>
            <a:r>
              <a:rPr lang="sr-Latn-RS" sz="1000" dirty="0">
                <a:solidFill>
                  <a:srgbClr val="000066"/>
                </a:solidFill>
              </a:rPr>
              <a:t>(</a:t>
            </a:r>
            <a:r>
              <a:rPr lang="sr-Latn-RS" sz="1000" i="1" dirty="0">
                <a:solidFill>
                  <a:srgbClr val="000066"/>
                </a:solidFill>
              </a:rPr>
              <a:t>A</a:t>
            </a:r>
            <a:r>
              <a:rPr lang="sr-Latn-RS" sz="1000" i="1" baseline="-25000" dirty="0">
                <a:solidFill>
                  <a:srgbClr val="000066"/>
                </a:solidFill>
              </a:rPr>
              <a:t>x</a:t>
            </a:r>
            <a:r>
              <a:rPr lang="sr-Latn-RS" sz="1000" i="1" dirty="0">
                <a:solidFill>
                  <a:srgbClr val="000066"/>
                </a:solidFill>
              </a:rPr>
              <a:t> </a:t>
            </a:r>
            <a:r>
              <a:rPr lang="sr-Latn-RS" sz="1000" dirty="0">
                <a:solidFill>
                  <a:srgbClr val="000066"/>
                </a:solidFill>
              </a:rPr>
              <a:t>(8), </a:t>
            </a:r>
            <a:r>
              <a:rPr lang="sr-Latn-RS" sz="1000" i="1" dirty="0">
                <a:solidFill>
                  <a:srgbClr val="000066"/>
                </a:solidFill>
              </a:rPr>
              <a:t>A</a:t>
            </a:r>
            <a:r>
              <a:rPr lang="sr-Latn-RS" sz="1000" i="1" baseline="-25000" dirty="0">
                <a:solidFill>
                  <a:srgbClr val="000066"/>
                </a:solidFill>
              </a:rPr>
              <a:t>y</a:t>
            </a:r>
            <a:r>
              <a:rPr lang="sr-Latn-RS" sz="1000" i="1" dirty="0">
                <a:solidFill>
                  <a:srgbClr val="000066"/>
                </a:solidFill>
              </a:rPr>
              <a:t> </a:t>
            </a:r>
            <a:r>
              <a:rPr lang="sr-Latn-RS" sz="1000" dirty="0">
                <a:solidFill>
                  <a:srgbClr val="000066"/>
                </a:solidFill>
              </a:rPr>
              <a:t>(8), </a:t>
            </a:r>
            <a:r>
              <a:rPr lang="sr-Latn-RS" sz="1000" i="1" dirty="0">
                <a:solidFill>
                  <a:srgbClr val="000066"/>
                </a:solidFill>
              </a:rPr>
              <a:t>A</a:t>
            </a:r>
            <a:r>
              <a:rPr lang="sr-Latn-RS" sz="1000" i="1" baseline="-25000" dirty="0">
                <a:solidFill>
                  <a:srgbClr val="000066"/>
                </a:solidFill>
              </a:rPr>
              <a:t>z</a:t>
            </a:r>
            <a:r>
              <a:rPr lang="sr-Latn-RS" sz="1000" i="1" dirty="0">
                <a:solidFill>
                  <a:srgbClr val="000066"/>
                </a:solidFill>
              </a:rPr>
              <a:t> </a:t>
            </a:r>
            <a:r>
              <a:rPr lang="sr-Latn-RS" sz="1000" dirty="0">
                <a:solidFill>
                  <a:srgbClr val="000066"/>
                </a:solidFill>
              </a:rPr>
              <a:t>(8)) na osnovu udela svih parcijalnih vrednosti dnevne izloženosti sračunatih u 3. koraku.</a:t>
            </a:r>
          </a:p>
          <a:p>
            <a:pPr algn="just">
              <a:spcBef>
                <a:spcPts val="600"/>
              </a:spcBef>
            </a:pPr>
            <a:r>
              <a:rPr lang="sr-Latn-RS" sz="1000" dirty="0">
                <a:solidFill>
                  <a:srgbClr val="000066"/>
                </a:solidFill>
              </a:rPr>
              <a:t>Vrednost dnevne izloženosti radnika vibracijama celog tela A(8) se određuje kao najveća ukupna vrednost dnevne izloženosti u pravcu </a:t>
            </a:r>
            <a:r>
              <a:rPr lang="sr-Latn-RS" sz="1000" i="1" dirty="0">
                <a:solidFill>
                  <a:srgbClr val="000066"/>
                </a:solidFill>
              </a:rPr>
              <a:t>x</a:t>
            </a:r>
            <a:r>
              <a:rPr lang="sr-Latn-RS" sz="1000" dirty="0">
                <a:solidFill>
                  <a:srgbClr val="000066"/>
                </a:solidFill>
              </a:rPr>
              <a:t>, </a:t>
            </a:r>
            <a:r>
              <a:rPr lang="sr-Latn-RS" sz="1000" i="1" dirty="0">
                <a:solidFill>
                  <a:srgbClr val="000066"/>
                </a:solidFill>
              </a:rPr>
              <a:t>y</a:t>
            </a:r>
            <a:r>
              <a:rPr lang="sr-Latn-RS" sz="1000" dirty="0">
                <a:solidFill>
                  <a:srgbClr val="000066"/>
                </a:solidFill>
              </a:rPr>
              <a:t> ili </a:t>
            </a:r>
            <a:r>
              <a:rPr lang="sr-Latn-RS" sz="1000" i="1" dirty="0">
                <a:solidFill>
                  <a:srgbClr val="000066"/>
                </a:solidFill>
              </a:rPr>
              <a:t>z</a:t>
            </a:r>
            <a:r>
              <a:rPr lang="sr-Latn-RS"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25</a:t>
            </a:fld>
            <a:endParaRPr lang="en-US"/>
          </a:p>
        </p:txBody>
      </p:sp>
    </p:spTree>
    <p:extLst>
      <p:ext uri="{BB962C8B-B14F-4D97-AF65-F5344CB8AC3E}">
        <p14:creationId xmlns:p14="http://schemas.microsoft.com/office/powerpoint/2010/main" val="279292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Cyrl-CS" sz="1000" dirty="0">
                <a:solidFill>
                  <a:srgbClr val="000066"/>
                </a:solidFill>
                <a:ea typeface="Times New Roman" panose="02020603050405020304" pitchFamily="18" charset="0"/>
              </a:rPr>
              <a:t>Vrednost doze vibracija (</a:t>
            </a:r>
            <a:r>
              <a:rPr lang="sr-Latn-CS" sz="1000" dirty="0">
                <a:solidFill>
                  <a:srgbClr val="000066"/>
                </a:solidFill>
                <a:ea typeface="Times New Roman" panose="02020603050405020304" pitchFamily="18" charset="0"/>
              </a:rPr>
              <a:t>VDV</a:t>
            </a:r>
            <a:r>
              <a:rPr lang="sr-Cyrl-CS" sz="1000" dirty="0">
                <a:solidFill>
                  <a:srgbClr val="000066"/>
                </a:solidFill>
                <a:ea typeface="Times New Roman" panose="02020603050405020304" pitchFamily="18" charset="0"/>
              </a:rPr>
              <a:t>) predstavlja alternativnu veličinu koja se koristi za </a:t>
            </a:r>
            <a:r>
              <a:rPr lang="sr-Latn-RS" sz="1000" dirty="0">
                <a:solidFill>
                  <a:srgbClr val="000066"/>
                </a:solidFill>
                <a:ea typeface="Times New Roman" panose="02020603050405020304" pitchFamily="18" charset="0"/>
              </a:rPr>
              <a:t>vrednovanje</a:t>
            </a:r>
            <a:r>
              <a:rPr lang="sr-Cyrl-CS" sz="1000" dirty="0">
                <a:solidFill>
                  <a:srgbClr val="000066"/>
                </a:solidFill>
                <a:ea typeface="Times New Roman" panose="02020603050405020304" pitchFamily="18" charset="0"/>
              </a:rPr>
              <a:t> izloženosti </a:t>
            </a:r>
            <a:r>
              <a:rPr lang="sr-Latn-RS" sz="1000" dirty="0">
                <a:solidFill>
                  <a:srgbClr val="000066"/>
                </a:solidFill>
                <a:ea typeface="Times New Roman" panose="02020603050405020304" pitchFamily="18" charset="0"/>
              </a:rPr>
              <a:t>radnika </a:t>
            </a:r>
            <a:r>
              <a:rPr lang="sr-Cyrl-CS" sz="1000" b="1" dirty="0">
                <a:solidFill>
                  <a:srgbClr val="000066"/>
                </a:solidFill>
                <a:ea typeface="Times New Roman" panose="02020603050405020304" pitchFamily="18" charset="0"/>
              </a:rPr>
              <a:t>vibracijama</a:t>
            </a:r>
            <a:r>
              <a:rPr lang="sr-Latn-RS" sz="1000" b="1" dirty="0">
                <a:solidFill>
                  <a:srgbClr val="000066"/>
                </a:solidFill>
                <a:ea typeface="Times New Roman" panose="02020603050405020304" pitchFamily="18" charset="0"/>
              </a:rPr>
              <a:t> celog tela</a:t>
            </a:r>
            <a:r>
              <a:rPr lang="sr-Cyrl-CS" sz="1000" dirty="0">
                <a:solidFill>
                  <a:srgbClr val="000066"/>
                </a:solidFill>
                <a:ea typeface="Times New Roman" panose="02020603050405020304" pitchFamily="18" charset="0"/>
              </a:rPr>
              <a:t>.</a:t>
            </a:r>
            <a:endParaRPr lang="sr-Latn-RS" sz="1000" dirty="0">
              <a:solidFill>
                <a:srgbClr val="000066"/>
              </a:solidFill>
              <a:ea typeface="Times New Roman" panose="02020603050405020304" pitchFamily="18" charset="0"/>
            </a:endParaRPr>
          </a:p>
          <a:p>
            <a:pPr algn="just" defTabSz="990478">
              <a:spcBef>
                <a:spcPts val="600"/>
              </a:spcBef>
              <a:defRPr/>
            </a:pPr>
            <a:r>
              <a:rPr lang="sr-Cyrl-CS" sz="1000" dirty="0">
                <a:solidFill>
                  <a:srgbClr val="000066"/>
                </a:solidFill>
                <a:ea typeface="Times New Roman" panose="02020603050405020304" pitchFamily="18" charset="0"/>
              </a:rPr>
              <a:t>Koristi se i daje bolje rezultate u slučajevima kada vibracije </a:t>
            </a:r>
            <a:r>
              <a:rPr lang="sr-Cyrl-CS" sz="1000" b="1" dirty="0">
                <a:solidFill>
                  <a:srgbClr val="000066"/>
                </a:solidFill>
                <a:ea typeface="Times New Roman" panose="02020603050405020304" pitchFamily="18" charset="0"/>
              </a:rPr>
              <a:t>uključuju udare</a:t>
            </a:r>
            <a:r>
              <a:rPr lang="sr-Cyrl-CS" sz="1000" dirty="0">
                <a:solidFill>
                  <a:srgbClr val="000066"/>
                </a:solidFill>
                <a:ea typeface="Times New Roman" panose="02020603050405020304" pitchFamily="18" charset="0"/>
              </a:rPr>
              <a:t>.</a:t>
            </a:r>
            <a:endParaRPr lang="sr-Latn-RS" sz="1000" dirty="0">
              <a:solidFill>
                <a:srgbClr val="000066"/>
              </a:solidFill>
            </a:endParaRPr>
          </a:p>
          <a:p>
            <a:pPr lvl="0" algn="just">
              <a:spcBef>
                <a:spcPts val="600"/>
              </a:spcBef>
            </a:pPr>
            <a:r>
              <a:rPr lang="sr-Latn-RS" sz="1000" dirty="0">
                <a:solidFill>
                  <a:srgbClr val="000066"/>
                </a:solidFill>
              </a:rPr>
              <a:t>Vrednovanje dnevne doze vibracija kojima je radnik izložen prilikom obavljanja samo jedne operacije ili jednog zadatka u toku radnog vremena podrazumeva tri koraka:</a:t>
            </a:r>
          </a:p>
          <a:p>
            <a:pPr marL="177800" indent="-177800" algn="just">
              <a:spcBef>
                <a:spcPts val="600"/>
              </a:spcBef>
              <a:buFont typeface="+mj-lt"/>
              <a:buAutoNum type="arabicPeriod"/>
            </a:pPr>
            <a:r>
              <a:rPr lang="sr-Latn-RS" sz="1000" dirty="0">
                <a:solidFill>
                  <a:srgbClr val="000066"/>
                </a:solidFill>
              </a:rPr>
              <a:t>Određivanje frekvencijski ponderisanih vrednosti doze vibracija VDV</a:t>
            </a:r>
            <a:r>
              <a:rPr lang="sr-Latn-RS" sz="1000" baseline="-25000" dirty="0">
                <a:solidFill>
                  <a:srgbClr val="000066"/>
                </a:solidFill>
              </a:rPr>
              <a:t>wx</a:t>
            </a:r>
            <a:r>
              <a:rPr lang="sr-Latn-RS" sz="1000" dirty="0">
                <a:solidFill>
                  <a:srgbClr val="000066"/>
                </a:solidFill>
              </a:rPr>
              <a:t>, VDV</a:t>
            </a:r>
            <a:r>
              <a:rPr lang="sr-Latn-RS" sz="1000" baseline="-25000" dirty="0">
                <a:solidFill>
                  <a:srgbClr val="000066"/>
                </a:solidFill>
              </a:rPr>
              <a:t>wy</a:t>
            </a:r>
            <a:r>
              <a:rPr lang="sr-Latn-RS" sz="1000" dirty="0">
                <a:solidFill>
                  <a:srgbClr val="000066"/>
                </a:solidFill>
              </a:rPr>
              <a:t> i VDV</a:t>
            </a:r>
            <a:r>
              <a:rPr lang="sr-Latn-RS" sz="1000" baseline="-25000" dirty="0">
                <a:solidFill>
                  <a:srgbClr val="000066"/>
                </a:solidFill>
              </a:rPr>
              <a:t>wz</a:t>
            </a:r>
            <a:r>
              <a:rPr lang="sr-Latn-RS" sz="1000" dirty="0">
                <a:solidFill>
                  <a:srgbClr val="000066"/>
                </a:solidFill>
              </a:rPr>
              <a:t> na osnovu efektivnih vrednosti ubrzanja frekvencijski ponderisanih vibracija izmerenih u pravcima x, y i z. Vrednosti ovih veličina se očitavaju sa displeja mernog instrumenta u kome se prethodno izračunavaju na osnovu izmerenih vrednosti ubrzanja vibracija i već unetih vrednosti ponderacionih faktora. </a:t>
            </a:r>
            <a:r>
              <a:rPr lang="de-DE" sz="1000" dirty="0">
                <a:solidFill>
                  <a:srgbClr val="000066"/>
                </a:solidFill>
              </a:rPr>
              <a:t>Kada </a:t>
            </a:r>
            <a:r>
              <a:rPr lang="sr-Latn-RS" sz="1000" dirty="0">
                <a:solidFill>
                  <a:srgbClr val="000066"/>
                </a:solidFill>
              </a:rPr>
              <a:t>je vremenski interval merenja T</a:t>
            </a:r>
            <a:r>
              <a:rPr lang="sr-Latn-RS" sz="1000" baseline="-25000" dirty="0">
                <a:solidFill>
                  <a:srgbClr val="000066"/>
                </a:solidFill>
              </a:rPr>
              <a:t>m</a:t>
            </a:r>
            <a:r>
              <a:rPr lang="de-DE" sz="1000" dirty="0">
                <a:solidFill>
                  <a:srgbClr val="000066"/>
                </a:solidFill>
              </a:rPr>
              <a:t> kraći od punog radnog vremena</a:t>
            </a:r>
            <a:r>
              <a:rPr lang="sr-Latn-RS" sz="1000" dirty="0">
                <a:solidFill>
                  <a:srgbClr val="000066"/>
                </a:solidFill>
              </a:rPr>
              <a:t> T</a:t>
            </a:r>
            <a:r>
              <a:rPr lang="sr-Latn-RS" sz="1000" baseline="-25000" dirty="0">
                <a:solidFill>
                  <a:srgbClr val="000066"/>
                </a:solidFill>
              </a:rPr>
              <a:t>0</a:t>
            </a:r>
            <a:r>
              <a:rPr lang="sr-Latn-RS" sz="1000" dirty="0">
                <a:solidFill>
                  <a:srgbClr val="000066"/>
                </a:solidFill>
              </a:rPr>
              <a:t>,</a:t>
            </a:r>
            <a:r>
              <a:rPr lang="de-DE" sz="1000" dirty="0">
                <a:solidFill>
                  <a:srgbClr val="000066"/>
                </a:solidFill>
              </a:rPr>
              <a:t> merne rezultate</a:t>
            </a:r>
            <a:r>
              <a:rPr lang="sr-Latn-RS" sz="1000" dirty="0">
                <a:solidFill>
                  <a:srgbClr val="000066"/>
                </a:solidFill>
              </a:rPr>
              <a:t> </a:t>
            </a:r>
            <a:r>
              <a:rPr lang="de-DE" sz="1000" dirty="0">
                <a:solidFill>
                  <a:srgbClr val="000066"/>
                </a:solidFill>
              </a:rPr>
              <a:t>je potrebno skalirati.</a:t>
            </a:r>
            <a:endParaRPr lang="en-US" sz="1000" dirty="0">
              <a:solidFill>
                <a:srgbClr val="000066"/>
              </a:solidFill>
            </a:endParaRPr>
          </a:p>
          <a:p>
            <a:pPr marL="177800" indent="-177800" algn="just" defTabSz="990478">
              <a:spcBef>
                <a:spcPts val="600"/>
              </a:spcBef>
              <a:buFont typeface="+mj-lt"/>
              <a:buAutoNum type="arabicPeriod"/>
              <a:defRPr/>
            </a:pPr>
            <a:r>
              <a:rPr lang="sr-Latn-RS" sz="1000" dirty="0">
                <a:solidFill>
                  <a:srgbClr val="000066"/>
                </a:solidFill>
              </a:rPr>
              <a:t>Vrednovanje parcijalnih doza vibracija u pravcima x, y i z (VDV</a:t>
            </a:r>
            <a:r>
              <a:rPr lang="sr-Latn-RS" sz="1000" baseline="-25000" dirty="0">
                <a:solidFill>
                  <a:srgbClr val="000066"/>
                </a:solidFill>
              </a:rPr>
              <a:t>x</a:t>
            </a:r>
            <a:r>
              <a:rPr lang="sr-Latn-RS" sz="1000" dirty="0">
                <a:solidFill>
                  <a:srgbClr val="000066"/>
                </a:solidFill>
              </a:rPr>
              <a:t>(T), VDV</a:t>
            </a:r>
            <a:r>
              <a:rPr lang="sr-Latn-RS" sz="1000" baseline="-25000" dirty="0">
                <a:solidFill>
                  <a:srgbClr val="000066"/>
                </a:solidFill>
              </a:rPr>
              <a:t>y</a:t>
            </a:r>
            <a:r>
              <a:rPr lang="sr-Latn-RS" sz="1000" dirty="0">
                <a:solidFill>
                  <a:srgbClr val="000066"/>
                </a:solidFill>
              </a:rPr>
              <a:t>(T) i VDV</a:t>
            </a:r>
            <a:r>
              <a:rPr lang="sr-Latn-RS" sz="1000" baseline="-25000" dirty="0">
                <a:solidFill>
                  <a:srgbClr val="000066"/>
                </a:solidFill>
              </a:rPr>
              <a:t>z</a:t>
            </a:r>
            <a:r>
              <a:rPr lang="sr-Latn-RS" sz="1000" dirty="0">
                <a:solidFill>
                  <a:srgbClr val="000066"/>
                </a:solidFill>
              </a:rPr>
              <a:t>(T)) na osnovu prethodno određenih vrednosti VDV</a:t>
            </a:r>
            <a:r>
              <a:rPr lang="sr-Latn-RS" sz="1000" baseline="-25000" dirty="0">
                <a:solidFill>
                  <a:srgbClr val="000066"/>
                </a:solidFill>
              </a:rPr>
              <a:t>wx</a:t>
            </a:r>
            <a:r>
              <a:rPr lang="sr-Latn-RS" sz="1000" dirty="0">
                <a:solidFill>
                  <a:srgbClr val="000066"/>
                </a:solidFill>
              </a:rPr>
              <a:t>, VDV</a:t>
            </a:r>
            <a:r>
              <a:rPr lang="sr-Latn-RS" sz="1000" baseline="-25000" dirty="0">
                <a:solidFill>
                  <a:srgbClr val="000066"/>
                </a:solidFill>
              </a:rPr>
              <a:t>wy</a:t>
            </a:r>
            <a:r>
              <a:rPr lang="sr-Latn-RS" sz="1000" dirty="0">
                <a:solidFill>
                  <a:srgbClr val="000066"/>
                </a:solidFill>
              </a:rPr>
              <a:t> i </a:t>
            </a:r>
            <a:r>
              <a:rPr lang="sr-Latn-RS" sz="1000" dirty="0" err="1">
                <a:solidFill>
                  <a:srgbClr val="000066"/>
                </a:solidFill>
              </a:rPr>
              <a:t>VDV</a:t>
            </a:r>
            <a:r>
              <a:rPr lang="sr-Latn-RS" sz="1000" baseline="-25000" dirty="0" err="1">
                <a:solidFill>
                  <a:srgbClr val="000066"/>
                </a:solidFill>
              </a:rPr>
              <a:t>wz</a:t>
            </a:r>
            <a:r>
              <a:rPr lang="sr-Latn-RS" sz="1000" dirty="0">
                <a:solidFill>
                  <a:srgbClr val="000066"/>
                </a:solidFill>
              </a:rPr>
              <a:t> i poznatog vremena izloženosti vibracijama T;</a:t>
            </a:r>
            <a:endParaRPr lang="en-US" sz="1000" dirty="0">
              <a:solidFill>
                <a:srgbClr val="000066"/>
              </a:solidFill>
            </a:endParaRPr>
          </a:p>
          <a:p>
            <a:pPr marL="177800" indent="-177800" algn="just" defTabSz="990478">
              <a:spcBef>
                <a:spcPts val="600"/>
              </a:spcBef>
              <a:buFont typeface="+mj-lt"/>
              <a:buAutoNum type="arabicPeriod"/>
              <a:defRPr/>
            </a:pPr>
            <a:r>
              <a:rPr lang="de-DE" sz="1000" dirty="0">
                <a:solidFill>
                  <a:srgbClr val="000066"/>
                </a:solidFill>
              </a:rPr>
              <a:t>Najveća vrednost određena u </a:t>
            </a:r>
            <a:r>
              <a:rPr lang="sr-Latn-RS" sz="1000" dirty="0">
                <a:solidFill>
                  <a:srgbClr val="000066"/>
                </a:solidFill>
              </a:rPr>
              <a:t>2. </a:t>
            </a:r>
            <a:r>
              <a:rPr lang="de-DE" sz="1000" dirty="0">
                <a:solidFill>
                  <a:srgbClr val="000066"/>
                </a:solidFill>
              </a:rPr>
              <a:t>koraku predstavalja </a:t>
            </a:r>
            <a:r>
              <a:rPr lang="sr-Latn-RS" sz="1000" dirty="0">
                <a:solidFill>
                  <a:srgbClr val="000066"/>
                </a:solidFill>
              </a:rPr>
              <a:t>vrednost doze </a:t>
            </a:r>
            <a:r>
              <a:rPr lang="de-DE" sz="1000" dirty="0">
                <a:solidFill>
                  <a:srgbClr val="000066"/>
                </a:solidFill>
              </a:rPr>
              <a:t>vibracija</a:t>
            </a:r>
            <a:r>
              <a:rPr lang="sr-Latn-RS" sz="1000" dirty="0">
                <a:solidFill>
                  <a:srgbClr val="000066"/>
                </a:solidFill>
              </a:rPr>
              <a:t> VDV(T)</a:t>
            </a:r>
            <a:r>
              <a:rPr lang="de-DE"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26</a:t>
            </a:fld>
            <a:endParaRPr lang="en-US"/>
          </a:p>
        </p:txBody>
      </p:sp>
    </p:spTree>
    <p:extLst>
      <p:ext uri="{BB962C8B-B14F-4D97-AF65-F5344CB8AC3E}">
        <p14:creationId xmlns:p14="http://schemas.microsoft.com/office/powerpoint/2010/main" val="2837676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RS" sz="1000" dirty="0">
                <a:solidFill>
                  <a:srgbClr val="000066"/>
                </a:solidFill>
              </a:rPr>
              <a:t>U slučaju kada radnik u toku dana obavlja više (</a:t>
            </a:r>
            <a:r>
              <a:rPr lang="sr-Latn-RS" sz="1000" i="1" dirty="0">
                <a:solidFill>
                  <a:srgbClr val="000066"/>
                </a:solidFill>
              </a:rPr>
              <a:t>n</a:t>
            </a:r>
            <a:r>
              <a:rPr lang="sr-Latn-RS" sz="1000" dirty="0">
                <a:solidFill>
                  <a:srgbClr val="000066"/>
                </a:solidFill>
              </a:rPr>
              <a:t>) operacija ili radnih zadataka tokom čega je izložen vibracijama celog tela, ili opslužuje jednu mašinu sa više režima rada, vrednovanje dnevne doze vibracija podrazumeva:</a:t>
            </a:r>
          </a:p>
          <a:p>
            <a:pPr marL="216000" indent="-216000" algn="just">
              <a:spcBef>
                <a:spcPts val="600"/>
              </a:spcBef>
              <a:buFont typeface="+mj-lt"/>
              <a:buAutoNum type="arabicPeriod"/>
            </a:pPr>
            <a:r>
              <a:rPr lang="sr-Latn-RS" sz="1000" dirty="0">
                <a:solidFill>
                  <a:srgbClr val="000066"/>
                </a:solidFill>
              </a:rPr>
              <a:t>Izračunavanje parcijalnih vrednosti doza vibracija u pravcima x, y i z za svaku različitu aktivnost (i =1</a:t>
            </a:r>
            <a:r>
              <a:rPr lang="sr-Latn-RS" sz="1000" dirty="0">
                <a:solidFill>
                  <a:srgbClr val="000066"/>
                </a:solidFill>
                <a:sym typeface="Symbol"/>
              </a:rPr>
              <a:t>n</a:t>
            </a:r>
            <a:r>
              <a:rPr lang="sr-Latn-RS" sz="1000" dirty="0">
                <a:solidFill>
                  <a:srgbClr val="000066"/>
                </a:solidFill>
              </a:rPr>
              <a:t>) koju radnik obavlja u trajanju </a:t>
            </a:r>
            <a:r>
              <a:rPr lang="sr-Latn-RS" sz="1000" i="1" dirty="0">
                <a:solidFill>
                  <a:srgbClr val="000066"/>
                </a:solidFill>
              </a:rPr>
              <a:t>T</a:t>
            </a:r>
            <a:r>
              <a:rPr lang="sr-Latn-RS" sz="1000" i="1" baseline="-25000" dirty="0">
                <a:solidFill>
                  <a:srgbClr val="000066"/>
                </a:solidFill>
              </a:rPr>
              <a:t>i</a:t>
            </a:r>
            <a:r>
              <a:rPr lang="sr-Latn-RS" sz="1000" dirty="0">
                <a:solidFill>
                  <a:srgbClr val="000066"/>
                </a:solidFill>
              </a:rPr>
              <a:t> tokom radnog vremena;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27</a:t>
            </a:fld>
            <a:endParaRPr lang="en-US"/>
          </a:p>
        </p:txBody>
      </p:sp>
    </p:spTree>
    <p:extLst>
      <p:ext uri="{BB962C8B-B14F-4D97-AF65-F5344CB8AC3E}">
        <p14:creationId xmlns:p14="http://schemas.microsoft.com/office/powerpoint/2010/main" val="1100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6000" indent="-216000" algn="just">
              <a:spcBef>
                <a:spcPts val="600"/>
              </a:spcBef>
              <a:buFont typeface="+mj-lt"/>
              <a:buAutoNum type="arabicPeriod" startAt="2"/>
            </a:pPr>
            <a:r>
              <a:rPr lang="sr-Latn-RS" sz="1000" dirty="0">
                <a:solidFill>
                  <a:srgbClr val="000066"/>
                </a:solidFill>
              </a:rPr>
              <a:t>Izračunavanje ukupnih vrednosti doze vibracija u pravcima x, y i z tokom ukupnog vremena izloženosti vibracijama </a:t>
            </a:r>
            <a:r>
              <a:rPr lang="sr-Latn-RS" sz="1000" i="1" dirty="0">
                <a:solidFill>
                  <a:srgbClr val="000066"/>
                </a:solidFill>
              </a:rPr>
              <a:t>T</a:t>
            </a:r>
            <a:r>
              <a:rPr lang="sr-Latn-RS" sz="1000" dirty="0">
                <a:solidFill>
                  <a:srgbClr val="000066"/>
                </a:solidFill>
              </a:rPr>
              <a:t> (</a:t>
            </a:r>
            <a:r>
              <a:rPr lang="sr-Latn-RS" sz="1000" i="1" dirty="0">
                <a:solidFill>
                  <a:srgbClr val="000066"/>
                </a:solidFill>
              </a:rPr>
              <a:t>T</a:t>
            </a:r>
            <a:r>
              <a:rPr lang="sr-Latn-RS" sz="1000" dirty="0">
                <a:solidFill>
                  <a:srgbClr val="000066"/>
                </a:solidFill>
              </a:rPr>
              <a:t>=</a:t>
            </a:r>
            <a:r>
              <a:rPr lang="sr-Latn-RS" sz="1000" i="1" dirty="0">
                <a:solidFill>
                  <a:srgbClr val="000066"/>
                </a:solidFill>
              </a:rPr>
              <a:t>T</a:t>
            </a:r>
            <a:r>
              <a:rPr lang="sr-Latn-RS" sz="1000" i="1" baseline="-25000" dirty="0">
                <a:solidFill>
                  <a:srgbClr val="000066"/>
                </a:solidFill>
              </a:rPr>
              <a:t>1</a:t>
            </a:r>
            <a:r>
              <a:rPr lang="sr-Latn-RS" sz="1000" dirty="0">
                <a:solidFill>
                  <a:srgbClr val="000066"/>
                </a:solidFill>
              </a:rPr>
              <a:t>+</a:t>
            </a:r>
            <a:r>
              <a:rPr lang="sr-Latn-RS" sz="1000" i="1" dirty="0">
                <a:solidFill>
                  <a:srgbClr val="000066"/>
                </a:solidFill>
              </a:rPr>
              <a:t>T</a:t>
            </a:r>
            <a:r>
              <a:rPr lang="sr-Latn-RS" sz="1000" i="1" baseline="-25000" dirty="0">
                <a:solidFill>
                  <a:srgbClr val="000066"/>
                </a:solidFill>
              </a:rPr>
              <a:t>2</a:t>
            </a:r>
            <a:r>
              <a:rPr lang="sr-Latn-RS" sz="1000" dirty="0">
                <a:solidFill>
                  <a:srgbClr val="000066"/>
                </a:solidFill>
              </a:rPr>
              <a:t>+...+</a:t>
            </a:r>
            <a:r>
              <a:rPr lang="sr-Latn-RS" sz="1000" i="1" dirty="0">
                <a:solidFill>
                  <a:srgbClr val="000066"/>
                </a:solidFill>
              </a:rPr>
              <a:t>T</a:t>
            </a:r>
            <a:r>
              <a:rPr lang="sr-Latn-RS" sz="1000" i="1" baseline="-25000" dirty="0">
                <a:solidFill>
                  <a:srgbClr val="000066"/>
                </a:solidFill>
              </a:rPr>
              <a:t>n</a:t>
            </a:r>
            <a:r>
              <a:rPr lang="sr-Latn-RS" sz="1000" dirty="0">
                <a:solidFill>
                  <a:srgbClr val="000066"/>
                </a:solidFill>
              </a:rPr>
              <a:t>) ;</a:t>
            </a:r>
          </a:p>
          <a:p>
            <a:pPr marL="216000" indent="-216000" algn="just" defTabSz="990478">
              <a:spcBef>
                <a:spcPts val="600"/>
              </a:spcBef>
              <a:buFont typeface="+mj-lt"/>
              <a:buAutoNum type="arabicPeriod" startAt="2"/>
              <a:defRPr/>
            </a:pPr>
            <a:r>
              <a:rPr lang="de-DE" sz="1000" dirty="0">
                <a:solidFill>
                  <a:srgbClr val="000066"/>
                </a:solidFill>
              </a:rPr>
              <a:t>Najveća vrednost određena u </a:t>
            </a:r>
            <a:r>
              <a:rPr lang="sr-Latn-RS" sz="1000" dirty="0">
                <a:solidFill>
                  <a:srgbClr val="000066"/>
                </a:solidFill>
              </a:rPr>
              <a:t>2. </a:t>
            </a:r>
            <a:r>
              <a:rPr lang="de-DE" sz="1000" dirty="0">
                <a:solidFill>
                  <a:srgbClr val="000066"/>
                </a:solidFill>
              </a:rPr>
              <a:t>koraku predstavalja </a:t>
            </a:r>
            <a:r>
              <a:rPr lang="sr-Latn-RS" sz="1000" dirty="0">
                <a:solidFill>
                  <a:srgbClr val="000066"/>
                </a:solidFill>
              </a:rPr>
              <a:t>vrednost doze </a:t>
            </a:r>
            <a:r>
              <a:rPr lang="de-DE" sz="1000" dirty="0">
                <a:solidFill>
                  <a:srgbClr val="000066"/>
                </a:solidFill>
              </a:rPr>
              <a:t>vibracija</a:t>
            </a:r>
            <a:r>
              <a:rPr lang="sr-Latn-RS" sz="1000" dirty="0">
                <a:solidFill>
                  <a:srgbClr val="000066"/>
                </a:solidFill>
              </a:rPr>
              <a:t> VDV(T)</a:t>
            </a:r>
            <a:r>
              <a:rPr lang="de-DE"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28</a:t>
            </a:fld>
            <a:endParaRPr lang="en-US"/>
          </a:p>
        </p:txBody>
      </p:sp>
    </p:spTree>
    <p:extLst>
      <p:ext uri="{BB962C8B-B14F-4D97-AF65-F5344CB8AC3E}">
        <p14:creationId xmlns:p14="http://schemas.microsoft.com/office/powerpoint/2010/main" val="140173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spcAft>
                <a:spcPts val="0"/>
              </a:spcAft>
              <a:defRPr/>
            </a:pPr>
            <a:r>
              <a:rPr lang="sr-Latn-RS" sz="1000" dirty="0">
                <a:solidFill>
                  <a:srgbClr val="000066"/>
                </a:solidFill>
              </a:rPr>
              <a:t>Jedan od alata koji se koristi za proračun dnevne izloženosti vibracijama koje se prenose preko celog tela je kalkulator koji je razvijen od strane agencije Health and </a:t>
            </a:r>
            <a:r>
              <a:rPr lang="sr-Latn-RS" sz="1000" dirty="0" err="1">
                <a:solidFill>
                  <a:srgbClr val="000066"/>
                </a:solidFill>
              </a:rPr>
              <a:t>Safety</a:t>
            </a:r>
            <a:r>
              <a:rPr lang="sr-Latn-RS" sz="1000" dirty="0">
                <a:solidFill>
                  <a:srgbClr val="000066"/>
                </a:solidFill>
              </a:rPr>
              <a:t> </a:t>
            </a:r>
            <a:r>
              <a:rPr lang="sr-Latn-RS" sz="1000" dirty="0" err="1">
                <a:solidFill>
                  <a:srgbClr val="000066"/>
                </a:solidFill>
              </a:rPr>
              <a:t>Executive</a:t>
            </a:r>
            <a:r>
              <a:rPr lang="sr-Latn-RS" sz="1000" dirty="0">
                <a:solidFill>
                  <a:srgbClr val="000066"/>
                </a:solidFill>
              </a:rPr>
              <a:t>. Kalkulator je moguće preuzeti</a:t>
            </a:r>
            <a:r>
              <a:rPr lang="sr-Latn-RS" sz="1000" baseline="0" dirty="0">
                <a:solidFill>
                  <a:srgbClr val="000066"/>
                </a:solidFill>
              </a:rPr>
              <a:t> sa linka:</a:t>
            </a:r>
          </a:p>
          <a:p>
            <a:pPr algn="just" defTabSz="990478">
              <a:spcBef>
                <a:spcPts val="600"/>
              </a:spcBef>
              <a:spcAft>
                <a:spcPts val="0"/>
              </a:spcAft>
              <a:defRPr/>
            </a:pPr>
            <a:r>
              <a:rPr lang="sr-Latn-RS" sz="1000" dirty="0">
                <a:solidFill>
                  <a:srgbClr val="000066"/>
                </a:solidFill>
              </a:rPr>
              <a:t>	</a:t>
            </a:r>
            <a:r>
              <a:rPr lang="sr-Latn-RS" sz="1000" dirty="0">
                <a:solidFill>
                  <a:srgbClr val="000066"/>
                </a:solidFill>
                <a:hlinkClick r:id="rId3"/>
              </a:rPr>
              <a:t>https://www.hse.gov.uk/vibration/wbv/index.htm</a:t>
            </a:r>
            <a:r>
              <a:rPr lang="sr-Latn-RS" sz="1000" dirty="0">
                <a:solidFill>
                  <a:srgbClr val="000066"/>
                </a:solidFill>
              </a:rPr>
              <a:t> </a:t>
            </a:r>
          </a:p>
          <a:p>
            <a:pPr algn="just" defTabSz="990478">
              <a:spcBef>
                <a:spcPts val="600"/>
              </a:spcBef>
              <a:spcAft>
                <a:spcPts val="0"/>
              </a:spcAft>
              <a:defRPr/>
            </a:pPr>
            <a:r>
              <a:rPr lang="sr-Latn-RS" sz="1000" dirty="0">
                <a:solidFill>
                  <a:srgbClr val="000066"/>
                </a:solidFill>
              </a:rPr>
              <a:t>Prikazan je primer proračuna dnevne izloženosti za slučaj kada je radnik izložen dvema operacijama u toku dana koje proizvode vibracije koje se prenose preko celog tela:</a:t>
            </a:r>
            <a:r>
              <a:rPr lang="sr-Latn-RS" sz="1000" baseline="0" dirty="0">
                <a:solidFill>
                  <a:srgbClr val="000066"/>
                </a:solidFill>
              </a:rPr>
              <a:t> vožnja viljuškara (1 sat) i vožnja kamiona (6 sati). Izmerene vrednosti ubrzanja po osama su: 0.5, 0.3 i 0.9 za viljuškar, odnosno 0.2, 0.3 i 0.2 za kamion</a:t>
            </a:r>
            <a:r>
              <a:rPr lang="sr-Latn-RS" sz="1000" dirty="0">
                <a:solidFill>
                  <a:srgbClr val="000066"/>
                </a:solidFill>
              </a:rPr>
              <a:t>.</a:t>
            </a:r>
          </a:p>
          <a:p>
            <a:pPr algn="just" defTabSz="990478">
              <a:spcBef>
                <a:spcPts val="600"/>
              </a:spcBef>
              <a:spcAft>
                <a:spcPts val="0"/>
              </a:spcAft>
              <a:defRPr/>
            </a:pPr>
            <a:r>
              <a:rPr lang="sr-Latn-RS" sz="1000" dirty="0">
                <a:solidFill>
                  <a:srgbClr val="000066"/>
                </a:solidFill>
              </a:rPr>
              <a:t>Kalkulator sračunava parcijalne</a:t>
            </a:r>
            <a:r>
              <a:rPr lang="sr-Latn-RS" sz="1000" baseline="0" dirty="0">
                <a:solidFill>
                  <a:srgbClr val="000066"/>
                </a:solidFill>
              </a:rPr>
              <a:t> dnevne izloženosti vibracijama po osama za sve operacije, a na osnovu tih vrednosti ukupnu izloženost po osama izloženosti.</a:t>
            </a:r>
          </a:p>
          <a:p>
            <a:pPr algn="just" defTabSz="990478">
              <a:spcBef>
                <a:spcPts val="600"/>
              </a:spcBef>
              <a:spcAft>
                <a:spcPts val="0"/>
              </a:spcAft>
              <a:defRPr/>
            </a:pPr>
            <a:r>
              <a:rPr lang="sr-Latn-RS" sz="1000" baseline="0" dirty="0">
                <a:solidFill>
                  <a:srgbClr val="000066"/>
                </a:solidFill>
              </a:rPr>
              <a:t>Dnevna izloženost vibracijama se određuje kao maksimalna ukupna izloženost po osama. U konkretnom slučaju, maksimalna izloženost je dobijena za y-osu, tako da je dnevna izloženost vibracijama 0.39 </a:t>
            </a:r>
            <a:r>
              <a:rPr lang="sr-Latn-RS" sz="1000" dirty="0">
                <a:solidFill>
                  <a:srgbClr val="000066"/>
                </a:solidFill>
              </a:rPr>
              <a:t>m/s</a:t>
            </a:r>
            <a:r>
              <a:rPr lang="sr-Latn-RS" sz="1000" baseline="30000" dirty="0">
                <a:solidFill>
                  <a:srgbClr val="000066"/>
                </a:solidFill>
              </a:rPr>
              <a:t>2</a:t>
            </a:r>
            <a:r>
              <a:rPr lang="sr-Latn-RS" sz="1000" dirty="0">
                <a:solidFill>
                  <a:srgbClr val="000066"/>
                </a:solidFill>
              </a:rPr>
              <a:t>. </a:t>
            </a:r>
          </a:p>
          <a:p>
            <a:pPr algn="just" defTabSz="990478">
              <a:spcBef>
                <a:spcPts val="600"/>
              </a:spcBef>
              <a:spcAft>
                <a:spcPts val="0"/>
              </a:spcAft>
              <a:defRPr/>
            </a:pPr>
            <a:r>
              <a:rPr lang="sr-Latn-RS" sz="1000" dirty="0">
                <a:solidFill>
                  <a:srgbClr val="000066"/>
                </a:solidFill>
              </a:rPr>
              <a:t>Kalkulator</a:t>
            </a:r>
            <a:r>
              <a:rPr lang="sr-Latn-RS" sz="1000" baseline="0" dirty="0">
                <a:solidFill>
                  <a:srgbClr val="000066"/>
                </a:solidFill>
              </a:rPr>
              <a:t> dozvoljava proračun dnevne izloženosti u </a:t>
            </a:r>
            <a:r>
              <a:rPr lang="sr-Latn-RS" sz="1000" baseline="0" dirty="0" err="1">
                <a:solidFill>
                  <a:srgbClr val="000066"/>
                </a:solidFill>
              </a:rPr>
              <a:t>ekspozicijskim</a:t>
            </a:r>
            <a:r>
              <a:rPr lang="sr-Latn-RS" sz="1000" baseline="0" dirty="0">
                <a:solidFill>
                  <a:srgbClr val="000066"/>
                </a:solidFill>
              </a:rPr>
              <a:t> poenima, kao i proračun vremena kojem radnik treba da bude izložen pojedinim operacijama da bi se dostigla akciona, odnosno granična vrednost vibracija (EAV/ELV).</a:t>
            </a:r>
          </a:p>
          <a:p>
            <a:pPr algn="just" defTabSz="990478">
              <a:spcBef>
                <a:spcPts val="600"/>
              </a:spcBef>
              <a:spcAft>
                <a:spcPts val="0"/>
              </a:spcAft>
              <a:defRPr/>
            </a:pPr>
            <a:r>
              <a:rPr lang="sr-Latn-RS" sz="1000" baseline="0" dirty="0">
                <a:solidFill>
                  <a:srgbClr val="000066"/>
                </a:solidFill>
              </a:rPr>
              <a:t>Za vibracije sa udarima može se izvršiti proračun doze vibracija (VDV vrednosti) korišćenjem VDV kalkulatora.</a:t>
            </a:r>
            <a:endParaRPr lang="sr-Latn-R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29</a:t>
            </a:fld>
            <a:endParaRPr lang="en-US"/>
          </a:p>
        </p:txBody>
      </p:sp>
    </p:spTree>
    <p:extLst>
      <p:ext uri="{BB962C8B-B14F-4D97-AF65-F5344CB8AC3E}">
        <p14:creationId xmlns:p14="http://schemas.microsoft.com/office/powerpoint/2010/main" val="288695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fontScale="85000" lnSpcReduction="10000"/>
          </a:bodyPr>
          <a:lstStyle/>
          <a:p>
            <a:pPr algn="just">
              <a:lnSpc>
                <a:spcPct val="110000"/>
              </a:lnSpc>
              <a:spcBef>
                <a:spcPts val="600"/>
              </a:spcBef>
            </a:pPr>
            <a:r>
              <a:rPr lang="sr-Latn-RS" dirty="0">
                <a:solidFill>
                  <a:srgbClr val="000066"/>
                </a:solidFill>
              </a:rPr>
              <a:t>Vibracije koje se prilikom rukovanja ručnim alatima, upravljanja transportnim sredstvima ili opsluživanja mašina prenose na čoveka, rezultat su dejstva dinamičkih sila kod mašina i elemenata za povezivanje delova mašina. </a:t>
            </a:r>
          </a:p>
          <a:p>
            <a:pPr algn="just">
              <a:lnSpc>
                <a:spcPct val="110000"/>
              </a:lnSpc>
              <a:spcBef>
                <a:spcPts val="600"/>
              </a:spcBef>
            </a:pPr>
            <a:r>
              <a:rPr lang="sr-Latn-RS" dirty="0">
                <a:solidFill>
                  <a:srgbClr val="000066"/>
                </a:solidFill>
              </a:rPr>
              <a:t>Vibracije su često destruktivna strana efekta korisnog procesa, ali se ponekad stvaraju i namerno u toku obavljanja rada, kao što je slučaj kod </a:t>
            </a:r>
            <a:r>
              <a:rPr lang="sr-Latn-RS" dirty="0" err="1">
                <a:solidFill>
                  <a:srgbClr val="000066"/>
                </a:solidFill>
              </a:rPr>
              <a:t>kod</a:t>
            </a:r>
            <a:r>
              <a:rPr lang="sr-Latn-RS" dirty="0">
                <a:solidFill>
                  <a:srgbClr val="000066"/>
                </a:solidFill>
              </a:rPr>
              <a:t> betonskih kompaktora, ultrazvučnih kada za čišćenje, pneumatskih čekića i maljeva nabijača. </a:t>
            </a:r>
          </a:p>
          <a:p>
            <a:pPr algn="just">
              <a:lnSpc>
                <a:spcPct val="110000"/>
              </a:lnSpc>
              <a:spcBef>
                <a:spcPts val="600"/>
              </a:spcBef>
            </a:pPr>
            <a:r>
              <a:rPr lang="sr-Latn-RS" dirty="0">
                <a:solidFill>
                  <a:srgbClr val="000066"/>
                </a:solidFill>
              </a:rPr>
              <a:t>Prema efektima i lokaciji dejstva na ljudski organizam, razlikuju se </a:t>
            </a:r>
            <a:r>
              <a:rPr lang="sr-Latn-RS" b="1" dirty="0">
                <a:solidFill>
                  <a:srgbClr val="990000"/>
                </a:solidFill>
              </a:rPr>
              <a:t>vibracije šaka-ruka </a:t>
            </a:r>
            <a:r>
              <a:rPr lang="sr-Latn-RS" dirty="0">
                <a:solidFill>
                  <a:srgbClr val="000066"/>
                </a:solidFill>
              </a:rPr>
              <a:t>i</a:t>
            </a:r>
            <a:r>
              <a:rPr lang="sr-Latn-RS" b="1" dirty="0">
                <a:solidFill>
                  <a:srgbClr val="000066"/>
                </a:solidFill>
              </a:rPr>
              <a:t> </a:t>
            </a:r>
            <a:r>
              <a:rPr lang="sr-Latn-RS" b="1" dirty="0">
                <a:solidFill>
                  <a:srgbClr val="990000"/>
                </a:solidFill>
              </a:rPr>
              <a:t>vibracije celog tela</a:t>
            </a:r>
            <a:r>
              <a:rPr lang="sr-Latn-RS" b="1" dirty="0">
                <a:solidFill>
                  <a:srgbClr val="000066"/>
                </a:solidFill>
              </a:rPr>
              <a:t>.</a:t>
            </a:r>
          </a:p>
          <a:p>
            <a:pPr marL="180000" indent="-180000" algn="just" defTabSz="990478">
              <a:lnSpc>
                <a:spcPct val="110000"/>
              </a:lnSpc>
              <a:spcBef>
                <a:spcPts val="600"/>
              </a:spcBef>
              <a:buFont typeface="Arial" pitchFamily="34" charset="0"/>
              <a:buChar char="•"/>
              <a:defRPr/>
            </a:pPr>
            <a:r>
              <a:rPr lang="en-US" b="1" dirty="0" err="1">
                <a:solidFill>
                  <a:srgbClr val="990000"/>
                </a:solidFill>
              </a:rPr>
              <a:t>Vibracije</a:t>
            </a:r>
            <a:r>
              <a:rPr lang="en-US" b="1" dirty="0">
                <a:solidFill>
                  <a:srgbClr val="990000"/>
                </a:solidFill>
              </a:rPr>
              <a:t> </a:t>
            </a:r>
            <a:r>
              <a:rPr lang="en-US" b="1" dirty="0" err="1">
                <a:solidFill>
                  <a:srgbClr val="990000"/>
                </a:solidFill>
              </a:rPr>
              <a:t>šaka-ruka</a:t>
            </a:r>
            <a:r>
              <a:rPr lang="sr-Latn-RS" dirty="0">
                <a:solidFill>
                  <a:srgbClr val="990000"/>
                </a:solidFill>
              </a:rPr>
              <a:t> </a:t>
            </a:r>
            <a:r>
              <a:rPr lang="sr-Latn-RS" dirty="0">
                <a:solidFill>
                  <a:srgbClr val="000066"/>
                </a:solidFill>
              </a:rPr>
              <a:t>pripadaju grupi l</a:t>
            </a:r>
            <a:r>
              <a:rPr lang="en-US" dirty="0" err="1">
                <a:solidFill>
                  <a:srgbClr val="000066"/>
                </a:solidFill>
              </a:rPr>
              <a:t>okaln</a:t>
            </a:r>
            <a:r>
              <a:rPr lang="sr-Latn-RS" dirty="0">
                <a:solidFill>
                  <a:srgbClr val="000066"/>
                </a:solidFill>
              </a:rPr>
              <a:t>ih</a:t>
            </a:r>
            <a:r>
              <a:rPr lang="en-US" dirty="0">
                <a:solidFill>
                  <a:srgbClr val="000066"/>
                </a:solidFill>
              </a:rPr>
              <a:t> </a:t>
            </a:r>
            <a:r>
              <a:rPr lang="en-US" dirty="0" err="1">
                <a:solidFill>
                  <a:srgbClr val="000066"/>
                </a:solidFill>
              </a:rPr>
              <a:t>vibracij</a:t>
            </a:r>
            <a:r>
              <a:rPr lang="sr-Latn-RS" dirty="0">
                <a:solidFill>
                  <a:srgbClr val="000066"/>
                </a:solidFill>
              </a:rPr>
              <a:t>a</a:t>
            </a:r>
            <a:r>
              <a:rPr lang="en-US" dirty="0">
                <a:solidFill>
                  <a:srgbClr val="000066"/>
                </a:solidFill>
              </a:rPr>
              <a:t> </a:t>
            </a:r>
            <a:r>
              <a:rPr lang="sr-Latn-RS" dirty="0">
                <a:solidFill>
                  <a:srgbClr val="000066"/>
                </a:solidFill>
              </a:rPr>
              <a:t>koje</a:t>
            </a:r>
            <a:r>
              <a:rPr lang="en-US" dirty="0">
                <a:solidFill>
                  <a:srgbClr val="000066"/>
                </a:solidFill>
              </a:rPr>
              <a:t> </a:t>
            </a:r>
            <a:r>
              <a:rPr lang="en-US" dirty="0" err="1">
                <a:solidFill>
                  <a:srgbClr val="000066"/>
                </a:solidFill>
              </a:rPr>
              <a:t>dejstvuju</a:t>
            </a:r>
            <a:r>
              <a:rPr lang="en-US" dirty="0">
                <a:solidFill>
                  <a:srgbClr val="000066"/>
                </a:solidFill>
              </a:rPr>
              <a:t> </a:t>
            </a:r>
            <a:r>
              <a:rPr lang="en-US" dirty="0" err="1">
                <a:solidFill>
                  <a:srgbClr val="000066"/>
                </a:solidFill>
              </a:rPr>
              <a:t>na</a:t>
            </a:r>
            <a:r>
              <a:rPr lang="en-US" dirty="0">
                <a:solidFill>
                  <a:srgbClr val="000066"/>
                </a:solidFill>
              </a:rPr>
              <a:t> </a:t>
            </a:r>
            <a:r>
              <a:rPr lang="en-US" dirty="0" err="1">
                <a:solidFill>
                  <a:srgbClr val="000066"/>
                </a:solidFill>
              </a:rPr>
              <a:t>pojedine</a:t>
            </a:r>
            <a:r>
              <a:rPr lang="en-US" dirty="0">
                <a:solidFill>
                  <a:srgbClr val="000066"/>
                </a:solidFill>
              </a:rPr>
              <a:t> </a:t>
            </a:r>
            <a:r>
              <a:rPr lang="en-US" dirty="0" err="1">
                <a:solidFill>
                  <a:srgbClr val="000066"/>
                </a:solidFill>
              </a:rPr>
              <a:t>delove</a:t>
            </a:r>
            <a:r>
              <a:rPr lang="en-US" dirty="0">
                <a:solidFill>
                  <a:srgbClr val="000066"/>
                </a:solidFill>
              </a:rPr>
              <a:t> </a:t>
            </a:r>
            <a:r>
              <a:rPr lang="en-US" dirty="0" err="1">
                <a:solidFill>
                  <a:srgbClr val="000066"/>
                </a:solidFill>
              </a:rPr>
              <a:t>ljudskog</a:t>
            </a:r>
            <a:r>
              <a:rPr lang="en-US" dirty="0">
                <a:solidFill>
                  <a:srgbClr val="000066"/>
                </a:solidFill>
              </a:rPr>
              <a:t> </a:t>
            </a:r>
            <a:r>
              <a:rPr lang="en-US" dirty="0" err="1">
                <a:solidFill>
                  <a:srgbClr val="000066"/>
                </a:solidFill>
              </a:rPr>
              <a:t>tela</a:t>
            </a:r>
            <a:r>
              <a:rPr lang="en-US" dirty="0">
                <a:solidFill>
                  <a:srgbClr val="000066"/>
                </a:solidFill>
              </a:rPr>
              <a:t> </a:t>
            </a:r>
            <a:r>
              <a:rPr lang="en-US" dirty="0" err="1">
                <a:solidFill>
                  <a:srgbClr val="000066"/>
                </a:solidFill>
              </a:rPr>
              <a:t>koji</a:t>
            </a:r>
            <a:r>
              <a:rPr lang="en-US" dirty="0">
                <a:solidFill>
                  <a:srgbClr val="000066"/>
                </a:solidFill>
              </a:rPr>
              <a:t> </a:t>
            </a:r>
            <a:r>
              <a:rPr lang="en-US" dirty="0" err="1">
                <a:solidFill>
                  <a:srgbClr val="000066"/>
                </a:solidFill>
              </a:rPr>
              <a:t>su</a:t>
            </a:r>
            <a:r>
              <a:rPr lang="en-US" dirty="0">
                <a:solidFill>
                  <a:srgbClr val="000066"/>
                </a:solidFill>
              </a:rPr>
              <a:t> u </a:t>
            </a:r>
            <a:r>
              <a:rPr lang="en-US" dirty="0" err="1">
                <a:solidFill>
                  <a:srgbClr val="000066"/>
                </a:solidFill>
              </a:rPr>
              <a:t>neposrednom</a:t>
            </a:r>
            <a:r>
              <a:rPr lang="en-US" dirty="0">
                <a:solidFill>
                  <a:srgbClr val="000066"/>
                </a:solidFill>
              </a:rPr>
              <a:t> </a:t>
            </a:r>
            <a:r>
              <a:rPr lang="en-US" dirty="0" err="1">
                <a:solidFill>
                  <a:srgbClr val="000066"/>
                </a:solidFill>
              </a:rPr>
              <a:t>kontaktu</a:t>
            </a:r>
            <a:r>
              <a:rPr lang="en-US" dirty="0">
                <a:solidFill>
                  <a:srgbClr val="000066"/>
                </a:solidFill>
              </a:rPr>
              <a:t> </a:t>
            </a:r>
            <a:r>
              <a:rPr lang="en-US" dirty="0" err="1">
                <a:solidFill>
                  <a:srgbClr val="000066"/>
                </a:solidFill>
              </a:rPr>
              <a:t>sa</a:t>
            </a:r>
            <a:r>
              <a:rPr lang="en-US" dirty="0">
                <a:solidFill>
                  <a:srgbClr val="000066"/>
                </a:solidFill>
              </a:rPr>
              <a:t> </a:t>
            </a:r>
            <a:r>
              <a:rPr lang="en-US" dirty="0" err="1">
                <a:solidFill>
                  <a:srgbClr val="000066"/>
                </a:solidFill>
              </a:rPr>
              <a:t>vibrirajućim</a:t>
            </a:r>
            <a:r>
              <a:rPr lang="en-US" dirty="0">
                <a:solidFill>
                  <a:srgbClr val="000066"/>
                </a:solidFill>
              </a:rPr>
              <a:t> </a:t>
            </a:r>
            <a:r>
              <a:rPr lang="en-US" dirty="0" err="1">
                <a:solidFill>
                  <a:srgbClr val="000066"/>
                </a:solidFill>
              </a:rPr>
              <a:t>sistemom</a:t>
            </a:r>
            <a:r>
              <a:rPr lang="sr-Latn-RS" dirty="0">
                <a:solidFill>
                  <a:srgbClr val="000066"/>
                </a:solidFill>
              </a:rPr>
              <a:t> – izvorom vibracija</a:t>
            </a:r>
            <a:r>
              <a:rPr lang="en-US" dirty="0">
                <a:solidFill>
                  <a:srgbClr val="000066"/>
                </a:solidFill>
              </a:rPr>
              <a:t>.</a:t>
            </a:r>
            <a:endParaRPr lang="sr-Latn-RS" dirty="0">
              <a:solidFill>
                <a:srgbClr val="000066"/>
              </a:solidFill>
            </a:endParaRPr>
          </a:p>
          <a:p>
            <a:pPr marL="180000" algn="just" defTabSz="990478">
              <a:lnSpc>
                <a:spcPct val="110000"/>
              </a:lnSpc>
              <a:spcBef>
                <a:spcPts val="0"/>
              </a:spcBef>
              <a:defRPr/>
            </a:pPr>
            <a:r>
              <a:rPr lang="en-US" dirty="0" err="1">
                <a:solidFill>
                  <a:srgbClr val="000066"/>
                </a:solidFill>
              </a:rPr>
              <a:t>Javljaju</a:t>
            </a:r>
            <a:r>
              <a:rPr lang="en-US" dirty="0">
                <a:solidFill>
                  <a:srgbClr val="000066"/>
                </a:solidFill>
              </a:rPr>
              <a:t> se </a:t>
            </a:r>
            <a:r>
              <a:rPr lang="en-US" dirty="0" err="1">
                <a:solidFill>
                  <a:srgbClr val="000066"/>
                </a:solidFill>
              </a:rPr>
              <a:t>tipično</a:t>
            </a:r>
            <a:r>
              <a:rPr lang="en-US" dirty="0">
                <a:solidFill>
                  <a:srgbClr val="000066"/>
                </a:solidFill>
              </a:rPr>
              <a:t> </a:t>
            </a:r>
            <a:r>
              <a:rPr lang="en-US" dirty="0" err="1">
                <a:solidFill>
                  <a:srgbClr val="000066"/>
                </a:solidFill>
              </a:rPr>
              <a:t>pri</a:t>
            </a:r>
            <a:r>
              <a:rPr lang="en-US" dirty="0">
                <a:solidFill>
                  <a:srgbClr val="000066"/>
                </a:solidFill>
              </a:rPr>
              <a:t> </a:t>
            </a:r>
            <a:r>
              <a:rPr lang="en-US" dirty="0" err="1">
                <a:solidFill>
                  <a:srgbClr val="000066"/>
                </a:solidFill>
              </a:rPr>
              <a:t>korišćenju</a:t>
            </a:r>
            <a:r>
              <a:rPr lang="en-US" dirty="0">
                <a:solidFill>
                  <a:srgbClr val="000066"/>
                </a:solidFill>
              </a:rPr>
              <a:t> </a:t>
            </a:r>
            <a:r>
              <a:rPr lang="en-US" dirty="0" err="1">
                <a:solidFill>
                  <a:srgbClr val="000066"/>
                </a:solidFill>
              </a:rPr>
              <a:t>ručnih</a:t>
            </a:r>
            <a:r>
              <a:rPr lang="sr-Latn-RS" dirty="0">
                <a:solidFill>
                  <a:srgbClr val="000066"/>
                </a:solidFill>
              </a:rPr>
              <a:t> alata (električnih: brusilica, bušilica, rende, ...; pneumatskih: čekić, </a:t>
            </a:r>
            <a:r>
              <a:rPr lang="sr-Latn-RS" dirty="0" err="1">
                <a:solidFill>
                  <a:srgbClr val="000066"/>
                </a:solidFill>
              </a:rPr>
              <a:t>vibro</a:t>
            </a:r>
            <a:r>
              <a:rPr lang="sr-Latn-RS" dirty="0">
                <a:solidFill>
                  <a:srgbClr val="000066"/>
                </a:solidFill>
              </a:rPr>
              <a:t>-nabijač/ploča/žaba; motornih testera i trimera; benzinskih kosačica), kao i pri rukovanju poljoprivrednim mašinama kao što je npr. </a:t>
            </a:r>
            <a:r>
              <a:rPr lang="sr-Latn-RS" dirty="0" err="1">
                <a:solidFill>
                  <a:srgbClr val="000066"/>
                </a:solidFill>
              </a:rPr>
              <a:t>motokultivator</a:t>
            </a:r>
            <a:r>
              <a:rPr lang="sr-Latn-RS" dirty="0">
                <a:solidFill>
                  <a:srgbClr val="000066"/>
                </a:solidFill>
              </a:rPr>
              <a:t>.</a:t>
            </a:r>
            <a:endParaRPr lang="sr-Latn-RS" b="1" dirty="0">
              <a:solidFill>
                <a:srgbClr val="000066"/>
              </a:solidFill>
            </a:endParaRPr>
          </a:p>
          <a:p>
            <a:pPr marL="180000" indent="-180000" algn="just">
              <a:lnSpc>
                <a:spcPct val="110000"/>
              </a:lnSpc>
              <a:spcBef>
                <a:spcPts val="600"/>
              </a:spcBef>
              <a:buFont typeface="Arial" pitchFamily="34" charset="0"/>
              <a:buChar char="•"/>
            </a:pPr>
            <a:r>
              <a:rPr lang="en-US" b="1" dirty="0" err="1">
                <a:solidFill>
                  <a:srgbClr val="990000"/>
                </a:solidFill>
              </a:rPr>
              <a:t>Vibracije</a:t>
            </a:r>
            <a:r>
              <a:rPr lang="en-US" b="1" dirty="0">
                <a:solidFill>
                  <a:srgbClr val="990000"/>
                </a:solidFill>
              </a:rPr>
              <a:t> </a:t>
            </a:r>
            <a:r>
              <a:rPr lang="en-US" b="1" dirty="0" err="1">
                <a:solidFill>
                  <a:srgbClr val="990000"/>
                </a:solidFill>
              </a:rPr>
              <a:t>celog</a:t>
            </a:r>
            <a:r>
              <a:rPr lang="en-US" b="1" dirty="0">
                <a:solidFill>
                  <a:srgbClr val="990000"/>
                </a:solidFill>
              </a:rPr>
              <a:t> </a:t>
            </a:r>
            <a:r>
              <a:rPr lang="en-US" b="1" dirty="0" err="1">
                <a:solidFill>
                  <a:srgbClr val="990000"/>
                </a:solidFill>
              </a:rPr>
              <a:t>tela</a:t>
            </a:r>
            <a:r>
              <a:rPr lang="sr-Latn-RS" dirty="0">
                <a:solidFill>
                  <a:srgbClr val="990000"/>
                </a:solidFill>
              </a:rPr>
              <a:t> </a:t>
            </a:r>
            <a:r>
              <a:rPr lang="sr-Latn-RS" dirty="0">
                <a:solidFill>
                  <a:srgbClr val="000066"/>
                </a:solidFill>
              </a:rPr>
              <a:t>pripadaju grupi o</a:t>
            </a:r>
            <a:r>
              <a:rPr lang="en-US" dirty="0" err="1">
                <a:solidFill>
                  <a:srgbClr val="000066"/>
                </a:solidFill>
              </a:rPr>
              <a:t>pšt</a:t>
            </a:r>
            <a:r>
              <a:rPr lang="sr-Latn-RS" dirty="0">
                <a:solidFill>
                  <a:srgbClr val="000066"/>
                </a:solidFill>
              </a:rPr>
              <a:t>ih</a:t>
            </a:r>
            <a:r>
              <a:rPr lang="en-US" dirty="0">
                <a:solidFill>
                  <a:srgbClr val="000066"/>
                </a:solidFill>
              </a:rPr>
              <a:t> </a:t>
            </a:r>
            <a:r>
              <a:rPr lang="en-US" dirty="0" err="1">
                <a:solidFill>
                  <a:srgbClr val="000066"/>
                </a:solidFill>
              </a:rPr>
              <a:t>vibracij</a:t>
            </a:r>
            <a:r>
              <a:rPr lang="sr-Latn-RS" dirty="0">
                <a:solidFill>
                  <a:srgbClr val="000066"/>
                </a:solidFill>
              </a:rPr>
              <a:t>a</a:t>
            </a:r>
            <a:r>
              <a:rPr lang="en-US" dirty="0">
                <a:solidFill>
                  <a:srgbClr val="000066"/>
                </a:solidFill>
              </a:rPr>
              <a:t> </a:t>
            </a:r>
            <a:r>
              <a:rPr lang="sr-Latn-RS" dirty="0">
                <a:solidFill>
                  <a:srgbClr val="000066"/>
                </a:solidFill>
              </a:rPr>
              <a:t>koje</a:t>
            </a:r>
            <a:r>
              <a:rPr lang="en-US" dirty="0">
                <a:solidFill>
                  <a:srgbClr val="000066"/>
                </a:solidFill>
              </a:rPr>
              <a:t> </a:t>
            </a:r>
            <a:r>
              <a:rPr lang="en-US" dirty="0" err="1">
                <a:solidFill>
                  <a:srgbClr val="000066"/>
                </a:solidFill>
              </a:rPr>
              <a:t>dejstvuju</a:t>
            </a:r>
            <a:r>
              <a:rPr lang="en-US" dirty="0">
                <a:solidFill>
                  <a:srgbClr val="000066"/>
                </a:solidFill>
              </a:rPr>
              <a:t> </a:t>
            </a:r>
            <a:r>
              <a:rPr lang="en-US" dirty="0" err="1">
                <a:solidFill>
                  <a:srgbClr val="000066"/>
                </a:solidFill>
              </a:rPr>
              <a:t>na</a:t>
            </a:r>
            <a:r>
              <a:rPr lang="en-US" dirty="0">
                <a:solidFill>
                  <a:srgbClr val="000066"/>
                </a:solidFill>
              </a:rPr>
              <a:t> </a:t>
            </a:r>
            <a:r>
              <a:rPr lang="en-US" dirty="0" err="1">
                <a:solidFill>
                  <a:srgbClr val="000066"/>
                </a:solidFill>
              </a:rPr>
              <a:t>ljudsko</a:t>
            </a:r>
            <a:r>
              <a:rPr lang="en-US" dirty="0">
                <a:solidFill>
                  <a:srgbClr val="000066"/>
                </a:solidFill>
              </a:rPr>
              <a:t> </a:t>
            </a:r>
            <a:r>
              <a:rPr lang="en-US" dirty="0" err="1">
                <a:solidFill>
                  <a:srgbClr val="000066"/>
                </a:solidFill>
              </a:rPr>
              <a:t>telo</a:t>
            </a:r>
            <a:r>
              <a:rPr lang="en-US" dirty="0">
                <a:solidFill>
                  <a:srgbClr val="000066"/>
                </a:solidFill>
              </a:rPr>
              <a:t> </a:t>
            </a:r>
            <a:r>
              <a:rPr lang="en-US" dirty="0" err="1">
                <a:solidFill>
                  <a:srgbClr val="000066"/>
                </a:solidFill>
              </a:rPr>
              <a:t>kao</a:t>
            </a:r>
            <a:r>
              <a:rPr lang="en-US" dirty="0">
                <a:solidFill>
                  <a:srgbClr val="000066"/>
                </a:solidFill>
              </a:rPr>
              <a:t> </a:t>
            </a:r>
            <a:r>
              <a:rPr lang="en-US" dirty="0" err="1">
                <a:solidFill>
                  <a:srgbClr val="000066"/>
                </a:solidFill>
              </a:rPr>
              <a:t>celinu</a:t>
            </a:r>
            <a:r>
              <a:rPr lang="en-US" dirty="0">
                <a:solidFill>
                  <a:srgbClr val="000066"/>
                </a:solidFill>
              </a:rPr>
              <a:t> (</a:t>
            </a:r>
            <a:r>
              <a:rPr lang="en-US" dirty="0" err="1">
                <a:solidFill>
                  <a:srgbClr val="000066"/>
                </a:solidFill>
              </a:rPr>
              <a:t>na</a:t>
            </a:r>
            <a:r>
              <a:rPr lang="en-US" dirty="0">
                <a:solidFill>
                  <a:srgbClr val="000066"/>
                </a:solidFill>
              </a:rPr>
              <a:t> </a:t>
            </a:r>
            <a:r>
              <a:rPr lang="en-US" dirty="0" err="1">
                <a:solidFill>
                  <a:srgbClr val="000066"/>
                </a:solidFill>
              </a:rPr>
              <a:t>celu</a:t>
            </a:r>
            <a:r>
              <a:rPr lang="en-US" dirty="0">
                <a:solidFill>
                  <a:srgbClr val="000066"/>
                </a:solidFill>
              </a:rPr>
              <a:t> </a:t>
            </a:r>
            <a:r>
              <a:rPr lang="en-US" dirty="0" err="1">
                <a:solidFill>
                  <a:srgbClr val="000066"/>
                </a:solidFill>
              </a:rPr>
              <a:t>površinu</a:t>
            </a:r>
            <a:r>
              <a:rPr lang="en-US" dirty="0">
                <a:solidFill>
                  <a:srgbClr val="000066"/>
                </a:solidFill>
              </a:rPr>
              <a:t> </a:t>
            </a:r>
            <a:r>
              <a:rPr lang="en-US" dirty="0" err="1">
                <a:solidFill>
                  <a:srgbClr val="000066"/>
                </a:solidFill>
              </a:rPr>
              <a:t>tela</a:t>
            </a:r>
            <a:r>
              <a:rPr lang="en-US" dirty="0">
                <a:solidFill>
                  <a:srgbClr val="000066"/>
                </a:solidFill>
              </a:rPr>
              <a:t>) </a:t>
            </a:r>
            <a:r>
              <a:rPr lang="en-US" dirty="0" err="1">
                <a:solidFill>
                  <a:srgbClr val="000066"/>
                </a:solidFill>
              </a:rPr>
              <a:t>kada</a:t>
            </a:r>
            <a:r>
              <a:rPr lang="en-US" dirty="0">
                <a:solidFill>
                  <a:srgbClr val="000066"/>
                </a:solidFill>
              </a:rPr>
              <a:t> se </a:t>
            </a:r>
            <a:r>
              <a:rPr lang="en-US" dirty="0" err="1">
                <a:solidFill>
                  <a:srgbClr val="000066"/>
                </a:solidFill>
              </a:rPr>
              <a:t>čovek</a:t>
            </a:r>
            <a:r>
              <a:rPr lang="en-US" dirty="0">
                <a:solidFill>
                  <a:srgbClr val="000066"/>
                </a:solidFill>
              </a:rPr>
              <a:t> </a:t>
            </a:r>
            <a:r>
              <a:rPr lang="en-US" dirty="0" err="1">
                <a:solidFill>
                  <a:srgbClr val="000066"/>
                </a:solidFill>
              </a:rPr>
              <a:t>nalazi</a:t>
            </a:r>
            <a:r>
              <a:rPr lang="en-US" dirty="0">
                <a:solidFill>
                  <a:srgbClr val="000066"/>
                </a:solidFill>
              </a:rPr>
              <a:t> u </a:t>
            </a:r>
            <a:r>
              <a:rPr lang="en-US" dirty="0" err="1">
                <a:solidFill>
                  <a:srgbClr val="000066"/>
                </a:solidFill>
              </a:rPr>
              <a:t>okruženju</a:t>
            </a:r>
            <a:r>
              <a:rPr lang="en-US" dirty="0">
                <a:solidFill>
                  <a:srgbClr val="000066"/>
                </a:solidFill>
              </a:rPr>
              <a:t> </a:t>
            </a:r>
            <a:r>
              <a:rPr lang="en-US" dirty="0" err="1">
                <a:solidFill>
                  <a:srgbClr val="000066"/>
                </a:solidFill>
              </a:rPr>
              <a:t>mašine</a:t>
            </a:r>
            <a:r>
              <a:rPr lang="en-US" dirty="0">
                <a:solidFill>
                  <a:srgbClr val="000066"/>
                </a:solidFill>
              </a:rPr>
              <a:t> </a:t>
            </a:r>
            <a:r>
              <a:rPr lang="en-US" dirty="0" err="1">
                <a:solidFill>
                  <a:srgbClr val="000066"/>
                </a:solidFill>
              </a:rPr>
              <a:t>koja</a:t>
            </a:r>
            <a:r>
              <a:rPr lang="en-US" dirty="0">
                <a:solidFill>
                  <a:srgbClr val="000066"/>
                </a:solidFill>
              </a:rPr>
              <a:t> </a:t>
            </a:r>
            <a:r>
              <a:rPr lang="en-US" dirty="0" err="1">
                <a:solidFill>
                  <a:srgbClr val="000066"/>
                </a:solidFill>
              </a:rPr>
              <a:t>vibrira</a:t>
            </a:r>
            <a:r>
              <a:rPr lang="en-US" dirty="0">
                <a:solidFill>
                  <a:srgbClr val="000066"/>
                </a:solidFill>
              </a:rPr>
              <a:t>, </a:t>
            </a:r>
            <a:r>
              <a:rPr lang="en-US" dirty="0" err="1">
                <a:solidFill>
                  <a:srgbClr val="000066"/>
                </a:solidFill>
              </a:rPr>
              <a:t>ili</a:t>
            </a:r>
            <a:r>
              <a:rPr lang="en-US" dirty="0">
                <a:solidFill>
                  <a:srgbClr val="000066"/>
                </a:solidFill>
              </a:rPr>
              <a:t> se </a:t>
            </a:r>
            <a:r>
              <a:rPr lang="en-US" dirty="0" err="1">
                <a:solidFill>
                  <a:srgbClr val="000066"/>
                </a:solidFill>
              </a:rPr>
              <a:t>prenose</a:t>
            </a:r>
            <a:r>
              <a:rPr lang="en-US" dirty="0">
                <a:solidFill>
                  <a:srgbClr val="000066"/>
                </a:solidFill>
              </a:rPr>
              <a:t> </a:t>
            </a:r>
            <a:r>
              <a:rPr lang="en-US" dirty="0" err="1">
                <a:solidFill>
                  <a:srgbClr val="000066"/>
                </a:solidFill>
              </a:rPr>
              <a:t>na</a:t>
            </a:r>
            <a:r>
              <a:rPr lang="en-US" dirty="0">
                <a:solidFill>
                  <a:srgbClr val="000066"/>
                </a:solidFill>
              </a:rPr>
              <a:t> </a:t>
            </a:r>
            <a:r>
              <a:rPr lang="en-US" dirty="0" err="1">
                <a:solidFill>
                  <a:srgbClr val="000066"/>
                </a:solidFill>
              </a:rPr>
              <a:t>celo</a:t>
            </a:r>
            <a:r>
              <a:rPr lang="en-US" dirty="0">
                <a:solidFill>
                  <a:srgbClr val="000066"/>
                </a:solidFill>
              </a:rPr>
              <a:t> </a:t>
            </a:r>
            <a:r>
              <a:rPr lang="en-US" dirty="0" err="1">
                <a:solidFill>
                  <a:srgbClr val="000066"/>
                </a:solidFill>
              </a:rPr>
              <a:t>telo</a:t>
            </a:r>
            <a:r>
              <a:rPr lang="en-US" dirty="0">
                <a:solidFill>
                  <a:srgbClr val="000066"/>
                </a:solidFill>
              </a:rPr>
              <a:t> </a:t>
            </a:r>
            <a:r>
              <a:rPr lang="en-US" dirty="0" err="1">
                <a:solidFill>
                  <a:srgbClr val="000066"/>
                </a:solidFill>
              </a:rPr>
              <a:t>kroz</a:t>
            </a:r>
            <a:r>
              <a:rPr lang="en-US" dirty="0">
                <a:solidFill>
                  <a:srgbClr val="000066"/>
                </a:solidFill>
              </a:rPr>
              <a:t> </a:t>
            </a:r>
            <a:r>
              <a:rPr lang="en-US" dirty="0" err="1">
                <a:solidFill>
                  <a:srgbClr val="000066"/>
                </a:solidFill>
              </a:rPr>
              <a:t>mesto</a:t>
            </a:r>
            <a:r>
              <a:rPr lang="en-US" dirty="0">
                <a:solidFill>
                  <a:srgbClr val="000066"/>
                </a:solidFill>
              </a:rPr>
              <a:t> </a:t>
            </a:r>
            <a:r>
              <a:rPr lang="en-US" dirty="0" err="1">
                <a:solidFill>
                  <a:srgbClr val="000066"/>
                </a:solidFill>
              </a:rPr>
              <a:t>kontakta</a:t>
            </a:r>
            <a:r>
              <a:rPr lang="en-US" dirty="0">
                <a:solidFill>
                  <a:srgbClr val="000066"/>
                </a:solidFill>
              </a:rPr>
              <a:t>, </a:t>
            </a:r>
            <a:r>
              <a:rPr lang="en-US" dirty="0" err="1">
                <a:solidFill>
                  <a:srgbClr val="000066"/>
                </a:solidFill>
              </a:rPr>
              <a:t>odnosno</a:t>
            </a:r>
            <a:r>
              <a:rPr lang="en-US" dirty="0">
                <a:solidFill>
                  <a:srgbClr val="000066"/>
                </a:solidFill>
              </a:rPr>
              <a:t> </a:t>
            </a:r>
            <a:r>
              <a:rPr lang="en-US" dirty="0" err="1">
                <a:solidFill>
                  <a:srgbClr val="000066"/>
                </a:solidFill>
              </a:rPr>
              <a:t>strukturu</a:t>
            </a:r>
            <a:r>
              <a:rPr lang="en-US" dirty="0">
                <a:solidFill>
                  <a:srgbClr val="000066"/>
                </a:solidFill>
              </a:rPr>
              <a:t> </a:t>
            </a:r>
            <a:r>
              <a:rPr lang="en-US" dirty="0" err="1">
                <a:solidFill>
                  <a:srgbClr val="000066"/>
                </a:solidFill>
              </a:rPr>
              <a:t>oslonca</a:t>
            </a:r>
            <a:r>
              <a:rPr lang="en-US" dirty="0">
                <a:solidFill>
                  <a:srgbClr val="000066"/>
                </a:solidFill>
              </a:rPr>
              <a:t>.</a:t>
            </a:r>
            <a:endParaRPr lang="sr-Latn-RS" dirty="0">
              <a:solidFill>
                <a:srgbClr val="000066"/>
              </a:solidFill>
            </a:endParaRPr>
          </a:p>
          <a:p>
            <a:pPr marL="180000" algn="just">
              <a:lnSpc>
                <a:spcPct val="110000"/>
              </a:lnSpc>
              <a:spcBef>
                <a:spcPts val="0"/>
              </a:spcBef>
            </a:pPr>
            <a:r>
              <a:rPr lang="sr-Latn-RS" dirty="0">
                <a:solidFill>
                  <a:srgbClr val="000066"/>
                </a:solidFill>
              </a:rPr>
              <a:t>J</a:t>
            </a:r>
            <a:r>
              <a:rPr lang="en-US" dirty="0" err="1">
                <a:solidFill>
                  <a:srgbClr val="000066"/>
                </a:solidFill>
              </a:rPr>
              <a:t>avljaju</a:t>
            </a:r>
            <a:r>
              <a:rPr lang="en-US" dirty="0">
                <a:solidFill>
                  <a:srgbClr val="000066"/>
                </a:solidFill>
              </a:rPr>
              <a:t> </a:t>
            </a:r>
            <a:r>
              <a:rPr lang="sr-Latn-RS" dirty="0">
                <a:solidFill>
                  <a:srgbClr val="000066"/>
                </a:solidFill>
              </a:rPr>
              <a:t>se tipično </a:t>
            </a:r>
            <a:r>
              <a:rPr lang="en-US" dirty="0">
                <a:solidFill>
                  <a:srgbClr val="000066"/>
                </a:solidFill>
              </a:rPr>
              <a:t>u </a:t>
            </a:r>
            <a:r>
              <a:rPr lang="sr-Latn-RS" dirty="0">
                <a:solidFill>
                  <a:srgbClr val="000066"/>
                </a:solidFill>
              </a:rPr>
              <a:t>industrijskim zgradama pri opsluživanju stacionarnih mašina (prese, motori/generatori, pumpe, kompresori, turbine, vibraciona sita, kompaktori, ...) i pri upravljanju transportnim sredstvima (građevinskim mašinama – bager, buldožer, utovarivač, bager-utovarivač, skreper, grejder, valjak, vibro-ploča, finišer, krtica; mašinama za dizanje i prenos tereta - auto-dizalica, viljuškar, lift, auto-pumpa za beton, toranjska dizalica, mosna dizalica; poljoprivrednom mehanizacijom – traktor, kombajn, sejačica, kosilica; saobraćajnim prevoznim sredstvima – autobus, tramvaj, voz, brod, avion).</a:t>
            </a:r>
          </a:p>
        </p:txBody>
      </p:sp>
      <p:sp>
        <p:nvSpPr>
          <p:cNvPr id="5" name="Slide Number Placeholder 4"/>
          <p:cNvSpPr>
            <a:spLocks noGrp="1"/>
          </p:cNvSpPr>
          <p:nvPr>
            <p:ph type="sldNum" sz="quarter" idx="10"/>
          </p:nvPr>
        </p:nvSpPr>
        <p:spPr/>
        <p:txBody>
          <a:bodyPr/>
          <a:lstStyle/>
          <a:p>
            <a:fld id="{C928A839-252E-4E3E-AC79-B42445092DC9}" type="slidenum">
              <a:rPr lang="en-US" smtClean="0"/>
              <a:pPr/>
              <a:t>3</a:t>
            </a:fld>
            <a:endParaRPr lang="en-US"/>
          </a:p>
        </p:txBody>
      </p:sp>
    </p:spTree>
    <p:extLst>
      <p:ext uri="{BB962C8B-B14F-4D97-AF65-F5344CB8AC3E}">
        <p14:creationId xmlns:p14="http://schemas.microsoft.com/office/powerpoint/2010/main" val="610569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000" dirty="0">
                <a:solidFill>
                  <a:srgbClr val="000066"/>
                </a:solidFill>
                <a:latin typeface="Arial" panose="020B0604020202020204" pitchFamily="34" charset="0"/>
                <a:cs typeface="Arial" panose="020B0604020202020204" pitchFamily="34" charset="0"/>
              </a:rPr>
              <a:t>P</a:t>
            </a:r>
            <a:r>
              <a:rPr lang="vi-VN" sz="1000" dirty="0">
                <a:solidFill>
                  <a:srgbClr val="000066"/>
                </a:solidFill>
                <a:latin typeface="Arial" panose="020B0604020202020204" pitchFamily="34" charset="0"/>
                <a:cs typeface="Arial" panose="020B0604020202020204" pitchFamily="34" charset="0"/>
              </a:rPr>
              <a:t>ravilnikom </a:t>
            </a:r>
            <a:r>
              <a:rPr lang="sr-Latn-RS" sz="1000" dirty="0">
                <a:solidFill>
                  <a:srgbClr val="000066"/>
                </a:solidFill>
                <a:latin typeface="Arial" panose="020B0604020202020204" pitchFamily="34" charset="0"/>
                <a:cs typeface="Arial" panose="020B0604020202020204" pitchFamily="34" charset="0"/>
              </a:rPr>
              <a:t>se </a:t>
            </a:r>
            <a:r>
              <a:rPr lang="vi-VN" sz="1000" dirty="0">
                <a:solidFill>
                  <a:srgbClr val="000066"/>
                </a:solidFill>
                <a:latin typeface="Arial" panose="020B0604020202020204" pitchFamily="34" charset="0"/>
                <a:cs typeface="Arial" panose="020B0604020202020204" pitchFamily="34" charset="0"/>
              </a:rPr>
              <a:t>propisuju minimalni zahtevi koje je poslodavac dužan da ispuni u obezbeđivanju primene preventivnih mera radi otklanjanja ili smanjenja rizika od nastanka povreda ili oštećenja zdravlja zaposlenih koji nastaju pri izlaganju mehaničkim vibracijama.</a:t>
            </a:r>
            <a:endParaRPr lang="sr-Latn-RS" sz="1000" dirty="0">
              <a:solidFill>
                <a:srgbClr val="000066"/>
              </a:solidFill>
              <a:latin typeface="Arial" panose="020B0604020202020204" pitchFamily="34" charset="0"/>
              <a:cs typeface="Arial" panose="020B0604020202020204" pitchFamily="34" charset="0"/>
            </a:endParaRPr>
          </a:p>
          <a:p>
            <a:pPr algn="just">
              <a:spcBef>
                <a:spcPts val="650"/>
              </a:spcBef>
            </a:pPr>
            <a:r>
              <a:rPr lang="sr-Latn-RS" sz="1000" dirty="0">
                <a:solidFill>
                  <a:srgbClr val="000066"/>
                </a:solidFill>
                <a:latin typeface="Arial" panose="020B0604020202020204" pitchFamily="34" charset="0"/>
                <a:cs typeface="Arial" panose="020B0604020202020204" pitchFamily="34" charset="0"/>
              </a:rPr>
              <a:t>P</a:t>
            </a:r>
            <a:r>
              <a:rPr lang="en-US" sz="1000" dirty="0" err="1">
                <a:solidFill>
                  <a:srgbClr val="000066"/>
                </a:solidFill>
                <a:latin typeface="Arial" panose="020B0604020202020204" pitchFamily="34" charset="0"/>
                <a:cs typeface="Arial" panose="020B0604020202020204" pitchFamily="34" charset="0"/>
              </a:rPr>
              <a:t>ravilnik</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se </a:t>
            </a:r>
            <a:r>
              <a:rPr lang="en-US" sz="1000" dirty="0" err="1">
                <a:solidFill>
                  <a:srgbClr val="000066"/>
                </a:solidFill>
                <a:latin typeface="Arial" panose="020B0604020202020204" pitchFamily="34" charset="0"/>
                <a:cs typeface="Arial" panose="020B0604020202020204" pitchFamily="34" charset="0"/>
              </a:rPr>
              <a:t>primenjuje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radnim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mestima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kojima</a:t>
            </a:r>
            <a:r>
              <a:rPr lang="en-US" sz="1000" dirty="0">
                <a:solidFill>
                  <a:srgbClr val="000066"/>
                </a:solidFill>
                <a:latin typeface="Arial" panose="020B0604020202020204" pitchFamily="34" charset="0"/>
                <a:cs typeface="Arial" panose="020B0604020202020204" pitchFamily="34" charset="0"/>
              </a:rPr>
              <a:t> se </a:t>
            </a:r>
            <a:r>
              <a:rPr lang="en-US" sz="1000" dirty="0" err="1">
                <a:solidFill>
                  <a:srgbClr val="000066"/>
                </a:solidFill>
                <a:latin typeface="Arial" panose="020B0604020202020204" pitchFamily="34" charset="0"/>
                <a:cs typeface="Arial" panose="020B0604020202020204" pitchFamily="34" charset="0"/>
              </a:rPr>
              <a:t>obavljaju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poslovi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pri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kojima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zaposleni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jesu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ili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mogu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biti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izloženi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riziku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od</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dejstva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mehaničkih</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vibracija</a:t>
            </a:r>
            <a:r>
              <a:rPr lang="en-US" sz="1000" dirty="0">
                <a:solidFill>
                  <a:srgbClr val="000066"/>
                </a:solidFill>
                <a:latin typeface="Arial" panose="020B0604020202020204" pitchFamily="34" charset="0"/>
                <a:cs typeface="Arial" panose="020B0604020202020204" pitchFamily="34" charset="0"/>
              </a:rPr>
              <a:t>.</a:t>
            </a:r>
            <a:endParaRPr lang="sr-Latn-RS" sz="100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30</a:t>
            </a:fld>
            <a:endParaRPr lang="en-US"/>
          </a:p>
        </p:txBody>
      </p:sp>
    </p:spTree>
    <p:extLst>
      <p:ext uri="{BB962C8B-B14F-4D97-AF65-F5344CB8AC3E}">
        <p14:creationId xmlns:p14="http://schemas.microsoft.com/office/powerpoint/2010/main" val="3201671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079500"/>
            <a:ext cx="4603750" cy="3454400"/>
          </a:xfrm>
        </p:spPr>
      </p:sp>
      <p:sp>
        <p:nvSpPr>
          <p:cNvPr id="3" name="Notes Placeholder 2"/>
          <p:cNvSpPr>
            <a:spLocks noGrp="1"/>
          </p:cNvSpPr>
          <p:nvPr>
            <p:ph type="body" idx="1"/>
          </p:nvPr>
        </p:nvSpPr>
        <p:spPr>
          <a:xfrm>
            <a:off x="531000" y="4680000"/>
            <a:ext cx="5796000" cy="4068464"/>
          </a:xfrm>
        </p:spPr>
        <p:txBody>
          <a:bodyPr>
            <a:noAutofit/>
          </a:bodyPr>
          <a:lstStyle/>
          <a:p>
            <a:pPr algn="just">
              <a:spcBef>
                <a:spcPts val="300"/>
              </a:spcBef>
            </a:pPr>
            <a:r>
              <a:rPr lang="sr-Latn-RS" sz="900" dirty="0">
                <a:solidFill>
                  <a:srgbClr val="000066"/>
                </a:solidFill>
                <a:latin typeface="Arial" panose="020B0604020202020204" pitchFamily="34" charset="0"/>
                <a:cs typeface="Arial" panose="020B0604020202020204" pitchFamily="34" charset="0"/>
              </a:rPr>
              <a:t>Pravilnikom se definišu i granične i akcione vrednosti dnevne izloženosti radnika vibracijama.</a:t>
            </a:r>
          </a:p>
          <a:p>
            <a:pPr algn="just" defTabSz="990478">
              <a:spcBef>
                <a:spcPts val="300"/>
              </a:spcBef>
              <a:defRPr/>
            </a:pPr>
            <a:r>
              <a:rPr lang="sr-Latn-RS" sz="900" dirty="0">
                <a:solidFill>
                  <a:srgbClr val="000066"/>
                </a:solidFill>
                <a:latin typeface="Arial" panose="020B0604020202020204" pitchFamily="34" charset="0"/>
                <a:cs typeface="Arial" panose="020B0604020202020204" pitchFamily="34" charset="0"/>
              </a:rPr>
              <a:t>Pravilnik se pri definisanju granične i akcione vrednosti dnevne izloženosti radnika vibracijama poziva na </a:t>
            </a:r>
            <a:r>
              <a:rPr lang="en-US" sz="900" dirty="0" err="1">
                <a:solidFill>
                  <a:srgbClr val="000066"/>
                </a:solidFill>
                <a:latin typeface="Arial" panose="020B0604020202020204" pitchFamily="34" charset="0"/>
                <a:cs typeface="Arial" panose="020B0604020202020204" pitchFamily="34" charset="0"/>
              </a:rPr>
              <a:t>Direktiv</a:t>
            </a:r>
            <a:r>
              <a:rPr lang="sr-Latn-RS" sz="900" dirty="0">
                <a:solidFill>
                  <a:srgbClr val="000066"/>
                </a:solidFill>
                <a:latin typeface="Arial" panose="020B0604020202020204" pitchFamily="34" charset="0"/>
                <a:cs typeface="Arial" panose="020B0604020202020204" pitchFamily="34" charset="0"/>
              </a:rPr>
              <a:t>u</a:t>
            </a:r>
            <a:r>
              <a:rPr lang="en-US" sz="900" dirty="0">
                <a:solidFill>
                  <a:srgbClr val="000066"/>
                </a:solidFill>
                <a:latin typeface="Arial" panose="020B0604020202020204" pitchFamily="34" charset="0"/>
                <a:cs typeface="Arial" panose="020B0604020202020204" pitchFamily="34" charset="0"/>
              </a:rPr>
              <a:t> 2002/44/EC</a:t>
            </a:r>
            <a:r>
              <a:rPr lang="sr-Latn-RS" sz="900" dirty="0">
                <a:solidFill>
                  <a:srgbClr val="000066"/>
                </a:solidFill>
                <a:latin typeface="Arial" panose="020B0604020202020204" pitchFamily="34" charset="0"/>
                <a:cs typeface="Arial" panose="020B0604020202020204" pitchFamily="34" charset="0"/>
              </a:rPr>
              <a:t> - </a:t>
            </a:r>
            <a:r>
              <a:rPr lang="en-US" sz="900" i="1" dirty="0" err="1">
                <a:solidFill>
                  <a:srgbClr val="000066"/>
                </a:solidFill>
                <a:latin typeface="Arial" panose="020B0604020202020204" pitchFamily="34" charset="0"/>
                <a:cs typeface="Arial" panose="020B0604020202020204" pitchFamily="34" charset="0"/>
              </a:rPr>
              <a:t>Minimalni</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zahtevi</a:t>
            </a:r>
            <a:r>
              <a:rPr lang="en-US" sz="900" i="1" dirty="0">
                <a:solidFill>
                  <a:srgbClr val="000066"/>
                </a:solidFill>
                <a:latin typeface="Arial" panose="020B0604020202020204" pitchFamily="34" charset="0"/>
                <a:cs typeface="Arial" panose="020B0604020202020204" pitchFamily="34" charset="0"/>
              </a:rPr>
              <a:t> u </a:t>
            </a:r>
            <a:r>
              <a:rPr lang="en-US" sz="900" i="1" dirty="0" err="1">
                <a:solidFill>
                  <a:srgbClr val="000066"/>
                </a:solidFill>
                <a:latin typeface="Arial" panose="020B0604020202020204" pitchFamily="34" charset="0"/>
                <a:cs typeface="Arial" panose="020B0604020202020204" pitchFamily="34" charset="0"/>
              </a:rPr>
              <a:t>pogledu</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bezbednosti</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i</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zdravlja</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za</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izloženost</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radnika</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riziku</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koji</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nastaje</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od</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fizičkih</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štetnosti</a:t>
            </a:r>
            <a:r>
              <a:rPr lang="en-US" sz="900" i="1" dirty="0">
                <a:solidFill>
                  <a:srgbClr val="000066"/>
                </a:solidFill>
                <a:latin typeface="Arial" panose="020B0604020202020204" pitchFamily="34" charset="0"/>
                <a:cs typeface="Arial" panose="020B0604020202020204" pitchFamily="34" charset="0"/>
              </a:rPr>
              <a:t> (</a:t>
            </a:r>
            <a:r>
              <a:rPr lang="en-US" sz="900" i="1" dirty="0" err="1">
                <a:solidFill>
                  <a:srgbClr val="000066"/>
                </a:solidFill>
                <a:latin typeface="Arial" panose="020B0604020202020204" pitchFamily="34" charset="0"/>
                <a:cs typeface="Arial" panose="020B0604020202020204" pitchFamily="34" charset="0"/>
              </a:rPr>
              <a:t>vibracije</a:t>
            </a:r>
            <a:r>
              <a:rPr lang="en-US" sz="900" i="1" dirty="0">
                <a:solidFill>
                  <a:srgbClr val="000066"/>
                </a:solidFill>
                <a:latin typeface="Arial" panose="020B0604020202020204" pitchFamily="34" charset="0"/>
                <a:cs typeface="Arial" panose="020B0604020202020204" pitchFamily="34" charset="0"/>
              </a:rPr>
              <a:t>)</a:t>
            </a:r>
            <a:r>
              <a:rPr lang="sr-Latn-RS" sz="900" dirty="0">
                <a:solidFill>
                  <a:srgbClr val="000066"/>
                </a:solidFill>
                <a:latin typeface="Arial" panose="020B0604020202020204" pitchFamily="34" charset="0"/>
                <a:cs typeface="Arial" panose="020B0604020202020204" pitchFamily="34" charset="0"/>
              </a:rPr>
              <a:t>, koja od 2002 god. važi za sve zemlje članice EU.</a:t>
            </a:r>
          </a:p>
          <a:p>
            <a:pPr algn="just" defTabSz="990478">
              <a:spcBef>
                <a:spcPts val="300"/>
              </a:spcBef>
              <a:defRPr/>
            </a:pPr>
            <a:r>
              <a:rPr lang="sr-Latn-RS" sz="900" dirty="0">
                <a:solidFill>
                  <a:srgbClr val="000066"/>
                </a:solidFill>
                <a:latin typeface="Arial" panose="020B0604020202020204" pitchFamily="34" charset="0"/>
                <a:cs typeface="Arial" panose="020B0604020202020204" pitchFamily="34" charset="0"/>
              </a:rPr>
              <a:t>Granične i akcione vrednosti doze vibracija su definisane Direktivom 2002/44/EC.</a:t>
            </a:r>
          </a:p>
          <a:p>
            <a:pPr algn="just" defTabSz="990478">
              <a:spcBef>
                <a:spcPts val="300"/>
              </a:spcBef>
              <a:defRPr/>
            </a:pPr>
            <a:r>
              <a:rPr lang="sr-Latn-RS" sz="900" dirty="0">
                <a:solidFill>
                  <a:srgbClr val="000066"/>
                </a:solidFill>
                <a:latin typeface="Arial" panose="020B0604020202020204" pitchFamily="34" charset="0"/>
                <a:cs typeface="Arial" panose="020B0604020202020204" pitchFamily="34" charset="0"/>
              </a:rPr>
              <a:t>Granične i akcione vrednosti dnevne izloženosti radnika vibracijama se mogu konvertovati u granične i akcione vrednosti iskazane ekspozicijskim bodovima P</a:t>
            </a:r>
            <a:r>
              <a:rPr lang="sr-Latn-RS" sz="900" baseline="-25000" dirty="0">
                <a:solidFill>
                  <a:srgbClr val="000066"/>
                </a:solidFill>
                <a:latin typeface="Arial" panose="020B0604020202020204" pitchFamily="34" charset="0"/>
                <a:cs typeface="Arial" panose="020B0604020202020204" pitchFamily="34" charset="0"/>
              </a:rPr>
              <a:t>E</a:t>
            </a:r>
            <a:r>
              <a:rPr lang="sr-Latn-RS" sz="900" dirty="0">
                <a:solidFill>
                  <a:srgbClr val="000066"/>
                </a:solidFill>
                <a:latin typeface="Arial" panose="020B0604020202020204" pitchFamily="34" charset="0"/>
                <a:cs typeface="Arial" panose="020B0604020202020204" pitchFamily="34" charset="0"/>
              </a:rPr>
              <a:t>.</a:t>
            </a:r>
          </a:p>
          <a:p>
            <a:pPr algn="just" defTabSz="990478">
              <a:spcBef>
                <a:spcPts val="300"/>
              </a:spcBef>
              <a:defRPr/>
            </a:pPr>
            <a:r>
              <a:rPr lang="vi-VN" sz="900" dirty="0">
                <a:solidFill>
                  <a:srgbClr val="000066"/>
                </a:solidFill>
                <a:latin typeface="Arial" panose="020B0604020202020204" pitchFamily="34" charset="0"/>
                <a:cs typeface="Arial" panose="020B0604020202020204" pitchFamily="34" charset="0"/>
              </a:rPr>
              <a:t>Pri prekoračenju maksimalno dopuštenih vrednosti nastupa fizički i psihički zamor, umanjuje se radna sposobnost i stvara posebna opasnost od pojave vibracione bolesti. Ovi kriterij</a:t>
            </a:r>
            <a:r>
              <a:rPr lang="sr-Latn-RS" sz="900" dirty="0">
                <a:solidFill>
                  <a:srgbClr val="000066"/>
                </a:solidFill>
                <a:latin typeface="Arial" panose="020B0604020202020204" pitchFamily="34" charset="0"/>
                <a:cs typeface="Arial" panose="020B0604020202020204" pitchFamily="34" charset="0"/>
              </a:rPr>
              <a:t>umi</a:t>
            </a:r>
            <a:r>
              <a:rPr lang="vi-VN" sz="900" dirty="0">
                <a:solidFill>
                  <a:srgbClr val="000066"/>
                </a:solidFill>
                <a:latin typeface="Arial" panose="020B0604020202020204" pitchFamily="34" charset="0"/>
                <a:cs typeface="Arial" panose="020B0604020202020204" pitchFamily="34" charset="0"/>
              </a:rPr>
              <a:t> nisu stroge granice koje ih određuju kao biološki štetne. Velike su razlike od granice gde počinje smanjivanje komfora do granice gde nastaje direktna opasnost za zdravlje. </a:t>
            </a:r>
            <a:endParaRPr lang="sr-Latn-RS" sz="900" dirty="0">
              <a:solidFill>
                <a:srgbClr val="000066"/>
              </a:solidFill>
              <a:latin typeface="Arial" panose="020B0604020202020204" pitchFamily="34" charset="0"/>
              <a:cs typeface="Arial" panose="020B0604020202020204" pitchFamily="34" charset="0"/>
            </a:endParaRPr>
          </a:p>
          <a:p>
            <a:pPr algn="just" defTabSz="990478">
              <a:spcBef>
                <a:spcPts val="300"/>
              </a:spcBef>
              <a:defRPr/>
            </a:pPr>
            <a:r>
              <a:rPr lang="sr-Latn-RS" sz="900" dirty="0">
                <a:solidFill>
                  <a:srgbClr val="000066"/>
                </a:solidFill>
                <a:latin typeface="Arial" panose="020B0604020202020204" pitchFamily="34" charset="0"/>
                <a:cs typeface="Arial" panose="020B0604020202020204" pitchFamily="34" charset="0"/>
              </a:rPr>
              <a:t>U slučaju vibracija šaka-ruka se </a:t>
            </a:r>
            <a:r>
              <a:rPr lang="en-US" sz="900" dirty="0" err="1">
                <a:solidFill>
                  <a:srgbClr val="000066"/>
                </a:solidFill>
                <a:latin typeface="Arial" panose="020B0604020202020204" pitchFamily="34" charset="0"/>
                <a:cs typeface="Arial" panose="020B0604020202020204" pitchFamily="34" charset="0"/>
              </a:rPr>
              <a:t>smatra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da</a:t>
            </a:r>
            <a:r>
              <a:rPr lang="en-US" sz="900" dirty="0">
                <a:solidFill>
                  <a:srgbClr val="000066"/>
                </a:solidFill>
                <a:latin typeface="Arial" panose="020B0604020202020204" pitchFamily="34" charset="0"/>
                <a:cs typeface="Arial" panose="020B0604020202020204" pitchFamily="34" charset="0"/>
              </a:rPr>
              <a:t> je </a:t>
            </a:r>
            <a:r>
              <a:rPr lang="en-US" sz="900" dirty="0" err="1">
                <a:solidFill>
                  <a:srgbClr val="000066"/>
                </a:solidFill>
                <a:latin typeface="Arial" panose="020B0604020202020204" pitchFamily="34" charset="0"/>
                <a:cs typeface="Arial" panose="020B0604020202020204" pitchFamily="34" charset="0"/>
              </a:rPr>
              <a:t>rizik</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od </a:t>
            </a:r>
            <a:r>
              <a:rPr lang="en-US" sz="900" dirty="0" err="1">
                <a:solidFill>
                  <a:srgbClr val="000066"/>
                </a:solidFill>
                <a:latin typeface="Arial" panose="020B0604020202020204" pitchFamily="34" charset="0"/>
                <a:cs typeface="Arial" panose="020B0604020202020204" pitchFamily="34" charset="0"/>
              </a:rPr>
              <a:t>oštećenja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zdravlja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zanemar</a:t>
            </a:r>
            <a:r>
              <a:rPr lang="sr-Latn-RS" sz="900" dirty="0">
                <a:solidFill>
                  <a:srgbClr val="000066"/>
                </a:solidFill>
                <a:latin typeface="Arial" panose="020B0604020202020204" pitchFamily="34" charset="0"/>
                <a:cs typeface="Arial" panose="020B0604020202020204" pitchFamily="34" charset="0"/>
              </a:rPr>
              <a:t>lj</a:t>
            </a:r>
            <a:r>
              <a:rPr lang="en-US" sz="900" dirty="0">
                <a:solidFill>
                  <a:srgbClr val="000066"/>
                </a:solidFill>
                <a:latin typeface="Arial" panose="020B0604020202020204" pitchFamily="34" charset="0"/>
                <a:cs typeface="Arial" panose="020B0604020202020204" pitchFamily="34" charset="0"/>
              </a:rPr>
              <a:t>iv </a:t>
            </a:r>
            <a:r>
              <a:rPr lang="en-US" sz="900" dirty="0" err="1">
                <a:solidFill>
                  <a:srgbClr val="000066"/>
                </a:solidFill>
                <a:latin typeface="Arial" panose="020B0604020202020204" pitchFamily="34" charset="0"/>
                <a:cs typeface="Arial" panose="020B0604020202020204" pitchFamily="34" charset="0"/>
              </a:rPr>
              <a:t>tokom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osmo</a:t>
            </a:r>
            <a:r>
              <a:rPr lang="sr-Latn-RS" sz="900" dirty="0">
                <a:solidFill>
                  <a:srgbClr val="000066"/>
                </a:solidFill>
                <a:latin typeface="Arial" panose="020B0604020202020204" pitchFamily="34" charset="0"/>
                <a:cs typeface="Arial" panose="020B0604020202020204" pitchFamily="34" charset="0"/>
              </a:rPr>
              <a:t>časovnog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izlaganja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vibracijama</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ako je vrednost dnevne izloženosti vibracijama A(8)&lt;</a:t>
            </a:r>
            <a:r>
              <a:rPr lang="en-US" sz="900" dirty="0">
                <a:solidFill>
                  <a:srgbClr val="000066"/>
                </a:solidFill>
                <a:latin typeface="Arial" panose="020B0604020202020204" pitchFamily="34" charset="0"/>
                <a:cs typeface="Arial" panose="020B0604020202020204" pitchFamily="34" charset="0"/>
              </a:rPr>
              <a:t>1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A</a:t>
            </a:r>
            <a:r>
              <a:rPr lang="en-US" sz="900" dirty="0" err="1">
                <a:solidFill>
                  <a:srgbClr val="000066"/>
                </a:solidFill>
                <a:latin typeface="Arial" panose="020B0604020202020204" pitchFamily="34" charset="0"/>
                <a:cs typeface="Arial" panose="020B0604020202020204" pitchFamily="34" charset="0"/>
              </a:rPr>
              <a:t>ko</a:t>
            </a:r>
            <a:r>
              <a:rPr lang="en-US" sz="900" dirty="0">
                <a:solidFill>
                  <a:srgbClr val="000066"/>
                </a:solidFill>
                <a:latin typeface="Arial" panose="020B0604020202020204" pitchFamily="34" charset="0"/>
                <a:cs typeface="Arial" panose="020B0604020202020204" pitchFamily="34" charset="0"/>
              </a:rPr>
              <a:t> je 1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sr-Latn-RS" sz="900" dirty="0">
                <a:solidFill>
                  <a:srgbClr val="000066"/>
                </a:solidFill>
                <a:latin typeface="Arial" panose="020B0604020202020204" pitchFamily="34" charset="0"/>
                <a:cs typeface="Arial" panose="020B0604020202020204" pitchFamily="34" charset="0"/>
              </a:rPr>
              <a:t>&lt;A(8)&lt;</a:t>
            </a:r>
            <a:r>
              <a:rPr lang="en-US" sz="900" dirty="0">
                <a:solidFill>
                  <a:srgbClr val="000066"/>
                </a:solidFill>
                <a:latin typeface="Arial" panose="020B0604020202020204" pitchFamily="34" charset="0"/>
                <a:cs typeface="Arial" panose="020B0604020202020204" pitchFamily="34" charset="0"/>
              </a:rPr>
              <a:t>2,5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potrebno</a:t>
            </a:r>
            <a:r>
              <a:rPr lang="en-US" sz="900" dirty="0">
                <a:solidFill>
                  <a:srgbClr val="000066"/>
                </a:solidFill>
                <a:latin typeface="Arial" panose="020B0604020202020204" pitchFamily="34" charset="0"/>
                <a:cs typeface="Arial" panose="020B0604020202020204" pitchFamily="34" charset="0"/>
              </a:rPr>
              <a:t> je </a:t>
            </a:r>
            <a:r>
              <a:rPr lang="en-US" sz="900" dirty="0" err="1">
                <a:solidFill>
                  <a:srgbClr val="000066"/>
                </a:solidFill>
                <a:latin typeface="Arial" panose="020B0604020202020204" pitchFamily="34" charset="0"/>
                <a:cs typeface="Arial" panose="020B0604020202020204" pitchFamily="34" charset="0"/>
              </a:rPr>
              <a:t>upoznati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radnike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opasnostima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od</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delovanja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A</a:t>
            </a:r>
            <a:r>
              <a:rPr lang="en-US" sz="900" dirty="0" err="1">
                <a:solidFill>
                  <a:srgbClr val="000066"/>
                </a:solidFill>
                <a:latin typeface="Arial" panose="020B0604020202020204" pitchFamily="34" charset="0"/>
                <a:cs typeface="Arial" panose="020B0604020202020204" pitchFamily="34" charset="0"/>
              </a:rPr>
              <a:t>ko</a:t>
            </a:r>
            <a:r>
              <a:rPr lang="en-US" sz="900" dirty="0">
                <a:solidFill>
                  <a:srgbClr val="000066"/>
                </a:solidFill>
                <a:latin typeface="Arial" panose="020B0604020202020204" pitchFamily="34" charset="0"/>
                <a:cs typeface="Arial" panose="020B0604020202020204" pitchFamily="34" charset="0"/>
              </a:rPr>
              <a:t> je </a:t>
            </a:r>
            <a:r>
              <a:rPr lang="sr-Latn-RS" sz="900" dirty="0">
                <a:solidFill>
                  <a:srgbClr val="000066"/>
                </a:solidFill>
                <a:latin typeface="Arial" panose="020B0604020202020204" pitchFamily="34" charset="0"/>
                <a:cs typeface="Arial" panose="020B0604020202020204" pitchFamily="34" charset="0"/>
              </a:rPr>
              <a:t>2,5</a:t>
            </a:r>
            <a:r>
              <a:rPr lang="en-US" sz="900" dirty="0">
                <a:solidFill>
                  <a:srgbClr val="000066"/>
                </a:solidFill>
                <a:latin typeface="Arial" panose="020B0604020202020204" pitchFamily="34" charset="0"/>
                <a:cs typeface="Arial" panose="020B0604020202020204" pitchFamily="34" charset="0"/>
              </a:rPr>
              <a:t>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sr-Latn-RS" sz="900" dirty="0">
                <a:solidFill>
                  <a:srgbClr val="000066"/>
                </a:solidFill>
                <a:latin typeface="Arial" panose="020B0604020202020204" pitchFamily="34" charset="0"/>
                <a:cs typeface="Arial" panose="020B0604020202020204" pitchFamily="34" charset="0"/>
              </a:rPr>
              <a:t>&lt;A(8)&lt;</a:t>
            </a:r>
            <a:r>
              <a:rPr lang="en-US" sz="900" dirty="0">
                <a:solidFill>
                  <a:srgbClr val="000066"/>
                </a:solidFill>
                <a:latin typeface="Arial" panose="020B0604020202020204" pitchFamily="34" charset="0"/>
                <a:cs typeface="Arial" panose="020B0604020202020204" pitchFamily="34" charset="0"/>
              </a:rPr>
              <a:t>5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sr-Latn-RS" sz="900" dirty="0">
                <a:solidFill>
                  <a:srgbClr val="000066"/>
                </a:solidFill>
                <a:latin typeface="Arial" panose="020B0604020202020204" pitchFamily="34" charset="0"/>
                <a:cs typeface="Arial" panose="020B0604020202020204" pitchFamily="34" charset="0"/>
              </a:rPr>
              <a:t>, potreban </a:t>
            </a:r>
            <a:r>
              <a:rPr lang="en-US" sz="900" dirty="0">
                <a:solidFill>
                  <a:srgbClr val="000066"/>
                </a:solidFill>
                <a:latin typeface="Arial" panose="020B0604020202020204" pitchFamily="34" charset="0"/>
                <a:cs typeface="Arial" panose="020B0604020202020204" pitchFamily="34" charset="0"/>
              </a:rPr>
              <a:t>je </a:t>
            </a:r>
            <a:r>
              <a:rPr lang="en-US" sz="900" dirty="0" err="1">
                <a:solidFill>
                  <a:srgbClr val="000066"/>
                </a:solidFill>
                <a:latin typeface="Arial" panose="020B0604020202020204" pitchFamily="34" charset="0"/>
                <a:cs typeface="Arial" panose="020B0604020202020204" pitchFamily="34" charset="0"/>
              </a:rPr>
              <a:t>zdravstveni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nadzor</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zbog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otkrivanja</a:t>
            </a:r>
            <a:r>
              <a:rPr lang="sr-Latn-R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ranih</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znakova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delovanja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U slučaju da je</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A(8)&gt;</a:t>
            </a:r>
            <a:r>
              <a:rPr lang="en-US" sz="900" dirty="0">
                <a:solidFill>
                  <a:srgbClr val="000066"/>
                </a:solidFill>
                <a:latin typeface="Arial" panose="020B0604020202020204" pitchFamily="34" charset="0"/>
                <a:cs typeface="Arial" panose="020B0604020202020204" pitchFamily="34" charset="0"/>
              </a:rPr>
              <a:t>5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sr-Latn-R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mogu</a:t>
            </a:r>
            <a:r>
              <a:rPr lang="en-US" sz="900" dirty="0">
                <a:solidFill>
                  <a:srgbClr val="000066"/>
                </a:solidFill>
                <a:latin typeface="Arial" panose="020B0604020202020204" pitchFamily="34" charset="0"/>
                <a:cs typeface="Arial" panose="020B0604020202020204" pitchFamily="34" charset="0"/>
              </a:rPr>
              <a:t> se </a:t>
            </a:r>
            <a:r>
              <a:rPr lang="en-US" sz="900" dirty="0" err="1">
                <a:solidFill>
                  <a:srgbClr val="000066"/>
                </a:solidFill>
                <a:latin typeface="Arial" panose="020B0604020202020204" pitchFamily="34" charset="0"/>
                <a:cs typeface="Arial" panose="020B0604020202020204" pitchFamily="34" charset="0"/>
              </a:rPr>
              <a:t>očekivati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jasna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oštećenja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zdravlja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Radnici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sm</a:t>
            </a:r>
            <a:r>
              <a:rPr lang="sr-Latn-RS" sz="900" dirty="0">
                <a:solidFill>
                  <a:srgbClr val="000066"/>
                </a:solidFill>
                <a:latin typeface="Arial" panose="020B0604020202020204" pitchFamily="34" charset="0"/>
                <a:cs typeface="Arial" panose="020B0604020202020204" pitchFamily="34" charset="0"/>
              </a:rPr>
              <a:t>e</a:t>
            </a:r>
            <a:r>
              <a:rPr lang="en-US" sz="900" dirty="0" err="1">
                <a:solidFill>
                  <a:srgbClr val="000066"/>
                </a:solidFill>
                <a:latin typeface="Arial" panose="020B0604020202020204" pitchFamily="34" charset="0"/>
                <a:cs typeface="Arial" panose="020B0604020202020204" pitchFamily="34" charset="0"/>
              </a:rPr>
              <a:t>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biti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izloženi</a:t>
            </a:r>
            <a:r>
              <a:rPr lang="en-US" sz="900" dirty="0">
                <a:solidFill>
                  <a:srgbClr val="000066"/>
                </a:solidFill>
                <a:latin typeface="Arial" panose="020B0604020202020204" pitchFamily="34" charset="0"/>
                <a:cs typeface="Arial" panose="020B0604020202020204" pitchFamily="34" charset="0"/>
              </a:rPr>
              <a:t> de</a:t>
            </a:r>
            <a:r>
              <a:rPr lang="sr-Latn-RS" sz="900" dirty="0">
                <a:solidFill>
                  <a:srgbClr val="000066"/>
                </a:solidFill>
                <a:latin typeface="Arial" panose="020B0604020202020204" pitchFamily="34" charset="0"/>
                <a:cs typeface="Arial" panose="020B0604020202020204" pitchFamily="34" charset="0"/>
              </a:rPr>
              <a:t>jstvu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ubrzanja</a:t>
            </a:r>
            <a:r>
              <a:rPr lang="en-US" sz="900" dirty="0">
                <a:solidFill>
                  <a:srgbClr val="000066"/>
                </a:solidFill>
                <a:latin typeface="Arial" panose="020B0604020202020204" pitchFamily="34" charset="0"/>
                <a:cs typeface="Arial" panose="020B0604020202020204" pitchFamily="34" charset="0"/>
              </a:rPr>
              <a:t> 20 m/</a:t>
            </a:r>
            <a:r>
              <a:rPr lang="en-US" sz="900" dirty="0" err="1">
                <a:solidFill>
                  <a:srgbClr val="000066"/>
                </a:solidFill>
                <a:latin typeface="Arial" panose="020B0604020202020204" pitchFamily="34" charset="0"/>
                <a:cs typeface="Arial" panose="020B0604020202020204" pitchFamily="34" charset="0"/>
              </a:rPr>
              <a:t>s</a:t>
            </a:r>
            <a:r>
              <a:rPr lang="en-US" sz="900" baseline="30000" dirty="0" err="1">
                <a:solidFill>
                  <a:srgbClr val="000066"/>
                </a:solidFill>
                <a:latin typeface="Arial" panose="020B0604020202020204" pitchFamily="34" charset="0"/>
                <a:cs typeface="Arial" panose="020B0604020202020204" pitchFamily="34" charset="0"/>
              </a:rPr>
              <a:t>2</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više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samo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tokom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nekoliko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minuta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uz</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sve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raspoložive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zaštitne</a:t>
            </a:r>
            <a:r>
              <a:rPr lang="en-US" sz="900" dirty="0">
                <a:solidFill>
                  <a:srgbClr val="000066"/>
                </a:solidFill>
                <a:latin typeface="Arial" panose="020B0604020202020204" pitchFamily="34" charset="0"/>
                <a:cs typeface="Arial" panose="020B0604020202020204" pitchFamily="34" charset="0"/>
              </a:rPr>
              <a:t> mere. </a:t>
            </a:r>
            <a:endParaRPr lang="sr-Latn-RS" sz="900" dirty="0">
              <a:solidFill>
                <a:srgbClr val="000066"/>
              </a:solidFill>
              <a:latin typeface="Arial" panose="020B0604020202020204" pitchFamily="34" charset="0"/>
              <a:cs typeface="Arial" panose="020B0604020202020204" pitchFamily="34" charset="0"/>
            </a:endParaRPr>
          </a:p>
          <a:p>
            <a:pPr algn="just">
              <a:spcBef>
                <a:spcPts val="300"/>
              </a:spcBef>
            </a:pPr>
            <a:r>
              <a:rPr lang="vi-VN" sz="900" dirty="0">
                <a:solidFill>
                  <a:srgbClr val="000066"/>
                </a:solidFill>
                <a:latin typeface="Arial" panose="020B0604020202020204" pitchFamily="34" charset="0"/>
                <a:cs typeface="Arial" panose="020B0604020202020204" pitchFamily="34" charset="0"/>
              </a:rPr>
              <a:t>Standard za vibracije koje de</a:t>
            </a:r>
            <a:r>
              <a:rPr lang="sr-Latn-RS" sz="900" dirty="0">
                <a:solidFill>
                  <a:srgbClr val="000066"/>
                </a:solidFill>
                <a:latin typeface="Arial" panose="020B0604020202020204" pitchFamily="34" charset="0"/>
                <a:cs typeface="Arial" panose="020B0604020202020204" pitchFamily="34" charset="0"/>
              </a:rPr>
              <a:t>jstv</a:t>
            </a:r>
            <a:r>
              <a:rPr lang="vi-VN" sz="900" dirty="0">
                <a:solidFill>
                  <a:srgbClr val="000066"/>
                </a:solidFill>
                <a:latin typeface="Arial" panose="020B0604020202020204" pitchFamily="34" charset="0"/>
                <a:cs typeface="Arial" panose="020B0604020202020204" pitchFamily="34" charset="0"/>
              </a:rPr>
              <a:t>uju na celo telo predviđa granične vrednosti za tri različita kriterij</a:t>
            </a:r>
            <a:r>
              <a:rPr lang="sr-Latn-RS" sz="900" dirty="0">
                <a:solidFill>
                  <a:srgbClr val="000066"/>
                </a:solidFill>
                <a:latin typeface="Arial" panose="020B0604020202020204" pitchFamily="34" charset="0"/>
                <a:cs typeface="Arial" panose="020B0604020202020204" pitchFamily="34" charset="0"/>
              </a:rPr>
              <a:t>uma</a:t>
            </a:r>
            <a:r>
              <a:rPr lang="vi-VN" sz="900" dirty="0">
                <a:solidFill>
                  <a:srgbClr val="000066"/>
                </a:solidFill>
                <a:latin typeface="Arial" panose="020B0604020202020204" pitchFamily="34" charset="0"/>
                <a:cs typeface="Arial" panose="020B0604020202020204" pitchFamily="34" charset="0"/>
              </a:rPr>
              <a:t> koji se odnose na: </a:t>
            </a:r>
          </a:p>
          <a:p>
            <a:pPr marL="246063" indent="-155575" algn="just">
              <a:spcBef>
                <a:spcPts val="300"/>
              </a:spcBef>
              <a:buFont typeface="+mj-lt"/>
              <a:buAutoNum type="alphaLcParenR"/>
            </a:pPr>
            <a:r>
              <a:rPr lang="pl-PL" sz="900" dirty="0">
                <a:solidFill>
                  <a:srgbClr val="000066"/>
                </a:solidFill>
                <a:latin typeface="Arial" panose="020B0604020202020204" pitchFamily="34" charset="0"/>
                <a:cs typeface="Arial" panose="020B0604020202020204" pitchFamily="34" charset="0"/>
              </a:rPr>
              <a:t>pojavu zamora, odnosno zaštitu radne efikasnosti; </a:t>
            </a:r>
          </a:p>
          <a:p>
            <a:pPr marL="246063" indent="-155575" algn="just">
              <a:spcBef>
                <a:spcPts val="300"/>
              </a:spcBef>
              <a:buFont typeface="+mj-lt"/>
              <a:buAutoNum type="alphaLcParenR"/>
            </a:pPr>
            <a:r>
              <a:rPr lang="en-US" sz="900" dirty="0" err="1">
                <a:solidFill>
                  <a:srgbClr val="000066"/>
                </a:solidFill>
                <a:latin typeface="Arial" panose="020B0604020202020204" pitchFamily="34" charset="0"/>
                <a:cs typeface="Arial" panose="020B0604020202020204" pitchFamily="34" charset="0"/>
              </a:rPr>
              <a:t>granicu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izlaganja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zdravlja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p>
          <a:p>
            <a:pPr marL="246063" indent="-155575" algn="just">
              <a:spcBef>
                <a:spcPts val="300"/>
              </a:spcBef>
              <a:buFont typeface="+mj-lt"/>
              <a:buAutoNum type="alphaLcParenR"/>
            </a:pPr>
            <a:r>
              <a:rPr lang="en-US" sz="900" dirty="0" err="1">
                <a:solidFill>
                  <a:srgbClr val="000066"/>
                </a:solidFill>
                <a:latin typeface="Arial" panose="020B0604020202020204" pitchFamily="34" charset="0"/>
                <a:cs typeface="Arial" panose="020B0604020202020204" pitchFamily="34" charset="0"/>
              </a:rPr>
              <a:t>pojavu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osećaja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nelagode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tj</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udobnosti</a:t>
            </a:r>
            <a:r>
              <a:rPr lang="en-US" sz="900" dirty="0">
                <a:solidFill>
                  <a:srgbClr val="000066"/>
                </a:solidFill>
                <a:latin typeface="Arial" panose="020B0604020202020204" pitchFamily="34" charset="0"/>
                <a:cs typeface="Arial" panose="020B0604020202020204" pitchFamily="34" charset="0"/>
              </a:rPr>
              <a:t>. </a:t>
            </a:r>
          </a:p>
          <a:p>
            <a:pPr algn="just">
              <a:spcBef>
                <a:spcPts val="300"/>
              </a:spcBef>
            </a:pPr>
            <a:r>
              <a:rPr lang="en-US" sz="900" dirty="0" err="1">
                <a:solidFill>
                  <a:srgbClr val="000066"/>
                </a:solidFill>
                <a:latin typeface="Arial" panose="020B0604020202020204" pitchFamily="34" charset="0"/>
                <a:cs typeface="Arial" panose="020B0604020202020204" pitchFamily="34" charset="0"/>
              </a:rPr>
              <a:t>Prva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kriterij</a:t>
            </a:r>
            <a:r>
              <a:rPr lang="sr-Latn-RS" sz="900" dirty="0">
                <a:solidFill>
                  <a:srgbClr val="000066"/>
                </a:solidFill>
                <a:latin typeface="Arial" panose="020B0604020202020204" pitchFamily="34" charset="0"/>
                <a:cs typeface="Arial" panose="020B0604020202020204" pitchFamily="34" charset="0"/>
              </a:rPr>
              <a:t>uma</a:t>
            </a:r>
            <a:r>
              <a:rPr lang="en-US" sz="900" dirty="0">
                <a:solidFill>
                  <a:srgbClr val="000066"/>
                </a:solidFill>
                <a:latin typeface="Arial" panose="020B0604020202020204" pitchFamily="34" charset="0"/>
                <a:cs typeface="Arial" panose="020B0604020202020204" pitchFamily="34" charset="0"/>
              </a:rPr>
              <a:t> se</a:t>
            </a:r>
            <a:r>
              <a:rPr lang="sr-Latn-R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primenjuju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kod</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profesionalne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izloženosti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vibracijama</a:t>
            </a:r>
            <a:r>
              <a:rPr lang="en-US" sz="900" dirty="0">
                <a:solidFill>
                  <a:srgbClr val="000066"/>
                </a:solidFill>
                <a:latin typeface="Arial" panose="020B0604020202020204" pitchFamily="34" charset="0"/>
                <a:cs typeface="Arial" panose="020B0604020202020204" pitchFamily="34" charset="0"/>
              </a:rPr>
              <a:t>, a </a:t>
            </a:r>
            <a:r>
              <a:rPr lang="en-US" sz="900" dirty="0" err="1">
                <a:solidFill>
                  <a:srgbClr val="000066"/>
                </a:solidFill>
                <a:latin typeface="Arial" panose="020B0604020202020204" pitchFamily="34" charset="0"/>
                <a:cs typeface="Arial" panose="020B0604020202020204" pitchFamily="34" charset="0"/>
              </a:rPr>
              <a:t>poslednji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prilkom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procene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udobnosti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putnika</a:t>
            </a:r>
            <a:r>
              <a:rPr lang="en-US" sz="900" dirty="0">
                <a:solidFill>
                  <a:srgbClr val="000066"/>
                </a:solidFill>
                <a:latin typeface="Arial" panose="020B0604020202020204" pitchFamily="34" charset="0"/>
                <a:cs typeface="Arial" panose="020B0604020202020204" pitchFamily="34" charset="0"/>
              </a:rPr>
              <a:t> u </a:t>
            </a:r>
            <a:r>
              <a:rPr lang="en-US" sz="900" dirty="0" err="1">
                <a:solidFill>
                  <a:srgbClr val="000066"/>
                </a:solidFill>
                <a:latin typeface="Arial" panose="020B0604020202020204" pitchFamily="34" charset="0"/>
                <a:cs typeface="Arial" panose="020B0604020202020204" pitchFamily="34" charset="0"/>
              </a:rPr>
              <a:t>prevoznim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sredstvima</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G</a:t>
            </a:r>
            <a:r>
              <a:rPr lang="en-US" sz="900" dirty="0" err="1">
                <a:solidFill>
                  <a:srgbClr val="000066"/>
                </a:solidFill>
                <a:latin typeface="Arial" panose="020B0604020202020204" pitchFamily="34" charset="0"/>
                <a:cs typeface="Arial" panose="020B0604020202020204" pitchFamily="34" charset="0"/>
              </a:rPr>
              <a:t>ranične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vrednosti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ubrzanja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važe</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p</a:t>
            </a:r>
            <a:r>
              <a:rPr lang="en-US" sz="900" dirty="0" err="1">
                <a:solidFill>
                  <a:srgbClr val="000066"/>
                </a:solidFill>
                <a:latin typeface="Arial" panose="020B0604020202020204" pitchFamily="34" charset="0"/>
                <a:cs typeface="Arial" panose="020B0604020202020204" pitchFamily="34" charset="0"/>
              </a:rPr>
              <a:t>rema</a:t>
            </a:r>
            <a:r>
              <a:rPr lang="en-US" sz="900" dirty="0">
                <a:solidFill>
                  <a:srgbClr val="000066"/>
                </a:solidFill>
                <a:latin typeface="Arial" panose="020B0604020202020204" pitchFamily="34" charset="0"/>
                <a:cs typeface="Arial" panose="020B0604020202020204" pitchFamily="34" charset="0"/>
              </a:rPr>
              <a:t> ISO</a:t>
            </a:r>
            <a:r>
              <a:rPr lang="sr-Latn-R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standardima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efikasnosti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dok</a:t>
            </a:r>
            <a:r>
              <a:rPr lang="en-US" sz="900" dirty="0">
                <a:solidFill>
                  <a:srgbClr val="000066"/>
                </a:solidFill>
                <a:latin typeface="Arial" panose="020B0604020202020204" pitchFamily="34" charset="0"/>
                <a:cs typeface="Arial" panose="020B0604020202020204" pitchFamily="34" charset="0"/>
              </a:rPr>
              <a:t> se </a:t>
            </a:r>
            <a:r>
              <a:rPr lang="en-US" sz="900" dirty="0" err="1">
                <a:solidFill>
                  <a:srgbClr val="000066"/>
                </a:solidFill>
                <a:latin typeface="Arial" panose="020B0604020202020204" pitchFamily="34" charset="0"/>
                <a:cs typeface="Arial" panose="020B0604020202020204" pitchFamily="34" charset="0"/>
              </a:rPr>
              <a:t>za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zdravlja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vrednosti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ubrzanja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moraju</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u</a:t>
            </a:r>
            <a:r>
              <a:rPr lang="en-US" sz="900" dirty="0" err="1">
                <a:solidFill>
                  <a:srgbClr val="000066"/>
                </a:solidFill>
                <a:latin typeface="Arial" panose="020B0604020202020204" pitchFamily="34" charset="0"/>
                <a:cs typeface="Arial" panose="020B0604020202020204" pitchFamily="34" charset="0"/>
              </a:rPr>
              <a:t>dvostručiti</a:t>
            </a:r>
            <a:r>
              <a:rPr lang="en-US" sz="900" dirty="0">
                <a:solidFill>
                  <a:srgbClr val="000066"/>
                </a:solidFill>
                <a:latin typeface="Arial" panose="020B0604020202020204" pitchFamily="34" charset="0"/>
                <a:cs typeface="Arial" panose="020B0604020202020204" pitchFamily="34" charset="0"/>
              </a:rPr>
              <a:t>, a </a:t>
            </a:r>
            <a:r>
              <a:rPr lang="en-US" sz="900" dirty="0" err="1">
                <a:solidFill>
                  <a:srgbClr val="000066"/>
                </a:solidFill>
                <a:latin typeface="Arial" panose="020B0604020202020204" pitchFamily="34" charset="0"/>
                <a:cs typeface="Arial" panose="020B0604020202020204" pitchFamily="34" charset="0"/>
              </a:rPr>
              <a:t>za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zaštitu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udobnosti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podeliti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sa</a:t>
            </a:r>
            <a:r>
              <a:rPr lang="en-US" sz="900" dirty="0">
                <a:solidFill>
                  <a:srgbClr val="000066"/>
                </a:solidFill>
                <a:latin typeface="Arial" panose="020B0604020202020204" pitchFamily="34" charset="0"/>
                <a:cs typeface="Arial" panose="020B0604020202020204" pitchFamily="34" charset="0"/>
              </a:rPr>
              <a:t> 3,14 </a:t>
            </a:r>
            <a:r>
              <a:rPr lang="sr-Latn-RS" sz="900" dirty="0">
                <a:solidFill>
                  <a:srgbClr val="000066"/>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0"/>
          </p:nvPr>
        </p:nvSpPr>
        <p:spPr/>
        <p:txBody>
          <a:bodyPr/>
          <a:lstStyle/>
          <a:p>
            <a:fld id="{C928A839-252E-4E3E-AC79-B42445092DC9}" type="slidenum">
              <a:rPr lang="en-US" smtClean="0"/>
              <a:pPr/>
              <a:t>31</a:t>
            </a:fld>
            <a:endParaRPr lang="en-US"/>
          </a:p>
        </p:txBody>
      </p:sp>
    </p:spTree>
    <p:extLst>
      <p:ext uri="{BB962C8B-B14F-4D97-AF65-F5344CB8AC3E}">
        <p14:creationId xmlns:p14="http://schemas.microsoft.com/office/powerpoint/2010/main" val="194644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RS" sz="1000" dirty="0">
                <a:solidFill>
                  <a:srgbClr val="000066"/>
                </a:solidFill>
              </a:rPr>
              <a:t>Ocena vibracija kojima je radnik izložen na radnom mestu, iskazana kao “ZADOVOLJAVA” ili “NE ZADOVOLJAVA”, proističe na osnovu poređenja izračunate vrednosti dnevne izloženosti vibracijama ili vrednosti doze vibracija sa graničnom vrednošću.</a:t>
            </a:r>
          </a:p>
        </p:txBody>
      </p:sp>
      <p:sp>
        <p:nvSpPr>
          <p:cNvPr id="5" name="Slide Number Placeholder 4"/>
          <p:cNvSpPr>
            <a:spLocks noGrp="1"/>
          </p:cNvSpPr>
          <p:nvPr>
            <p:ph type="sldNum" sz="quarter" idx="10"/>
          </p:nvPr>
        </p:nvSpPr>
        <p:spPr/>
        <p:txBody>
          <a:bodyPr/>
          <a:lstStyle/>
          <a:p>
            <a:fld id="{C928A839-252E-4E3E-AC79-B42445092DC9}" type="slidenum">
              <a:rPr lang="en-US" smtClean="0"/>
              <a:pPr/>
              <a:t>32</a:t>
            </a:fld>
            <a:endParaRPr lang="en-US"/>
          </a:p>
        </p:txBody>
      </p:sp>
    </p:spTree>
    <p:extLst>
      <p:ext uri="{BB962C8B-B14F-4D97-AF65-F5344CB8AC3E}">
        <p14:creationId xmlns:p14="http://schemas.microsoft.com/office/powerpoint/2010/main" val="499172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en-US" sz="1000" dirty="0" err="1">
                <a:solidFill>
                  <a:srgbClr val="000066"/>
                </a:solidFill>
              </a:rPr>
              <a:t>Pri</a:t>
            </a:r>
            <a:r>
              <a:rPr lang="en-US" sz="1000" dirty="0">
                <a:solidFill>
                  <a:srgbClr val="000066"/>
                </a:solidFill>
              </a:rPr>
              <a:t> </a:t>
            </a:r>
            <a:r>
              <a:rPr lang="en-US" sz="1000" dirty="0" err="1">
                <a:solidFill>
                  <a:srgbClr val="000066"/>
                </a:solidFill>
              </a:rPr>
              <a:t>razmatranju</a:t>
            </a:r>
            <a:r>
              <a:rPr lang="en-US" sz="1000" dirty="0">
                <a:solidFill>
                  <a:srgbClr val="000066"/>
                </a:solidFill>
              </a:rPr>
              <a:t> </a:t>
            </a:r>
            <a:r>
              <a:rPr lang="en-US" sz="1000" dirty="0" err="1">
                <a:solidFill>
                  <a:srgbClr val="000066"/>
                </a:solidFill>
              </a:rPr>
              <a:t>štetnog</a:t>
            </a:r>
            <a:r>
              <a:rPr lang="en-US" sz="1000" dirty="0">
                <a:solidFill>
                  <a:srgbClr val="000066"/>
                </a:solidFill>
              </a:rPr>
              <a:t> d</a:t>
            </a:r>
            <a:r>
              <a:rPr lang="sr-Latn-RS" sz="1000" dirty="0">
                <a:solidFill>
                  <a:srgbClr val="000066"/>
                </a:solidFill>
              </a:rPr>
              <a:t>ejstva</a:t>
            </a:r>
            <a:r>
              <a:rPr lang="en-US" sz="1000" dirty="0">
                <a:solidFill>
                  <a:srgbClr val="000066"/>
                </a:solidFill>
              </a:rPr>
              <a:t> </a:t>
            </a:r>
            <a:r>
              <a:rPr lang="en-US" sz="1000" dirty="0" err="1">
                <a:solidFill>
                  <a:srgbClr val="000066"/>
                </a:solidFill>
              </a:rPr>
              <a:t>vibracija</a:t>
            </a:r>
            <a:r>
              <a:rPr lang="sr-Latn-RS" sz="1000" dirty="0">
                <a:solidFill>
                  <a:srgbClr val="000066"/>
                </a:solidFill>
              </a:rPr>
              <a:t> na zdravlje radnika</a:t>
            </a:r>
            <a:r>
              <a:rPr lang="en-US" sz="1000" dirty="0">
                <a:solidFill>
                  <a:srgbClr val="000066"/>
                </a:solidFill>
              </a:rPr>
              <a:t> </a:t>
            </a:r>
            <a:r>
              <a:rPr lang="en-US" sz="1000" dirty="0" err="1">
                <a:solidFill>
                  <a:srgbClr val="000066"/>
                </a:solidFill>
              </a:rPr>
              <a:t>značajna</a:t>
            </a:r>
            <a:r>
              <a:rPr lang="en-US" sz="1000" dirty="0">
                <a:solidFill>
                  <a:srgbClr val="000066"/>
                </a:solidFill>
              </a:rPr>
              <a:t> </a:t>
            </a:r>
            <a:r>
              <a:rPr lang="en-US" sz="1000" dirty="0" err="1">
                <a:solidFill>
                  <a:srgbClr val="000066"/>
                </a:solidFill>
              </a:rPr>
              <a:t>su</a:t>
            </a:r>
            <a:r>
              <a:rPr lang="en-US" sz="1000" dirty="0">
                <a:solidFill>
                  <a:srgbClr val="000066"/>
                </a:solidFill>
              </a:rPr>
              <a:t> </a:t>
            </a:r>
            <a:r>
              <a:rPr lang="en-US" sz="1000" dirty="0" err="1">
                <a:solidFill>
                  <a:srgbClr val="000066"/>
                </a:solidFill>
              </a:rPr>
              <a:t>četiri</a:t>
            </a:r>
            <a:r>
              <a:rPr lang="en-US" sz="1000" dirty="0">
                <a:solidFill>
                  <a:srgbClr val="000066"/>
                </a:solidFill>
              </a:rPr>
              <a:t> </a:t>
            </a:r>
            <a:r>
              <a:rPr lang="sr-Latn-RS" sz="1000" dirty="0">
                <a:solidFill>
                  <a:srgbClr val="000066"/>
                </a:solidFill>
              </a:rPr>
              <a:t>faktora</a:t>
            </a:r>
            <a:r>
              <a:rPr lang="en-US" sz="1000" dirty="0">
                <a:solidFill>
                  <a:srgbClr val="000066"/>
                </a:solidFill>
              </a:rPr>
              <a:t>:</a:t>
            </a:r>
            <a:endParaRPr lang="sr-Latn-RS" sz="1000" dirty="0">
              <a:solidFill>
                <a:srgbClr val="000066"/>
              </a:solidFill>
            </a:endParaRPr>
          </a:p>
          <a:p>
            <a:pPr marL="247620" indent="-247620" algn="just">
              <a:spcBef>
                <a:spcPts val="600"/>
              </a:spcBef>
              <a:buFont typeface="+mj-lt"/>
              <a:buAutoNum type="arabicPeriod"/>
            </a:pPr>
            <a:r>
              <a:rPr lang="en-US" sz="1000" dirty="0">
                <a:solidFill>
                  <a:srgbClr val="000066"/>
                </a:solidFill>
              </a:rPr>
              <a:t>P</a:t>
            </a:r>
            <a:r>
              <a:rPr lang="sr-Latn-RS" sz="1000" dirty="0">
                <a:solidFill>
                  <a:srgbClr val="000066"/>
                </a:solidFill>
              </a:rPr>
              <a:t>ravac </a:t>
            </a:r>
            <a:r>
              <a:rPr lang="en-US" sz="1000" dirty="0">
                <a:solidFill>
                  <a:srgbClr val="000066"/>
                </a:solidFill>
              </a:rPr>
              <a:t>de</a:t>
            </a:r>
            <a:r>
              <a:rPr lang="sr-Latn-RS" sz="1000" dirty="0">
                <a:solidFill>
                  <a:srgbClr val="000066"/>
                </a:solidFill>
              </a:rPr>
              <a:t>jstva</a:t>
            </a:r>
            <a:r>
              <a:rPr lang="en-US" sz="1000" dirty="0">
                <a:solidFill>
                  <a:srgbClr val="000066"/>
                </a:solidFill>
              </a:rPr>
              <a:t> </a:t>
            </a:r>
            <a:r>
              <a:rPr lang="en-US" sz="1000" dirty="0" err="1">
                <a:solidFill>
                  <a:srgbClr val="000066"/>
                </a:solidFill>
              </a:rPr>
              <a:t>vibracija</a:t>
            </a:r>
            <a:r>
              <a:rPr lang="en-US" sz="1000" dirty="0">
                <a:solidFill>
                  <a:srgbClr val="000066"/>
                </a:solidFill>
              </a:rPr>
              <a:t>,</a:t>
            </a:r>
            <a:endParaRPr lang="sr-Latn-RS" sz="1000" dirty="0">
              <a:solidFill>
                <a:srgbClr val="000066"/>
              </a:solidFill>
            </a:endParaRPr>
          </a:p>
          <a:p>
            <a:pPr marL="247620" indent="-247620" algn="just">
              <a:spcBef>
                <a:spcPts val="600"/>
              </a:spcBef>
              <a:buFont typeface="+mj-lt"/>
              <a:buAutoNum type="arabicPeriod"/>
            </a:pPr>
            <a:r>
              <a:rPr lang="sr-Latn-RS" sz="1000" dirty="0">
                <a:solidFill>
                  <a:srgbClr val="000066"/>
                </a:solidFill>
              </a:rPr>
              <a:t>V</a:t>
            </a:r>
            <a:r>
              <a:rPr lang="en-US" sz="1000" dirty="0" err="1">
                <a:solidFill>
                  <a:srgbClr val="000066"/>
                </a:solidFill>
              </a:rPr>
              <a:t>reme</a:t>
            </a:r>
            <a:r>
              <a:rPr lang="en-US" sz="1000" dirty="0">
                <a:solidFill>
                  <a:srgbClr val="000066"/>
                </a:solidFill>
              </a:rPr>
              <a:t> </a:t>
            </a:r>
            <a:r>
              <a:rPr lang="en-US" sz="1000" dirty="0" err="1">
                <a:solidFill>
                  <a:srgbClr val="000066"/>
                </a:solidFill>
              </a:rPr>
              <a:t>izlaganja</a:t>
            </a:r>
            <a:r>
              <a:rPr lang="sr-Latn-RS" sz="1000" dirty="0">
                <a:solidFill>
                  <a:srgbClr val="000066"/>
                </a:solidFill>
              </a:rPr>
              <a:t> vibracijama</a:t>
            </a:r>
            <a:r>
              <a:rPr lang="en-US" sz="1000" dirty="0">
                <a:solidFill>
                  <a:srgbClr val="000066"/>
                </a:solidFill>
              </a:rPr>
              <a:t>,</a:t>
            </a:r>
            <a:endParaRPr lang="sr-Latn-RS" sz="1000" dirty="0">
              <a:solidFill>
                <a:srgbClr val="000066"/>
              </a:solidFill>
            </a:endParaRPr>
          </a:p>
          <a:p>
            <a:pPr marL="247620" indent="-247620" algn="just">
              <a:spcBef>
                <a:spcPts val="600"/>
              </a:spcBef>
              <a:buFont typeface="+mj-lt"/>
              <a:buAutoNum type="arabicPeriod"/>
            </a:pPr>
            <a:r>
              <a:rPr lang="sr-Latn-RS" sz="1000" dirty="0">
                <a:solidFill>
                  <a:srgbClr val="000066"/>
                </a:solidFill>
              </a:rPr>
              <a:t>Veličina (jačina, amplituda, </a:t>
            </a:r>
            <a:r>
              <a:rPr lang="en-US" sz="1000" dirty="0" err="1">
                <a:solidFill>
                  <a:srgbClr val="000066"/>
                </a:solidFill>
              </a:rPr>
              <a:t>nivo</a:t>
            </a:r>
            <a:r>
              <a:rPr lang="sr-Latn-RS" sz="1000" dirty="0">
                <a:solidFill>
                  <a:srgbClr val="000066"/>
                </a:solidFill>
              </a:rPr>
              <a:t>)</a:t>
            </a:r>
            <a:r>
              <a:rPr lang="en-US" sz="1000" dirty="0">
                <a:solidFill>
                  <a:srgbClr val="000066"/>
                </a:solidFill>
              </a:rPr>
              <a:t> </a:t>
            </a:r>
            <a:r>
              <a:rPr lang="en-US" sz="1000" dirty="0" err="1">
                <a:solidFill>
                  <a:srgbClr val="000066"/>
                </a:solidFill>
              </a:rPr>
              <a:t>vibracija</a:t>
            </a:r>
            <a:r>
              <a:rPr lang="sr-Latn-RS" sz="1000" dirty="0">
                <a:solidFill>
                  <a:srgbClr val="000066"/>
                </a:solidFill>
              </a:rPr>
              <a:t> </a:t>
            </a:r>
            <a:r>
              <a:rPr lang="en-US" sz="1000" dirty="0">
                <a:solidFill>
                  <a:srgbClr val="000066"/>
                </a:solidFill>
              </a:rPr>
              <a:t> </a:t>
            </a:r>
            <a:r>
              <a:rPr lang="sr-Latn-RS" sz="1000" dirty="0">
                <a:solidFill>
                  <a:srgbClr val="000066"/>
                </a:solidFill>
              </a:rPr>
              <a:t>i</a:t>
            </a:r>
          </a:p>
          <a:p>
            <a:pPr marL="247620" indent="-247620" algn="just">
              <a:spcBef>
                <a:spcPts val="600"/>
              </a:spcBef>
              <a:buFont typeface="+mj-lt"/>
              <a:buAutoNum type="arabicPeriod"/>
            </a:pPr>
            <a:r>
              <a:rPr lang="sr-Latn-RS" sz="1000" dirty="0">
                <a:solidFill>
                  <a:srgbClr val="000066"/>
                </a:solidFill>
              </a:rPr>
              <a:t>F</a:t>
            </a:r>
            <a:r>
              <a:rPr lang="en-US" sz="1000" dirty="0" err="1">
                <a:solidFill>
                  <a:srgbClr val="000066"/>
                </a:solidFill>
              </a:rPr>
              <a:t>rekvencijska</a:t>
            </a:r>
            <a:r>
              <a:rPr lang="en-US" sz="1000" dirty="0">
                <a:solidFill>
                  <a:srgbClr val="000066"/>
                </a:solidFill>
              </a:rPr>
              <a:t> </a:t>
            </a:r>
            <a:r>
              <a:rPr lang="en-US" sz="1000" dirty="0" err="1">
                <a:solidFill>
                  <a:srgbClr val="000066"/>
                </a:solidFill>
              </a:rPr>
              <a:t>karakteristika</a:t>
            </a:r>
            <a:r>
              <a:rPr lang="en-US" sz="1000" dirty="0">
                <a:solidFill>
                  <a:srgbClr val="000066"/>
                </a:solidFill>
              </a:rPr>
              <a:t> </a:t>
            </a:r>
            <a:r>
              <a:rPr lang="en-US" sz="1000" dirty="0" err="1">
                <a:solidFill>
                  <a:srgbClr val="000066"/>
                </a:solidFill>
              </a:rPr>
              <a:t>osetljivosti</a:t>
            </a:r>
            <a:r>
              <a:rPr lang="en-US" sz="1000" dirty="0">
                <a:solidFill>
                  <a:srgbClr val="000066"/>
                </a:solidFill>
              </a:rPr>
              <a:t>. </a:t>
            </a:r>
          </a:p>
          <a:p>
            <a:pPr algn="just">
              <a:spcBef>
                <a:spcPts val="600"/>
              </a:spcBef>
            </a:pPr>
            <a:r>
              <a:rPr lang="sr-Latn-CS" sz="1000" dirty="0">
                <a:solidFill>
                  <a:srgbClr val="000066"/>
                </a:solidFill>
              </a:rPr>
              <a:t>Amplituda vibracija se iz praktičnih razloga uglavnom izražava u vidu efektivne (RMS) vrednosti ubrzanja. Efektivna vrednost ubrzanja vibracija je povezana sa energijom vibracija, a samim tim i potencijalom povrede od vibracija.</a:t>
            </a:r>
            <a:endParaRPr lang="en-US" sz="1000" dirty="0">
              <a:solidFill>
                <a:srgbClr val="000066"/>
              </a:solidFill>
            </a:endParaRPr>
          </a:p>
          <a:p>
            <a:pPr algn="just">
              <a:spcBef>
                <a:spcPts val="600"/>
              </a:spcBef>
            </a:pPr>
            <a:r>
              <a:rPr lang="sr-Latn-CS" sz="1000" dirty="0">
                <a:solidFill>
                  <a:srgbClr val="000066"/>
                </a:solidFill>
              </a:rPr>
              <a:t>Biodinamička istraživanja pokazala su da odgovor ljudskog tela na vibracije zavisi i od frekvencije vibracija. Štetno dejstvo vibracija na celo telo se javlja u niskofrekvencijskom opsegu od 0.5 do 80 Hz. Za vibracije šaka-ruka, frekvencije opsega od 6.3 do 1250 Hz su od posebnog interesa sa aspekta štetnog dejstva na zdravlje radnika. </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33</a:t>
            </a:fld>
            <a:endParaRPr lang="en-US"/>
          </a:p>
        </p:txBody>
      </p:sp>
    </p:spTree>
    <p:extLst>
      <p:ext uri="{BB962C8B-B14F-4D97-AF65-F5344CB8AC3E}">
        <p14:creationId xmlns:p14="http://schemas.microsoft.com/office/powerpoint/2010/main" val="2942794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000" y="4356000"/>
            <a:ext cx="5472000" cy="4140000"/>
          </a:xfrm>
        </p:spPr>
        <p:txBody>
          <a:bodyPr>
            <a:noAutofit/>
          </a:bodyPr>
          <a:lstStyle/>
          <a:p>
            <a:pPr algn="just">
              <a:spcBef>
                <a:spcPts val="600"/>
              </a:spcBef>
            </a:pPr>
            <a:r>
              <a:rPr lang="sr-Latn-CS" sz="1000" dirty="0">
                <a:solidFill>
                  <a:srgbClr val="000066"/>
                </a:solidFill>
                <a:latin typeface="Arial" panose="020B0604020202020204" pitchFamily="34" charset="0"/>
                <a:cs typeface="Arial" panose="020B0604020202020204" pitchFamily="34" charset="0"/>
              </a:rPr>
              <a:t>Pored fizičkih karakteristika vibracija, postoje i drugi faktori koji su povezani sa štetnim efektima vibracija, </a:t>
            </a:r>
            <a:r>
              <a:rPr lang="sr-Latn-CS" sz="1000" dirty="0" err="1">
                <a:solidFill>
                  <a:srgbClr val="000066"/>
                </a:solidFill>
                <a:latin typeface="Arial" panose="020B0604020202020204" pitchFamily="34" charset="0"/>
                <a:cs typeface="Arial" panose="020B0604020202020204" pitchFamily="34" charset="0"/>
              </a:rPr>
              <a:t>npr</a:t>
            </a:r>
            <a:r>
              <a:rPr lang="sr-Latn-CS" sz="1000" dirty="0">
                <a:solidFill>
                  <a:srgbClr val="000066"/>
                </a:solidFill>
                <a:latin typeface="Arial" panose="020B0604020202020204" pitchFamily="34" charset="0"/>
                <a:cs typeface="Arial" panose="020B0604020202020204" pitchFamily="34" charset="0"/>
              </a:rPr>
              <a:t>:  </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Vremenski obrazac izloženosti vibracijama (neprekidno, povremeno, periodi odmora), </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Vrsta alata, procesa ili vozila koji su izvor vibracija (težak alat, neadekvatan alat, vrsta i tvrdoća materijala koji se obrađuje),</a:t>
            </a: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Tehničko stanje sredstava za rad (neispravan alat), </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Uslovi okruženja (niska temperatura okoline, veliki protok vazduha, velika vlažnost vazduha, buka, hladna površina alata), </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Dinamički odziv ljudskog tela (mehanička stabilnost, propusnost vibracija, apsorbovana energija) i </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rabicPeriod"/>
            </a:pPr>
            <a:r>
              <a:rPr lang="sr-Latn-CS" sz="1000" dirty="0">
                <a:solidFill>
                  <a:srgbClr val="000066"/>
                </a:solidFill>
                <a:latin typeface="Arial" panose="020B0604020202020204" pitchFamily="34" charset="0"/>
                <a:cs typeface="Arial" panose="020B0604020202020204" pitchFamily="34" charset="0"/>
              </a:rPr>
              <a:t>Individualne karakteristike radnika (način rukovanja alatom ili stil upravljanja vozilom, držanje tela, zdravstveno stanje, obuka, veština, upotreba lične zaštitne opreme, individualna osetljivost na povrede).</a:t>
            </a:r>
          </a:p>
          <a:p>
            <a:pPr indent="-247620" algn="just" defTabSz="990478">
              <a:spcBef>
                <a:spcPts val="600"/>
              </a:spcBef>
              <a:defRPr/>
            </a:pPr>
            <a:r>
              <a:rPr lang="sr-Latn-RS" sz="1000" dirty="0">
                <a:solidFill>
                  <a:srgbClr val="000066"/>
                </a:solidFill>
                <a:latin typeface="Arial" panose="020B0604020202020204" pitchFamily="34" charset="0"/>
                <a:cs typeface="Arial" panose="020B0604020202020204" pitchFamily="34" charset="0"/>
              </a:rPr>
              <a:t>O</a:t>
            </a:r>
            <a:r>
              <a:rPr lang="vi-VN" sz="1000" dirty="0">
                <a:solidFill>
                  <a:srgbClr val="000066"/>
                </a:solidFill>
                <a:latin typeface="Arial" panose="020B0604020202020204" pitchFamily="34" charset="0"/>
                <a:cs typeface="Arial" panose="020B0604020202020204" pitchFamily="34" charset="0"/>
              </a:rPr>
              <a:t>setljivost organizma</a:t>
            </a:r>
            <a:r>
              <a:rPr lang="sr-Latn-RS" sz="1000" dirty="0">
                <a:solidFill>
                  <a:srgbClr val="000066"/>
                </a:solidFill>
                <a:latin typeface="Arial" panose="020B0604020202020204" pitchFamily="34" charset="0"/>
                <a:cs typeface="Arial" panose="020B0604020202020204" pitchFamily="34" charset="0"/>
              </a:rPr>
              <a:t> na vibracije</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se takođe </a:t>
            </a:r>
            <a:r>
              <a:rPr lang="vi-VN" sz="1000" dirty="0">
                <a:solidFill>
                  <a:srgbClr val="000066"/>
                </a:solidFill>
                <a:latin typeface="Arial" panose="020B0604020202020204" pitchFamily="34" charset="0"/>
                <a:cs typeface="Arial" panose="020B0604020202020204" pitchFamily="34" charset="0"/>
              </a:rPr>
              <a:t>menja </a:t>
            </a:r>
            <a:r>
              <a:rPr lang="sr-Latn-RS" sz="1000" dirty="0">
                <a:solidFill>
                  <a:srgbClr val="000066"/>
                </a:solidFill>
                <a:latin typeface="Arial" panose="020B0604020202020204" pitchFamily="34" charset="0"/>
                <a:cs typeface="Arial" panose="020B0604020202020204" pitchFamily="34" charset="0"/>
              </a:rPr>
              <a:t>u </a:t>
            </a:r>
            <a:r>
              <a:rPr lang="vi-VN" sz="1000" dirty="0">
                <a:solidFill>
                  <a:srgbClr val="000066"/>
                </a:solidFill>
                <a:latin typeface="Arial" panose="020B0604020202020204" pitchFamily="34" charset="0"/>
                <a:cs typeface="Arial" panose="020B0604020202020204" pitchFamily="34" charset="0"/>
              </a:rPr>
              <a:t>zavisno</a:t>
            </a:r>
            <a:r>
              <a:rPr lang="sr-Latn-RS" sz="1000" dirty="0">
                <a:solidFill>
                  <a:srgbClr val="000066"/>
                </a:solidFill>
                <a:latin typeface="Arial" panose="020B0604020202020204" pitchFamily="34" charset="0"/>
                <a:cs typeface="Arial" panose="020B0604020202020204" pitchFamily="34" charset="0"/>
              </a:rPr>
              <a:t>sti</a:t>
            </a:r>
            <a:r>
              <a:rPr lang="vi-VN" sz="1000" dirty="0">
                <a:solidFill>
                  <a:srgbClr val="000066"/>
                </a:solidFill>
                <a:latin typeface="Arial" panose="020B0604020202020204" pitchFamily="34" charset="0"/>
                <a:cs typeface="Arial" panose="020B0604020202020204" pitchFamily="34" charset="0"/>
              </a:rPr>
              <a:t> od </a:t>
            </a:r>
            <a:r>
              <a:rPr lang="sr-Latn-RS" sz="1000" dirty="0">
                <a:solidFill>
                  <a:srgbClr val="000066"/>
                </a:solidFill>
                <a:latin typeface="Arial" panose="020B0604020202020204" pitchFamily="34" charset="0"/>
                <a:cs typeface="Arial" panose="020B0604020202020204" pitchFamily="34" charset="0"/>
              </a:rPr>
              <a:t>biološkog  (</a:t>
            </a:r>
            <a:r>
              <a:rPr lang="sr-Latn-RS" sz="1000" i="1" dirty="0">
                <a:solidFill>
                  <a:srgbClr val="000066"/>
                </a:solidFill>
                <a:latin typeface="Arial" panose="020B0604020202020204" pitchFamily="34" charset="0"/>
                <a:cs typeface="Arial" panose="020B0604020202020204" pitchFamily="34" charset="0"/>
              </a:rPr>
              <a:t>cirkadijalnog</a:t>
            </a:r>
            <a:r>
              <a:rPr lang="sr-Latn-RS" sz="1000" dirty="0">
                <a:solidFill>
                  <a:srgbClr val="000066"/>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ritma, pa je prag osetljivosti u toku dana niži, a ujutr</a:t>
            </a:r>
            <a:r>
              <a:rPr lang="sr-Latn-RS" sz="1000" dirty="0">
                <a:solidFill>
                  <a:srgbClr val="000066"/>
                </a:solidFill>
                <a:latin typeface="Arial" panose="020B0604020202020204" pitchFamily="34" charset="0"/>
                <a:cs typeface="Arial" panose="020B0604020202020204" pitchFamily="34" charset="0"/>
              </a:rPr>
              <a:t>u</a:t>
            </a:r>
            <a:r>
              <a:rPr lang="vi-VN" sz="1000" dirty="0">
                <a:solidFill>
                  <a:srgbClr val="000066"/>
                </a:solidFill>
                <a:latin typeface="Arial" panose="020B0604020202020204" pitchFamily="34" charset="0"/>
                <a:cs typeface="Arial" panose="020B0604020202020204" pitchFamily="34" charset="0"/>
              </a:rPr>
              <a:t> i uveče se znatno povećava. Povećanu osetljivost na vibracije pokazuju osobe koje su preležale p</a:t>
            </a:r>
            <a:r>
              <a:rPr lang="sr-Latn-RS" sz="1000" dirty="0">
                <a:solidFill>
                  <a:srgbClr val="000066"/>
                </a:solidFill>
                <a:latin typeface="Arial" panose="020B0604020202020204" pitchFamily="34" charset="0"/>
                <a:cs typeface="Arial" panose="020B0604020202020204" pitchFamily="34" charset="0"/>
              </a:rPr>
              <a:t>egavi tifus ili</a:t>
            </a:r>
            <a:r>
              <a:rPr lang="vi-VN" sz="1000" dirty="0">
                <a:solidFill>
                  <a:srgbClr val="000066"/>
                </a:solidFill>
                <a:latin typeface="Arial" panose="020B0604020202020204" pitchFamily="34" charset="0"/>
                <a:cs typeface="Arial" panose="020B0604020202020204" pitchFamily="34" charset="0"/>
              </a:rPr>
              <a:t> doživel</a:t>
            </a:r>
            <a:r>
              <a:rPr lang="sr-Latn-RS" sz="1000" dirty="0">
                <a:solidFill>
                  <a:srgbClr val="000066"/>
                </a:solidFill>
                <a:latin typeface="Arial" panose="020B0604020202020204" pitchFamily="34" charset="0"/>
                <a:cs typeface="Arial" panose="020B0604020202020204" pitchFamily="34" charset="0"/>
              </a:rPr>
              <a:t>e</a:t>
            </a:r>
            <a:r>
              <a:rPr lang="vi-VN" sz="1000" dirty="0">
                <a:solidFill>
                  <a:srgbClr val="000066"/>
                </a:solidFill>
                <a:latin typeface="Arial" panose="020B0604020202020204" pitchFamily="34" charset="0"/>
                <a:cs typeface="Arial" panose="020B0604020202020204" pitchFamily="34" charset="0"/>
              </a:rPr>
              <a:t> smrzavanje, hronični alkoholičari, osobe koje imaju poremećaje periferne cirkulacije sa sklonošću angiospazmima i vaskularnim krizama, poremećaje koronarne cirkulacije, hipertoničari i hipotoničari, oboljen</a:t>
            </a:r>
            <a:r>
              <a:rPr lang="sr-Latn-RS" sz="1000" dirty="0">
                <a:solidFill>
                  <a:srgbClr val="000066"/>
                </a:solidFill>
                <a:latin typeface="Arial" panose="020B0604020202020204" pitchFamily="34" charset="0"/>
                <a:cs typeface="Arial" panose="020B0604020202020204" pitchFamily="34" charset="0"/>
              </a:rPr>
              <a:t>ja </a:t>
            </a:r>
            <a:r>
              <a:rPr lang="vi-VN" sz="1000" dirty="0">
                <a:solidFill>
                  <a:srgbClr val="000066"/>
                </a:solidFill>
                <a:latin typeface="Arial" panose="020B0604020202020204" pitchFamily="34" charset="0"/>
                <a:cs typeface="Arial" panose="020B0604020202020204" pitchFamily="34" charset="0"/>
              </a:rPr>
              <a:t>srednjeg u</a:t>
            </a:r>
            <a:r>
              <a:rPr lang="sr-Latn-RS" sz="1000" dirty="0">
                <a:solidFill>
                  <a:srgbClr val="000066"/>
                </a:solidFill>
                <a:latin typeface="Arial" panose="020B0604020202020204" pitchFamily="34" charset="0"/>
                <a:cs typeface="Arial" panose="020B0604020202020204" pitchFamily="34" charset="0"/>
              </a:rPr>
              <a:t>v</a:t>
            </a:r>
            <a:r>
              <a:rPr lang="vi-VN" sz="1000" dirty="0">
                <a:solidFill>
                  <a:srgbClr val="000066"/>
                </a:solidFill>
                <a:latin typeface="Arial" panose="020B0604020202020204" pitchFamily="34" charset="0"/>
                <a:cs typeface="Arial" panose="020B0604020202020204" pitchFamily="34" charset="0"/>
              </a:rPr>
              <a:t>a, nervne bolesti i drugo</a:t>
            </a:r>
            <a:r>
              <a:rPr lang="sr-Latn-RS" sz="1000" dirty="0">
                <a:solidFill>
                  <a:srgbClr val="000066"/>
                </a:solidFill>
                <a:latin typeface="Arial" panose="020B0604020202020204" pitchFamily="34" charset="0"/>
                <a:cs typeface="Arial" panose="020B0604020202020204" pitchFamily="34" charset="0"/>
              </a:rPr>
              <a:t>.</a:t>
            </a:r>
            <a:endParaRPr lang="en-US" sz="100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34</a:t>
            </a:fld>
            <a:endParaRPr lang="en-US" dirty="0"/>
          </a:p>
        </p:txBody>
      </p:sp>
    </p:spTree>
    <p:extLst>
      <p:ext uri="{BB962C8B-B14F-4D97-AF65-F5344CB8AC3E}">
        <p14:creationId xmlns:p14="http://schemas.microsoft.com/office/powerpoint/2010/main" val="1220924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l-SI" sz="1000" dirty="0">
                <a:solidFill>
                  <a:srgbClr val="000066"/>
                </a:solidFill>
              </a:rPr>
              <a:t>Ljudsko telo se radi biodinamičkih razmatranja prenošenja i efekata vibracija na ljudsko telo predstavlja različitim mehaničkim modelima.</a:t>
            </a:r>
          </a:p>
          <a:p>
            <a:pPr algn="just">
              <a:spcBef>
                <a:spcPts val="600"/>
              </a:spcBef>
            </a:pPr>
            <a:r>
              <a:rPr lang="sl-SI" sz="1000" dirty="0">
                <a:solidFill>
                  <a:srgbClr val="000066"/>
                </a:solidFill>
              </a:rPr>
              <a:t>Prikazani mehanički model ljudskog tela</a:t>
            </a:r>
            <a:r>
              <a:rPr lang="it-IT" sz="1000" dirty="0">
                <a:solidFill>
                  <a:srgbClr val="000066"/>
                </a:solidFill>
              </a:rPr>
              <a:t> se sastoji od </a:t>
            </a:r>
            <a:r>
              <a:rPr lang="sr-Latn-RS" sz="1000" dirty="0">
                <a:solidFill>
                  <a:srgbClr val="000066"/>
                </a:solidFill>
              </a:rPr>
              <a:t>krutih</a:t>
            </a:r>
            <a:r>
              <a:rPr lang="it-IT" sz="1000" dirty="0">
                <a:solidFill>
                  <a:srgbClr val="000066"/>
                </a:solidFill>
              </a:rPr>
              <a:t> delova</a:t>
            </a:r>
            <a:r>
              <a:rPr lang="sr-Latn-RS" sz="1000" dirty="0">
                <a:solidFill>
                  <a:srgbClr val="000066"/>
                </a:solidFill>
              </a:rPr>
              <a:t> (masa)</a:t>
            </a:r>
            <a:r>
              <a:rPr lang="it-IT" sz="1000" dirty="0">
                <a:solidFill>
                  <a:srgbClr val="000066"/>
                </a:solidFill>
              </a:rPr>
              <a:t>, </a:t>
            </a:r>
            <a:r>
              <a:rPr lang="sr-Latn-RS" sz="1000" dirty="0">
                <a:solidFill>
                  <a:srgbClr val="000066"/>
                </a:solidFill>
              </a:rPr>
              <a:t>elastičnih elemenata (</a:t>
            </a:r>
            <a:r>
              <a:rPr lang="it-IT" sz="1000" dirty="0">
                <a:solidFill>
                  <a:srgbClr val="000066"/>
                </a:solidFill>
              </a:rPr>
              <a:t>opruga</a:t>
            </a:r>
            <a:r>
              <a:rPr lang="sr-Latn-RS" sz="1000" dirty="0">
                <a:solidFill>
                  <a:srgbClr val="000066"/>
                </a:solidFill>
              </a:rPr>
              <a:t>)</a:t>
            </a:r>
            <a:r>
              <a:rPr lang="it-IT" sz="1000" dirty="0">
                <a:solidFill>
                  <a:srgbClr val="000066"/>
                </a:solidFill>
              </a:rPr>
              <a:t> i </a:t>
            </a:r>
            <a:r>
              <a:rPr lang="sr-Latn-RS" sz="1000" dirty="0">
                <a:solidFill>
                  <a:srgbClr val="000066"/>
                </a:solidFill>
              </a:rPr>
              <a:t>prigušivača (</a:t>
            </a:r>
            <a:r>
              <a:rPr lang="it-IT" sz="1000" dirty="0">
                <a:solidFill>
                  <a:srgbClr val="000066"/>
                </a:solidFill>
              </a:rPr>
              <a:t>apsorbera</a:t>
            </a:r>
            <a:r>
              <a:rPr lang="sr-Latn-RS" sz="1000" dirty="0">
                <a:solidFill>
                  <a:srgbClr val="000066"/>
                </a:solidFill>
              </a:rPr>
              <a:t>)</a:t>
            </a:r>
            <a:r>
              <a:rPr lang="it-IT" sz="1000" dirty="0">
                <a:solidFill>
                  <a:srgbClr val="000066"/>
                </a:solidFill>
              </a:rPr>
              <a:t>.</a:t>
            </a:r>
            <a:endParaRPr lang="sr-Latn-RS" sz="1000" dirty="0">
              <a:solidFill>
                <a:srgbClr val="000066"/>
              </a:solidFill>
            </a:endParaRPr>
          </a:p>
          <a:p>
            <a:pPr algn="just">
              <a:spcBef>
                <a:spcPts val="600"/>
              </a:spcBef>
            </a:pPr>
            <a:r>
              <a:rPr lang="sr-Latn-RS" sz="1000" dirty="0">
                <a:solidFill>
                  <a:srgbClr val="000066"/>
                </a:solidFill>
              </a:rPr>
              <a:t>Sopstvena</a:t>
            </a:r>
            <a:r>
              <a:rPr lang="it-IT" sz="1000" dirty="0">
                <a:solidFill>
                  <a:srgbClr val="000066"/>
                </a:solidFill>
              </a:rPr>
              <a:t> </a:t>
            </a:r>
            <a:r>
              <a:rPr lang="sr-Latn-RS" sz="1000" dirty="0">
                <a:solidFill>
                  <a:srgbClr val="000066"/>
                </a:solidFill>
              </a:rPr>
              <a:t>frekvencija pojedinih delova tela </a:t>
            </a:r>
            <a:r>
              <a:rPr lang="it-IT" sz="1000" dirty="0">
                <a:solidFill>
                  <a:srgbClr val="000066"/>
                </a:solidFill>
              </a:rPr>
              <a:t>je prikazana kao diskretna vrednost frekvencije ili kao uski frekvencij</a:t>
            </a:r>
            <a:r>
              <a:rPr lang="sr-Latn-RS" sz="1000" dirty="0">
                <a:solidFill>
                  <a:srgbClr val="000066"/>
                </a:solidFill>
              </a:rPr>
              <a:t>ski </a:t>
            </a:r>
            <a:r>
              <a:rPr lang="it-IT" sz="1000" dirty="0">
                <a:solidFill>
                  <a:srgbClr val="000066"/>
                </a:solidFill>
              </a:rPr>
              <a:t>opseg.</a:t>
            </a:r>
            <a:endParaRPr lang="en-US" sz="1000" dirty="0">
              <a:solidFill>
                <a:srgbClr val="000066"/>
              </a:solidFill>
            </a:endParaRPr>
          </a:p>
          <a:p>
            <a:pPr algn="just">
              <a:spcBef>
                <a:spcPts val="600"/>
              </a:spcBef>
            </a:pPr>
            <a:r>
              <a:rPr lang="sr-Latn-RS" sz="1000" dirty="0">
                <a:solidFill>
                  <a:srgbClr val="000066"/>
                </a:solidFill>
              </a:rPr>
              <a:t>Ukoliko se</a:t>
            </a:r>
            <a:r>
              <a:rPr lang="fr-FR" sz="1000" dirty="0">
                <a:solidFill>
                  <a:srgbClr val="000066"/>
                </a:solidFill>
              </a:rPr>
              <a:t> </a:t>
            </a:r>
            <a:r>
              <a:rPr lang="fr-FR" sz="1000" dirty="0" err="1">
                <a:solidFill>
                  <a:srgbClr val="000066"/>
                </a:solidFill>
              </a:rPr>
              <a:t>ljudsko</a:t>
            </a:r>
            <a:r>
              <a:rPr lang="fr-FR" sz="1000" dirty="0">
                <a:solidFill>
                  <a:srgbClr val="000066"/>
                </a:solidFill>
              </a:rPr>
              <a:t> </a:t>
            </a:r>
            <a:r>
              <a:rPr lang="fr-FR" sz="1000" dirty="0" err="1">
                <a:solidFill>
                  <a:srgbClr val="000066"/>
                </a:solidFill>
              </a:rPr>
              <a:t>telo</a:t>
            </a:r>
            <a:r>
              <a:rPr lang="fr-FR" sz="1000" dirty="0">
                <a:solidFill>
                  <a:srgbClr val="000066"/>
                </a:solidFill>
              </a:rPr>
              <a:t> </a:t>
            </a:r>
            <a:r>
              <a:rPr lang="fr-FR" sz="1000" dirty="0" err="1">
                <a:solidFill>
                  <a:srgbClr val="000066"/>
                </a:solidFill>
              </a:rPr>
              <a:t>posmatra</a:t>
            </a:r>
            <a:r>
              <a:rPr lang="fr-FR" sz="1000" dirty="0">
                <a:solidFill>
                  <a:srgbClr val="000066"/>
                </a:solidFill>
              </a:rPr>
              <a:t> </a:t>
            </a:r>
            <a:r>
              <a:rPr lang="fr-FR" sz="1000" dirty="0" err="1">
                <a:solidFill>
                  <a:srgbClr val="000066"/>
                </a:solidFill>
              </a:rPr>
              <a:t>kao</a:t>
            </a:r>
            <a:r>
              <a:rPr lang="fr-FR" sz="1000" dirty="0">
                <a:solidFill>
                  <a:srgbClr val="000066"/>
                </a:solidFill>
              </a:rPr>
              <a:t> </a:t>
            </a:r>
            <a:r>
              <a:rPr lang="sr-Latn-RS" sz="1000" dirty="0">
                <a:solidFill>
                  <a:srgbClr val="000066"/>
                </a:solidFill>
              </a:rPr>
              <a:t>dinamički </a:t>
            </a:r>
            <a:r>
              <a:rPr lang="fr-FR" sz="1000" dirty="0" err="1">
                <a:solidFill>
                  <a:srgbClr val="000066"/>
                </a:solidFill>
              </a:rPr>
              <a:t>mehanički</a:t>
            </a:r>
            <a:r>
              <a:rPr lang="fr-FR" sz="1000" i="1" dirty="0">
                <a:solidFill>
                  <a:srgbClr val="000066"/>
                </a:solidFill>
              </a:rPr>
              <a:t> </a:t>
            </a:r>
            <a:r>
              <a:rPr lang="fr-FR" sz="1000" dirty="0" err="1">
                <a:solidFill>
                  <a:srgbClr val="000066"/>
                </a:solidFill>
              </a:rPr>
              <a:t>sistem</a:t>
            </a:r>
            <a:r>
              <a:rPr lang="fr-FR" sz="1000" dirty="0">
                <a:solidFill>
                  <a:srgbClr val="000066"/>
                </a:solidFill>
              </a:rPr>
              <a:t>, onda </a:t>
            </a:r>
            <a:r>
              <a:rPr lang="sr-Latn-RS" sz="1000" dirty="0">
                <a:solidFill>
                  <a:srgbClr val="000066"/>
                </a:solidFill>
              </a:rPr>
              <a:t>se ono</a:t>
            </a:r>
            <a:r>
              <a:rPr lang="fr-FR" sz="1000" dirty="0">
                <a:solidFill>
                  <a:srgbClr val="000066"/>
                </a:solidFill>
              </a:rPr>
              <a:t> </a:t>
            </a:r>
            <a:r>
              <a:rPr lang="fr-FR" sz="1000" dirty="0" err="1">
                <a:solidFill>
                  <a:srgbClr val="000066"/>
                </a:solidFill>
              </a:rPr>
              <a:t>pri</a:t>
            </a:r>
            <a:r>
              <a:rPr lang="fr-FR" sz="1000" dirty="0">
                <a:solidFill>
                  <a:srgbClr val="000066"/>
                </a:solidFill>
              </a:rPr>
              <a:t> </a:t>
            </a:r>
            <a:r>
              <a:rPr lang="fr-FR" sz="1000" dirty="0" err="1">
                <a:solidFill>
                  <a:srgbClr val="000066"/>
                </a:solidFill>
              </a:rPr>
              <a:t>niskim</a:t>
            </a:r>
            <a:r>
              <a:rPr lang="fr-FR" sz="1000" dirty="0">
                <a:solidFill>
                  <a:srgbClr val="000066"/>
                </a:solidFill>
              </a:rPr>
              <a:t> </a:t>
            </a:r>
            <a:r>
              <a:rPr lang="fr-FR" sz="1000" dirty="0" err="1">
                <a:solidFill>
                  <a:srgbClr val="000066"/>
                </a:solidFill>
              </a:rPr>
              <a:t>frekvencijama</a:t>
            </a:r>
            <a:r>
              <a:rPr lang="fr-FR" sz="1000" dirty="0">
                <a:solidFill>
                  <a:srgbClr val="000066"/>
                </a:solidFill>
              </a:rPr>
              <a:t> i </a:t>
            </a:r>
            <a:r>
              <a:rPr lang="fr-FR" sz="1000" dirty="0" err="1">
                <a:solidFill>
                  <a:srgbClr val="000066"/>
                </a:solidFill>
              </a:rPr>
              <a:t>niskom</a:t>
            </a:r>
            <a:r>
              <a:rPr lang="fr-FR" sz="1000" dirty="0">
                <a:solidFill>
                  <a:srgbClr val="000066"/>
                </a:solidFill>
              </a:rPr>
              <a:t> </a:t>
            </a:r>
            <a:r>
              <a:rPr lang="fr-FR" sz="1000" dirty="0" err="1">
                <a:solidFill>
                  <a:srgbClr val="000066"/>
                </a:solidFill>
              </a:rPr>
              <a:t>nivou</a:t>
            </a:r>
            <a:r>
              <a:rPr lang="fr-FR" sz="1000" dirty="0">
                <a:solidFill>
                  <a:srgbClr val="000066"/>
                </a:solidFill>
              </a:rPr>
              <a:t> </a:t>
            </a:r>
            <a:r>
              <a:rPr lang="fr-FR" sz="1000" dirty="0" err="1">
                <a:solidFill>
                  <a:srgbClr val="000066"/>
                </a:solidFill>
              </a:rPr>
              <a:t>vibracija</a:t>
            </a:r>
            <a:r>
              <a:rPr lang="fr-FR" sz="1000" dirty="0">
                <a:solidFill>
                  <a:srgbClr val="000066"/>
                </a:solidFill>
              </a:rPr>
              <a:t> </a:t>
            </a:r>
            <a:r>
              <a:rPr lang="fr-FR" sz="1000" dirty="0" err="1">
                <a:solidFill>
                  <a:srgbClr val="000066"/>
                </a:solidFill>
              </a:rPr>
              <a:t>mož</a:t>
            </a:r>
            <a:r>
              <a:rPr lang="sr-Latn-RS" sz="1000" dirty="0">
                <a:solidFill>
                  <a:srgbClr val="000066"/>
                </a:solidFill>
              </a:rPr>
              <a:t>e</a:t>
            </a:r>
            <a:r>
              <a:rPr lang="fr-FR" sz="1000" dirty="0">
                <a:solidFill>
                  <a:srgbClr val="000066"/>
                </a:solidFill>
              </a:rPr>
              <a:t> </a:t>
            </a:r>
            <a:r>
              <a:rPr lang="fr-FR" sz="1000" dirty="0" err="1">
                <a:solidFill>
                  <a:srgbClr val="000066"/>
                </a:solidFill>
              </a:rPr>
              <a:t>grubo</a:t>
            </a:r>
            <a:r>
              <a:rPr lang="fr-FR" sz="1000" dirty="0">
                <a:solidFill>
                  <a:srgbClr val="000066"/>
                </a:solidFill>
              </a:rPr>
              <a:t> </a:t>
            </a:r>
            <a:r>
              <a:rPr lang="fr-FR" sz="1000" dirty="0" err="1">
                <a:solidFill>
                  <a:srgbClr val="000066"/>
                </a:solidFill>
              </a:rPr>
              <a:t>uporediti</a:t>
            </a:r>
            <a:r>
              <a:rPr lang="fr-FR" sz="1000" dirty="0">
                <a:solidFill>
                  <a:srgbClr val="000066"/>
                </a:solidFill>
              </a:rPr>
              <a:t> sa </a:t>
            </a:r>
            <a:r>
              <a:rPr lang="fr-FR" sz="1000" dirty="0" err="1">
                <a:solidFill>
                  <a:srgbClr val="000066"/>
                </a:solidFill>
              </a:rPr>
              <a:t>složenim</a:t>
            </a:r>
            <a:r>
              <a:rPr lang="fr-FR" sz="1000" dirty="0">
                <a:solidFill>
                  <a:srgbClr val="000066"/>
                </a:solidFill>
              </a:rPr>
              <a:t> </a:t>
            </a:r>
            <a:r>
              <a:rPr lang="fr-FR" sz="1000" dirty="0" err="1">
                <a:solidFill>
                  <a:srgbClr val="000066"/>
                </a:solidFill>
              </a:rPr>
              <a:t>sistemom</a:t>
            </a:r>
            <a:r>
              <a:rPr lang="fr-FR" sz="1000" dirty="0">
                <a:solidFill>
                  <a:srgbClr val="000066"/>
                </a:solidFill>
              </a:rPr>
              <a:t> </a:t>
            </a:r>
            <a:r>
              <a:rPr lang="fr-FR" sz="1000" dirty="0" err="1">
                <a:solidFill>
                  <a:srgbClr val="000066"/>
                </a:solidFill>
              </a:rPr>
              <a:t>linearnih</a:t>
            </a:r>
            <a:r>
              <a:rPr lang="fr-FR" sz="1000" dirty="0">
                <a:solidFill>
                  <a:srgbClr val="000066"/>
                </a:solidFill>
              </a:rPr>
              <a:t> </a:t>
            </a:r>
            <a:r>
              <a:rPr lang="fr-FR" sz="1000" dirty="0" err="1">
                <a:solidFill>
                  <a:srgbClr val="000066"/>
                </a:solidFill>
              </a:rPr>
              <a:t>parametara</a:t>
            </a:r>
            <a:r>
              <a:rPr lang="fr-FR" sz="1000" dirty="0">
                <a:solidFill>
                  <a:srgbClr val="000066"/>
                </a:solidFill>
              </a:rPr>
              <a:t> </a:t>
            </a:r>
            <a:r>
              <a:rPr lang="fr-FR" sz="1000" dirty="0" err="1">
                <a:solidFill>
                  <a:srgbClr val="000066"/>
                </a:solidFill>
              </a:rPr>
              <a:t>kao</a:t>
            </a:r>
            <a:r>
              <a:rPr lang="fr-FR" sz="1000" dirty="0">
                <a:solidFill>
                  <a:srgbClr val="000066"/>
                </a:solidFill>
              </a:rPr>
              <a:t> </a:t>
            </a:r>
            <a:r>
              <a:rPr lang="fr-FR" sz="1000" dirty="0" err="1">
                <a:solidFill>
                  <a:srgbClr val="000066"/>
                </a:solidFill>
              </a:rPr>
              <a:t>što</a:t>
            </a:r>
            <a:r>
              <a:rPr lang="fr-FR" sz="1000" dirty="0">
                <a:solidFill>
                  <a:srgbClr val="000066"/>
                </a:solidFill>
              </a:rPr>
              <a:t> je </a:t>
            </a:r>
            <a:r>
              <a:rPr lang="fr-FR" sz="1000" dirty="0" err="1">
                <a:solidFill>
                  <a:srgbClr val="000066"/>
                </a:solidFill>
              </a:rPr>
              <a:t>prikazano</a:t>
            </a:r>
            <a:r>
              <a:rPr lang="fr-FR" sz="1000" dirty="0">
                <a:solidFill>
                  <a:srgbClr val="000066"/>
                </a:solidFill>
              </a:rPr>
              <a:t> na </a:t>
            </a:r>
            <a:r>
              <a:rPr lang="fr-FR" sz="1000" dirty="0" err="1">
                <a:solidFill>
                  <a:srgbClr val="000066"/>
                </a:solidFill>
              </a:rPr>
              <a:t>slici</a:t>
            </a:r>
            <a:r>
              <a:rPr lang="sr-Latn-RS" sz="1000" dirty="0">
                <a:solidFill>
                  <a:srgbClr val="000066"/>
                </a:solidFill>
              </a:rPr>
              <a:t>.</a:t>
            </a:r>
            <a:endParaRPr lang="en-US" sz="1000" dirty="0">
              <a:solidFill>
                <a:srgbClr val="000066"/>
              </a:solidFill>
            </a:endParaRPr>
          </a:p>
          <a:p>
            <a:pPr algn="just">
              <a:spcBef>
                <a:spcPts val="600"/>
              </a:spcBef>
            </a:pPr>
            <a:r>
              <a:rPr lang="fr-FR" sz="1000" dirty="0" err="1">
                <a:solidFill>
                  <a:srgbClr val="000066"/>
                </a:solidFill>
              </a:rPr>
              <a:t>Utvrđeno</a:t>
            </a:r>
            <a:r>
              <a:rPr lang="fr-FR" sz="1000" dirty="0">
                <a:solidFill>
                  <a:srgbClr val="000066"/>
                </a:solidFill>
              </a:rPr>
              <a:t> je da se </a:t>
            </a:r>
            <a:r>
              <a:rPr lang="fr-FR" sz="1000" dirty="0" err="1">
                <a:solidFill>
                  <a:srgbClr val="000066"/>
                </a:solidFill>
              </a:rPr>
              <a:t>vibracije</a:t>
            </a:r>
            <a:r>
              <a:rPr lang="fr-FR" sz="1000" dirty="0">
                <a:solidFill>
                  <a:srgbClr val="000066"/>
                </a:solidFill>
              </a:rPr>
              <a:t> </a:t>
            </a:r>
            <a:r>
              <a:rPr lang="fr-FR" sz="1000" dirty="0" err="1">
                <a:solidFill>
                  <a:srgbClr val="000066"/>
                </a:solidFill>
              </a:rPr>
              <a:t>frekvencij</a:t>
            </a:r>
            <a:r>
              <a:rPr lang="sr-Latn-RS" sz="1000" dirty="0">
                <a:solidFill>
                  <a:srgbClr val="000066"/>
                </a:solidFill>
              </a:rPr>
              <a:t>a</a:t>
            </a:r>
            <a:r>
              <a:rPr lang="fr-FR" sz="1000" dirty="0">
                <a:solidFill>
                  <a:srgbClr val="000066"/>
                </a:solidFill>
              </a:rPr>
              <a:t> </a:t>
            </a:r>
            <a:r>
              <a:rPr lang="fr-FR" sz="1000" dirty="0" err="1">
                <a:solidFill>
                  <a:srgbClr val="000066"/>
                </a:solidFill>
              </a:rPr>
              <a:t>od</a:t>
            </a:r>
            <a:r>
              <a:rPr lang="fr-FR" sz="1000" dirty="0">
                <a:solidFill>
                  <a:srgbClr val="000066"/>
                </a:solidFill>
              </a:rPr>
              <a:t> 10 do 30 Hz </a:t>
            </a:r>
            <a:r>
              <a:rPr lang="fr-FR" sz="1000" dirty="0" err="1">
                <a:solidFill>
                  <a:srgbClr val="000066"/>
                </a:solidFill>
              </a:rPr>
              <a:t>osećaju</a:t>
            </a:r>
            <a:r>
              <a:rPr lang="fr-FR" sz="1000" dirty="0">
                <a:solidFill>
                  <a:srgbClr val="000066"/>
                </a:solidFill>
              </a:rPr>
              <a:t> </a:t>
            </a:r>
            <a:r>
              <a:rPr lang="fr-FR" sz="1000" dirty="0" err="1">
                <a:solidFill>
                  <a:srgbClr val="000066"/>
                </a:solidFill>
              </a:rPr>
              <a:t>celim</a:t>
            </a:r>
            <a:r>
              <a:rPr lang="fr-FR" sz="1000" dirty="0">
                <a:solidFill>
                  <a:srgbClr val="000066"/>
                </a:solidFill>
              </a:rPr>
              <a:t> </a:t>
            </a:r>
            <a:r>
              <a:rPr lang="fr-FR" sz="1000" dirty="0" err="1">
                <a:solidFill>
                  <a:srgbClr val="000066"/>
                </a:solidFill>
              </a:rPr>
              <a:t>telom</a:t>
            </a:r>
            <a:r>
              <a:rPr lang="fr-FR" sz="1000" dirty="0">
                <a:solidFill>
                  <a:srgbClr val="000066"/>
                </a:solidFill>
              </a:rPr>
              <a:t>, do 40 Hz </a:t>
            </a:r>
            <a:r>
              <a:rPr lang="fr-FR" sz="1000" dirty="0" err="1">
                <a:solidFill>
                  <a:srgbClr val="000066"/>
                </a:solidFill>
              </a:rPr>
              <a:t>uglavnom</a:t>
            </a:r>
            <a:r>
              <a:rPr lang="fr-FR" sz="1000" dirty="0">
                <a:solidFill>
                  <a:srgbClr val="000066"/>
                </a:solidFill>
              </a:rPr>
              <a:t> u </a:t>
            </a:r>
            <a:r>
              <a:rPr lang="fr-FR" sz="1000" dirty="0" err="1">
                <a:solidFill>
                  <a:srgbClr val="000066"/>
                </a:solidFill>
              </a:rPr>
              <a:t>predelu</a:t>
            </a:r>
            <a:r>
              <a:rPr lang="fr-FR" sz="1000" dirty="0">
                <a:solidFill>
                  <a:srgbClr val="000066"/>
                </a:solidFill>
              </a:rPr>
              <a:t> </a:t>
            </a:r>
            <a:r>
              <a:rPr lang="fr-FR" sz="1000" dirty="0" err="1">
                <a:solidFill>
                  <a:srgbClr val="000066"/>
                </a:solidFill>
              </a:rPr>
              <a:t>glave</a:t>
            </a:r>
            <a:r>
              <a:rPr lang="fr-FR" sz="1000" dirty="0">
                <a:solidFill>
                  <a:srgbClr val="000066"/>
                </a:solidFill>
              </a:rPr>
              <a:t> i </a:t>
            </a:r>
            <a:r>
              <a:rPr lang="fr-FR" sz="1000" dirty="0" err="1">
                <a:solidFill>
                  <a:srgbClr val="000066"/>
                </a:solidFill>
              </a:rPr>
              <a:t>vilica</a:t>
            </a:r>
            <a:r>
              <a:rPr lang="fr-FR" sz="1000" dirty="0">
                <a:solidFill>
                  <a:srgbClr val="000066"/>
                </a:solidFill>
              </a:rPr>
              <a:t>, </a:t>
            </a:r>
            <a:r>
              <a:rPr lang="sr-Latn-RS" sz="1000" dirty="0">
                <a:solidFill>
                  <a:srgbClr val="000066"/>
                </a:solidFill>
              </a:rPr>
              <a:t>od </a:t>
            </a:r>
            <a:r>
              <a:rPr lang="fr-FR" sz="1000" dirty="0">
                <a:solidFill>
                  <a:srgbClr val="000066"/>
                </a:solidFill>
              </a:rPr>
              <a:t>50 do 70</a:t>
            </a:r>
            <a:r>
              <a:rPr lang="sr-Latn-RS" sz="1000" dirty="0">
                <a:solidFill>
                  <a:srgbClr val="000066"/>
                </a:solidFill>
              </a:rPr>
              <a:t> </a:t>
            </a:r>
            <a:r>
              <a:rPr lang="fr-FR" sz="1000" dirty="0">
                <a:solidFill>
                  <a:srgbClr val="000066"/>
                </a:solidFill>
              </a:rPr>
              <a:t>Hz u </a:t>
            </a:r>
            <a:r>
              <a:rPr lang="fr-FR" sz="1000" dirty="0" err="1">
                <a:solidFill>
                  <a:srgbClr val="000066"/>
                </a:solidFill>
              </a:rPr>
              <a:t>oblasti</a:t>
            </a:r>
            <a:r>
              <a:rPr lang="fr-FR" sz="1000" dirty="0">
                <a:solidFill>
                  <a:srgbClr val="000066"/>
                </a:solidFill>
              </a:rPr>
              <a:t> </a:t>
            </a:r>
            <a:r>
              <a:rPr lang="fr-FR" sz="1000" dirty="0" err="1">
                <a:solidFill>
                  <a:srgbClr val="000066"/>
                </a:solidFill>
              </a:rPr>
              <a:t>donjih</a:t>
            </a:r>
            <a:r>
              <a:rPr lang="fr-FR" sz="1000" dirty="0">
                <a:solidFill>
                  <a:srgbClr val="000066"/>
                </a:solidFill>
              </a:rPr>
              <a:t> </a:t>
            </a:r>
            <a:r>
              <a:rPr lang="fr-FR" sz="1000" dirty="0" err="1">
                <a:solidFill>
                  <a:srgbClr val="000066"/>
                </a:solidFill>
              </a:rPr>
              <a:t>ekstremiteta</a:t>
            </a:r>
            <a:r>
              <a:rPr lang="fr-FR" sz="1000" dirty="0">
                <a:solidFill>
                  <a:srgbClr val="000066"/>
                </a:solidFill>
              </a:rPr>
              <a:t> (u </a:t>
            </a:r>
            <a:r>
              <a:rPr lang="fr-FR" sz="1000" dirty="0" err="1">
                <a:solidFill>
                  <a:srgbClr val="000066"/>
                </a:solidFill>
              </a:rPr>
              <a:t>predelu</a:t>
            </a:r>
            <a:r>
              <a:rPr lang="fr-FR" sz="1000" dirty="0">
                <a:solidFill>
                  <a:srgbClr val="000066"/>
                </a:solidFill>
              </a:rPr>
              <a:t> </a:t>
            </a:r>
            <a:r>
              <a:rPr lang="fr-FR" sz="1000" dirty="0" err="1">
                <a:solidFill>
                  <a:srgbClr val="000066"/>
                </a:solidFill>
              </a:rPr>
              <a:t>kolena</a:t>
            </a:r>
            <a:r>
              <a:rPr lang="fr-FR" sz="1000" dirty="0">
                <a:solidFill>
                  <a:srgbClr val="000066"/>
                </a:solidFill>
              </a:rPr>
              <a:t>), a </a:t>
            </a:r>
            <a:r>
              <a:rPr lang="fr-FR" sz="1000" dirty="0" err="1">
                <a:solidFill>
                  <a:srgbClr val="000066"/>
                </a:solidFill>
              </a:rPr>
              <a:t>preko</a:t>
            </a:r>
            <a:r>
              <a:rPr lang="fr-FR" sz="1000" dirty="0">
                <a:solidFill>
                  <a:srgbClr val="000066"/>
                </a:solidFill>
              </a:rPr>
              <a:t> 70 Hz </a:t>
            </a:r>
            <a:r>
              <a:rPr lang="fr-FR" sz="1000" dirty="0" err="1">
                <a:solidFill>
                  <a:srgbClr val="000066"/>
                </a:solidFill>
              </a:rPr>
              <a:t>samo</a:t>
            </a:r>
            <a:r>
              <a:rPr lang="fr-FR" sz="1000" dirty="0">
                <a:solidFill>
                  <a:srgbClr val="000066"/>
                </a:solidFill>
              </a:rPr>
              <a:t> u </a:t>
            </a:r>
            <a:r>
              <a:rPr lang="fr-FR" sz="1000" dirty="0" err="1">
                <a:solidFill>
                  <a:srgbClr val="000066"/>
                </a:solidFill>
              </a:rPr>
              <a:t>predelu</a:t>
            </a:r>
            <a:r>
              <a:rPr lang="fr-FR" sz="1000" dirty="0">
                <a:solidFill>
                  <a:srgbClr val="000066"/>
                </a:solidFill>
              </a:rPr>
              <a:t> </a:t>
            </a:r>
            <a:r>
              <a:rPr lang="fr-FR" sz="1000" dirty="0" err="1">
                <a:solidFill>
                  <a:srgbClr val="000066"/>
                </a:solidFill>
              </a:rPr>
              <a:t>stopala</a:t>
            </a:r>
            <a:r>
              <a:rPr lang="fr-FR" sz="1000" dirty="0">
                <a:solidFill>
                  <a:srgbClr val="000066"/>
                </a:solidFill>
              </a:rPr>
              <a:t>.</a:t>
            </a:r>
            <a:endParaRPr lang="en-US" sz="1000" dirty="0">
              <a:solidFill>
                <a:srgbClr val="000066"/>
              </a:solidFill>
            </a:endParaRPr>
          </a:p>
          <a:p>
            <a:pPr algn="just">
              <a:spcBef>
                <a:spcPts val="600"/>
              </a:spcBef>
            </a:pPr>
            <a:r>
              <a:rPr lang="fr-FR" sz="1000" dirty="0" err="1">
                <a:solidFill>
                  <a:srgbClr val="000066"/>
                </a:solidFill>
              </a:rPr>
              <a:t>Rezonansa</a:t>
            </a:r>
            <a:r>
              <a:rPr lang="fr-FR" sz="1000" dirty="0">
                <a:solidFill>
                  <a:srgbClr val="000066"/>
                </a:solidFill>
              </a:rPr>
              <a:t> </a:t>
            </a:r>
            <a:r>
              <a:rPr lang="fr-FR" sz="1000" dirty="0" err="1">
                <a:solidFill>
                  <a:srgbClr val="000066"/>
                </a:solidFill>
              </a:rPr>
              <a:t>nastaje</a:t>
            </a:r>
            <a:r>
              <a:rPr lang="fr-FR" sz="1000" dirty="0">
                <a:solidFill>
                  <a:srgbClr val="000066"/>
                </a:solidFill>
              </a:rPr>
              <a:t> </a:t>
            </a:r>
            <a:r>
              <a:rPr lang="fr-FR" sz="1000" dirty="0" err="1">
                <a:solidFill>
                  <a:srgbClr val="000066"/>
                </a:solidFill>
              </a:rPr>
              <a:t>pri</a:t>
            </a:r>
            <a:r>
              <a:rPr lang="fr-FR" sz="1000" dirty="0">
                <a:solidFill>
                  <a:srgbClr val="000066"/>
                </a:solidFill>
              </a:rPr>
              <a:t> </a:t>
            </a:r>
            <a:r>
              <a:rPr lang="fr-FR" sz="1000" dirty="0" err="1">
                <a:solidFill>
                  <a:srgbClr val="000066"/>
                </a:solidFill>
              </a:rPr>
              <a:t>podudarnosti</a:t>
            </a:r>
            <a:r>
              <a:rPr lang="fr-FR" sz="1000" dirty="0">
                <a:solidFill>
                  <a:srgbClr val="000066"/>
                </a:solidFill>
              </a:rPr>
              <a:t> </a:t>
            </a:r>
            <a:r>
              <a:rPr lang="fr-FR" sz="1000" dirty="0" err="1">
                <a:solidFill>
                  <a:srgbClr val="000066"/>
                </a:solidFill>
              </a:rPr>
              <a:t>frekvencije</a:t>
            </a:r>
            <a:r>
              <a:rPr lang="fr-FR" sz="1000" dirty="0">
                <a:solidFill>
                  <a:srgbClr val="000066"/>
                </a:solidFill>
              </a:rPr>
              <a:t> </a:t>
            </a:r>
            <a:r>
              <a:rPr lang="sr-Latn-RS" sz="1000" dirty="0">
                <a:solidFill>
                  <a:srgbClr val="000066"/>
                </a:solidFill>
              </a:rPr>
              <a:t>prinudnih </a:t>
            </a:r>
            <a:r>
              <a:rPr lang="fr-FR" sz="1000" dirty="0" err="1">
                <a:solidFill>
                  <a:srgbClr val="000066"/>
                </a:solidFill>
              </a:rPr>
              <a:t>vibracija</a:t>
            </a:r>
            <a:r>
              <a:rPr lang="fr-FR" sz="1000" dirty="0">
                <a:solidFill>
                  <a:srgbClr val="000066"/>
                </a:solidFill>
              </a:rPr>
              <a:t> sa </a:t>
            </a:r>
            <a:r>
              <a:rPr lang="sr-Latn-RS" sz="1000" dirty="0">
                <a:solidFill>
                  <a:srgbClr val="000066"/>
                </a:solidFill>
              </a:rPr>
              <a:t>sopstvenom </a:t>
            </a:r>
            <a:r>
              <a:rPr lang="fr-FR" sz="1000" dirty="0" err="1">
                <a:solidFill>
                  <a:srgbClr val="000066"/>
                </a:solidFill>
              </a:rPr>
              <a:t>frekvencijom</a:t>
            </a:r>
            <a:r>
              <a:rPr lang="sr-Latn-RS" sz="1000" dirty="0">
                <a:solidFill>
                  <a:srgbClr val="000066"/>
                </a:solidFill>
              </a:rPr>
              <a:t> vibracija</a:t>
            </a:r>
            <a:r>
              <a:rPr lang="fr-FR" sz="1000" dirty="0">
                <a:solidFill>
                  <a:srgbClr val="000066"/>
                </a:solidFill>
              </a:rPr>
              <a:t> </a:t>
            </a:r>
            <a:r>
              <a:rPr lang="fr-FR" sz="1000" dirty="0" err="1">
                <a:solidFill>
                  <a:srgbClr val="000066"/>
                </a:solidFill>
              </a:rPr>
              <a:t>tkiva</a:t>
            </a:r>
            <a:r>
              <a:rPr lang="fr-FR" sz="1000" dirty="0">
                <a:solidFill>
                  <a:srgbClr val="000066"/>
                </a:solidFill>
              </a:rPr>
              <a:t> </a:t>
            </a:r>
            <a:r>
              <a:rPr lang="fr-FR" sz="1000" dirty="0" err="1">
                <a:solidFill>
                  <a:srgbClr val="000066"/>
                </a:solidFill>
              </a:rPr>
              <a:t>određenog</a:t>
            </a:r>
            <a:r>
              <a:rPr lang="fr-FR" sz="1000" dirty="0">
                <a:solidFill>
                  <a:srgbClr val="000066"/>
                </a:solidFill>
              </a:rPr>
              <a:t> </a:t>
            </a:r>
            <a:r>
              <a:rPr lang="fr-FR" sz="1000" dirty="0" err="1">
                <a:solidFill>
                  <a:srgbClr val="000066"/>
                </a:solidFill>
              </a:rPr>
              <a:t>organa</a:t>
            </a:r>
            <a:r>
              <a:rPr lang="fr-FR" sz="1000" dirty="0">
                <a:solidFill>
                  <a:srgbClr val="000066"/>
                </a:solidFill>
              </a:rPr>
              <a:t>. U </a:t>
            </a:r>
            <a:r>
              <a:rPr lang="fr-FR" sz="1000" dirty="0" err="1">
                <a:solidFill>
                  <a:srgbClr val="000066"/>
                </a:solidFill>
              </a:rPr>
              <a:t>takvim</a:t>
            </a:r>
            <a:r>
              <a:rPr lang="fr-FR" sz="1000" dirty="0">
                <a:solidFill>
                  <a:srgbClr val="000066"/>
                </a:solidFill>
              </a:rPr>
              <a:t> </a:t>
            </a:r>
            <a:r>
              <a:rPr lang="fr-FR" sz="1000" dirty="0" err="1">
                <a:solidFill>
                  <a:srgbClr val="000066"/>
                </a:solidFill>
              </a:rPr>
              <a:t>slučajevima</a:t>
            </a:r>
            <a:r>
              <a:rPr lang="fr-FR" sz="1000" dirty="0">
                <a:solidFill>
                  <a:srgbClr val="000066"/>
                </a:solidFill>
              </a:rPr>
              <a:t> </a:t>
            </a:r>
            <a:r>
              <a:rPr lang="fr-FR" sz="1000" dirty="0" err="1">
                <a:solidFill>
                  <a:srgbClr val="000066"/>
                </a:solidFill>
              </a:rPr>
              <a:t>čak</a:t>
            </a:r>
            <a:r>
              <a:rPr lang="fr-FR" sz="1000" dirty="0">
                <a:solidFill>
                  <a:srgbClr val="000066"/>
                </a:solidFill>
              </a:rPr>
              <a:t> i </a:t>
            </a:r>
            <a:r>
              <a:rPr lang="fr-FR" sz="1000" dirty="0" err="1">
                <a:solidFill>
                  <a:srgbClr val="000066"/>
                </a:solidFill>
              </a:rPr>
              <a:t>vibracije</a:t>
            </a:r>
            <a:r>
              <a:rPr lang="fr-FR" sz="1000" dirty="0">
                <a:solidFill>
                  <a:srgbClr val="000066"/>
                </a:solidFill>
              </a:rPr>
              <a:t> sa </a:t>
            </a:r>
            <a:r>
              <a:rPr lang="fr-FR" sz="1000" dirty="0" err="1">
                <a:solidFill>
                  <a:srgbClr val="000066"/>
                </a:solidFill>
              </a:rPr>
              <a:t>relativno</a:t>
            </a:r>
            <a:r>
              <a:rPr lang="fr-FR" sz="1000" dirty="0">
                <a:solidFill>
                  <a:srgbClr val="000066"/>
                </a:solidFill>
              </a:rPr>
              <a:t> </a:t>
            </a:r>
            <a:r>
              <a:rPr lang="fr-FR" sz="1000" dirty="0" err="1">
                <a:solidFill>
                  <a:srgbClr val="000066"/>
                </a:solidFill>
              </a:rPr>
              <a:t>malom</a:t>
            </a:r>
            <a:r>
              <a:rPr lang="fr-FR" sz="1000" dirty="0">
                <a:solidFill>
                  <a:srgbClr val="000066"/>
                </a:solidFill>
              </a:rPr>
              <a:t> </a:t>
            </a:r>
            <a:r>
              <a:rPr lang="fr-FR" sz="1000" dirty="0" err="1">
                <a:solidFill>
                  <a:srgbClr val="000066"/>
                </a:solidFill>
              </a:rPr>
              <a:t>amplitudom</a:t>
            </a:r>
            <a:r>
              <a:rPr lang="fr-FR" sz="1000" dirty="0">
                <a:solidFill>
                  <a:srgbClr val="000066"/>
                </a:solidFill>
              </a:rPr>
              <a:t> </a:t>
            </a:r>
            <a:r>
              <a:rPr lang="fr-FR" sz="1000" dirty="0" err="1">
                <a:solidFill>
                  <a:srgbClr val="000066"/>
                </a:solidFill>
              </a:rPr>
              <a:t>mogu</a:t>
            </a:r>
            <a:r>
              <a:rPr lang="fr-FR" sz="1000" dirty="0">
                <a:solidFill>
                  <a:srgbClr val="000066"/>
                </a:solidFill>
              </a:rPr>
              <a:t> </a:t>
            </a:r>
            <a:r>
              <a:rPr lang="fr-FR" sz="1000" dirty="0" err="1">
                <a:solidFill>
                  <a:srgbClr val="000066"/>
                </a:solidFill>
              </a:rPr>
              <a:t>dovesti</a:t>
            </a:r>
            <a:r>
              <a:rPr lang="fr-FR" sz="1000" dirty="0">
                <a:solidFill>
                  <a:srgbClr val="000066"/>
                </a:solidFill>
              </a:rPr>
              <a:t> do </a:t>
            </a:r>
            <a:r>
              <a:rPr lang="fr-FR" sz="1000" dirty="0" err="1">
                <a:solidFill>
                  <a:srgbClr val="000066"/>
                </a:solidFill>
              </a:rPr>
              <a:t>velikih</a:t>
            </a:r>
            <a:r>
              <a:rPr lang="fr-FR" sz="1000" dirty="0">
                <a:solidFill>
                  <a:srgbClr val="000066"/>
                </a:solidFill>
              </a:rPr>
              <a:t> </a:t>
            </a:r>
            <a:r>
              <a:rPr lang="sr-Latn-RS" sz="1000" dirty="0">
                <a:solidFill>
                  <a:srgbClr val="000066"/>
                </a:solidFill>
              </a:rPr>
              <a:t>poremećaja u radu </a:t>
            </a:r>
            <a:r>
              <a:rPr lang="fr-FR" sz="1000" dirty="0" err="1">
                <a:solidFill>
                  <a:srgbClr val="000066"/>
                </a:solidFill>
              </a:rPr>
              <a:t>unutrašnji</a:t>
            </a:r>
            <a:r>
              <a:rPr lang="sr-Latn-RS" sz="1000" dirty="0">
                <a:solidFill>
                  <a:srgbClr val="000066"/>
                </a:solidFill>
              </a:rPr>
              <a:t>h</a:t>
            </a:r>
            <a:r>
              <a:rPr lang="fr-FR" sz="1000" dirty="0">
                <a:solidFill>
                  <a:srgbClr val="000066"/>
                </a:solidFill>
              </a:rPr>
              <a:t> </a:t>
            </a:r>
            <a:r>
              <a:rPr lang="fr-FR" sz="1000" dirty="0" err="1">
                <a:solidFill>
                  <a:srgbClr val="000066"/>
                </a:solidFill>
              </a:rPr>
              <a:t>organa</a:t>
            </a:r>
            <a:r>
              <a:rPr lang="fr-FR" sz="1000" dirty="0">
                <a:solidFill>
                  <a:srgbClr val="000066"/>
                </a:solidFill>
              </a:rPr>
              <a:t>. </a:t>
            </a:r>
            <a:r>
              <a:rPr lang="en-US" sz="1000" dirty="0" err="1">
                <a:solidFill>
                  <a:srgbClr val="000066"/>
                </a:solidFill>
              </a:rPr>
              <a:t>Jedan</a:t>
            </a:r>
            <a:r>
              <a:rPr lang="en-US" sz="1000" dirty="0">
                <a:solidFill>
                  <a:srgbClr val="000066"/>
                </a:solidFill>
              </a:rPr>
              <a:t> </a:t>
            </a:r>
            <a:r>
              <a:rPr lang="en-US" sz="1000" dirty="0" err="1">
                <a:solidFill>
                  <a:srgbClr val="000066"/>
                </a:solidFill>
              </a:rPr>
              <a:t>od</a:t>
            </a:r>
            <a:r>
              <a:rPr lang="en-US" sz="1000" dirty="0">
                <a:solidFill>
                  <a:srgbClr val="000066"/>
                </a:solidFill>
              </a:rPr>
              <a:t> </a:t>
            </a:r>
            <a:r>
              <a:rPr lang="en-US" sz="1000" dirty="0" err="1">
                <a:solidFill>
                  <a:srgbClr val="000066"/>
                </a:solidFill>
              </a:rPr>
              <a:t>najvažnijih</a:t>
            </a:r>
            <a:r>
              <a:rPr lang="en-US" sz="1000" dirty="0">
                <a:solidFill>
                  <a:srgbClr val="000066"/>
                </a:solidFill>
              </a:rPr>
              <a:t> </a:t>
            </a:r>
            <a:r>
              <a:rPr lang="en-US" sz="1000" dirty="0" err="1">
                <a:solidFill>
                  <a:srgbClr val="000066"/>
                </a:solidFill>
              </a:rPr>
              <a:t>delova</a:t>
            </a:r>
            <a:r>
              <a:rPr lang="en-US" sz="1000" dirty="0">
                <a:solidFill>
                  <a:srgbClr val="000066"/>
                </a:solidFill>
              </a:rPr>
              <a:t> </a:t>
            </a:r>
            <a:r>
              <a:rPr lang="en-US" sz="1000" dirty="0" err="1">
                <a:solidFill>
                  <a:srgbClr val="000066"/>
                </a:solidFill>
              </a:rPr>
              <a:t>ovog</a:t>
            </a:r>
            <a:r>
              <a:rPr lang="en-US" sz="1000" dirty="0">
                <a:solidFill>
                  <a:srgbClr val="000066"/>
                </a:solidFill>
              </a:rPr>
              <a:t> </a:t>
            </a:r>
            <a:r>
              <a:rPr lang="en-US" sz="1000" dirty="0" err="1">
                <a:solidFill>
                  <a:srgbClr val="000066"/>
                </a:solidFill>
              </a:rPr>
              <a:t>sistema</a:t>
            </a:r>
            <a:r>
              <a:rPr lang="en-US" sz="1000" dirty="0">
                <a:solidFill>
                  <a:srgbClr val="000066"/>
                </a:solidFill>
              </a:rPr>
              <a:t> u </a:t>
            </a:r>
            <a:r>
              <a:rPr lang="en-US" sz="1000" dirty="0" err="1">
                <a:solidFill>
                  <a:srgbClr val="000066"/>
                </a:solidFill>
              </a:rPr>
              <a:t>odnosu</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vibracije</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udare</a:t>
            </a:r>
            <a:r>
              <a:rPr lang="en-US" sz="1000" dirty="0">
                <a:solidFill>
                  <a:srgbClr val="000066"/>
                </a:solidFill>
              </a:rPr>
              <a:t> je </a:t>
            </a:r>
            <a:r>
              <a:rPr lang="en-US" sz="1000" dirty="0" err="1">
                <a:solidFill>
                  <a:srgbClr val="000066"/>
                </a:solidFill>
              </a:rPr>
              <a:t>grudni</a:t>
            </a:r>
            <a:r>
              <a:rPr lang="en-US" sz="1000" dirty="0">
                <a:solidFill>
                  <a:srgbClr val="000066"/>
                </a:solidFill>
              </a:rPr>
              <a:t> </a:t>
            </a:r>
            <a:r>
              <a:rPr lang="en-US" sz="1000" dirty="0" err="1">
                <a:solidFill>
                  <a:srgbClr val="000066"/>
                </a:solidFill>
              </a:rPr>
              <a:t>koš</a:t>
            </a:r>
            <a:r>
              <a:rPr lang="sr-Latn-RS" sz="1000" dirty="0">
                <a:solidFill>
                  <a:srgbClr val="000066"/>
                </a:solidFill>
              </a:rPr>
              <a:t>-</a:t>
            </a:r>
            <a:r>
              <a:rPr lang="en-US" sz="1000" dirty="0">
                <a:solidFill>
                  <a:srgbClr val="000066"/>
                </a:solidFill>
              </a:rPr>
              <a:t>abdomen</a:t>
            </a:r>
            <a:r>
              <a:rPr lang="sr-Latn-RS" sz="1000" dirty="0">
                <a:solidFill>
                  <a:srgbClr val="000066"/>
                </a:solidFill>
              </a:rPr>
              <a:t>, budući da</a:t>
            </a:r>
            <a:r>
              <a:rPr lang="en-US" sz="1000" dirty="0">
                <a:solidFill>
                  <a:srgbClr val="000066"/>
                </a:solidFill>
              </a:rPr>
              <a:t> </a:t>
            </a:r>
            <a:r>
              <a:rPr lang="en-US" sz="1000" dirty="0" err="1">
                <a:solidFill>
                  <a:srgbClr val="000066"/>
                </a:solidFill>
              </a:rPr>
              <a:t>dolazi</a:t>
            </a:r>
            <a:r>
              <a:rPr lang="en-US" sz="1000" dirty="0">
                <a:solidFill>
                  <a:srgbClr val="000066"/>
                </a:solidFill>
              </a:rPr>
              <a:t> do </a:t>
            </a:r>
            <a:r>
              <a:rPr lang="en-US" sz="1000" dirty="0" err="1">
                <a:solidFill>
                  <a:srgbClr val="000066"/>
                </a:solidFill>
              </a:rPr>
              <a:t>različitih</a:t>
            </a:r>
            <a:r>
              <a:rPr lang="en-US" sz="1000" dirty="0">
                <a:solidFill>
                  <a:srgbClr val="000066"/>
                </a:solidFill>
              </a:rPr>
              <a:t> </a:t>
            </a:r>
            <a:r>
              <a:rPr lang="en-US" sz="1000" dirty="0" err="1">
                <a:solidFill>
                  <a:srgbClr val="000066"/>
                </a:solidFill>
              </a:rPr>
              <a:t>rezonansi</a:t>
            </a:r>
            <a:r>
              <a:rPr lang="en-US" sz="1000" dirty="0">
                <a:solidFill>
                  <a:srgbClr val="000066"/>
                </a:solidFill>
              </a:rPr>
              <a:t> </a:t>
            </a:r>
            <a:r>
              <a:rPr lang="en-US" sz="1000" dirty="0" err="1">
                <a:solidFill>
                  <a:srgbClr val="000066"/>
                </a:solidFill>
              </a:rPr>
              <a:t>koje</a:t>
            </a:r>
            <a:r>
              <a:rPr lang="en-US" sz="1000" dirty="0">
                <a:solidFill>
                  <a:srgbClr val="000066"/>
                </a:solidFill>
              </a:rPr>
              <a:t> se </a:t>
            </a:r>
            <a:r>
              <a:rPr lang="en-US" sz="1000" dirty="0" err="1">
                <a:solidFill>
                  <a:srgbClr val="000066"/>
                </a:solidFill>
              </a:rPr>
              <a:t>javljaju</a:t>
            </a:r>
            <a:r>
              <a:rPr lang="en-US" sz="1000" dirty="0">
                <a:solidFill>
                  <a:srgbClr val="000066"/>
                </a:solidFill>
              </a:rPr>
              <a:t> u </a:t>
            </a:r>
            <a:r>
              <a:rPr lang="en-US" sz="1000" dirty="0" err="1">
                <a:solidFill>
                  <a:srgbClr val="000066"/>
                </a:solidFill>
              </a:rPr>
              <a:t>opsegu</a:t>
            </a:r>
            <a:r>
              <a:rPr lang="en-US" sz="1000" dirty="0">
                <a:solidFill>
                  <a:srgbClr val="000066"/>
                </a:solidFill>
              </a:rPr>
              <a:t> </a:t>
            </a:r>
            <a:r>
              <a:rPr lang="sr-Latn-RS" sz="1000" dirty="0">
                <a:solidFill>
                  <a:srgbClr val="000066"/>
                </a:solidFill>
              </a:rPr>
              <a:t>frekvencija </a:t>
            </a:r>
            <a:r>
              <a:rPr lang="en-US" sz="1000" dirty="0" err="1">
                <a:solidFill>
                  <a:srgbClr val="000066"/>
                </a:solidFill>
              </a:rPr>
              <a:t>od</a:t>
            </a:r>
            <a:r>
              <a:rPr lang="en-US" sz="1000" dirty="0">
                <a:solidFill>
                  <a:srgbClr val="000066"/>
                </a:solidFill>
              </a:rPr>
              <a:t> 3 do 6 Hz, </a:t>
            </a:r>
            <a:r>
              <a:rPr lang="en-US" sz="1000" dirty="0" err="1">
                <a:solidFill>
                  <a:srgbClr val="000066"/>
                </a:solidFill>
              </a:rPr>
              <a:t>što</a:t>
            </a:r>
            <a:r>
              <a:rPr lang="en-US" sz="1000" dirty="0">
                <a:solidFill>
                  <a:srgbClr val="000066"/>
                </a:solidFill>
              </a:rPr>
              <a:t> </a:t>
            </a:r>
            <a:r>
              <a:rPr lang="en-US" sz="1000" dirty="0" err="1">
                <a:solidFill>
                  <a:srgbClr val="000066"/>
                </a:solidFill>
              </a:rPr>
              <a:t>otežava</a:t>
            </a:r>
            <a:r>
              <a:rPr lang="en-US" sz="1000" dirty="0">
                <a:solidFill>
                  <a:srgbClr val="000066"/>
                </a:solidFill>
              </a:rPr>
              <a:t> </a:t>
            </a:r>
            <a:r>
              <a:rPr lang="en-US" sz="1000" dirty="0" err="1">
                <a:solidFill>
                  <a:srgbClr val="000066"/>
                </a:solidFill>
              </a:rPr>
              <a:t>tačno</a:t>
            </a:r>
            <a:r>
              <a:rPr lang="en-US" sz="1000" dirty="0">
                <a:solidFill>
                  <a:srgbClr val="000066"/>
                </a:solidFill>
              </a:rPr>
              <a:t> </a:t>
            </a:r>
            <a:r>
              <a:rPr lang="en-US" sz="1000" dirty="0" err="1">
                <a:solidFill>
                  <a:srgbClr val="000066"/>
                </a:solidFill>
              </a:rPr>
              <a:t>definisanje</a:t>
            </a:r>
            <a:r>
              <a:rPr lang="en-US" sz="1000" dirty="0">
                <a:solidFill>
                  <a:srgbClr val="000066"/>
                </a:solidFill>
              </a:rPr>
              <a:t> </a:t>
            </a:r>
            <a:r>
              <a:rPr lang="sr-Latn-RS" sz="1000" dirty="0">
                <a:solidFill>
                  <a:srgbClr val="000066"/>
                </a:solidFill>
              </a:rPr>
              <a:t>rezonantne frekvencije </a:t>
            </a:r>
            <a:r>
              <a:rPr lang="en-US" sz="1000" dirty="0" err="1">
                <a:solidFill>
                  <a:srgbClr val="000066"/>
                </a:solidFill>
              </a:rPr>
              <a:t>vibracij</a:t>
            </a:r>
            <a:r>
              <a:rPr lang="sr-Latn-RS" sz="1000" dirty="0">
                <a:solidFill>
                  <a:srgbClr val="000066"/>
                </a:solidFill>
              </a:rPr>
              <a:t>a</a:t>
            </a:r>
            <a:r>
              <a:rPr lang="en-US" sz="1000" dirty="0">
                <a:solidFill>
                  <a:srgbClr val="000066"/>
                </a:solidFill>
              </a:rPr>
              <a:t> </a:t>
            </a:r>
            <a:r>
              <a:rPr lang="en-US" sz="1000" dirty="0" err="1">
                <a:solidFill>
                  <a:srgbClr val="000066"/>
                </a:solidFill>
              </a:rPr>
              <a:t>kod</a:t>
            </a:r>
            <a:r>
              <a:rPr lang="en-US" sz="1000" dirty="0">
                <a:solidFill>
                  <a:srgbClr val="000066"/>
                </a:solidFill>
              </a:rPr>
              <a:t> </a:t>
            </a:r>
            <a:r>
              <a:rPr lang="en-US" sz="1000" dirty="0" err="1">
                <a:solidFill>
                  <a:srgbClr val="000066"/>
                </a:solidFill>
              </a:rPr>
              <a:t>osobe</a:t>
            </a:r>
            <a:r>
              <a:rPr lang="en-US" sz="1000" dirty="0">
                <a:solidFill>
                  <a:srgbClr val="000066"/>
                </a:solidFill>
              </a:rPr>
              <a:t> </a:t>
            </a:r>
            <a:r>
              <a:rPr lang="en-US" sz="1000" dirty="0" err="1">
                <a:solidFill>
                  <a:srgbClr val="000066"/>
                </a:solidFill>
              </a:rPr>
              <a:t>koja</a:t>
            </a:r>
            <a:r>
              <a:rPr lang="en-US" sz="1000" dirty="0">
                <a:solidFill>
                  <a:srgbClr val="000066"/>
                </a:solidFill>
              </a:rPr>
              <a:t> </a:t>
            </a:r>
            <a:r>
              <a:rPr lang="en-US" sz="1000" dirty="0" err="1">
                <a:solidFill>
                  <a:srgbClr val="000066"/>
                </a:solidFill>
              </a:rPr>
              <a:t>sedi</a:t>
            </a:r>
            <a:r>
              <a:rPr lang="en-US" sz="1000" dirty="0">
                <a:solidFill>
                  <a:srgbClr val="000066"/>
                </a:solidFill>
              </a:rPr>
              <a:t> </a:t>
            </a:r>
            <a:r>
              <a:rPr lang="en-US" sz="1000" dirty="0" err="1">
                <a:solidFill>
                  <a:srgbClr val="000066"/>
                </a:solidFill>
              </a:rPr>
              <a:t>ili</a:t>
            </a:r>
            <a:r>
              <a:rPr lang="en-US" sz="1000" dirty="0">
                <a:solidFill>
                  <a:srgbClr val="000066"/>
                </a:solidFill>
              </a:rPr>
              <a:t> </a:t>
            </a:r>
            <a:r>
              <a:rPr lang="en-US" sz="1000" dirty="0" err="1">
                <a:solidFill>
                  <a:srgbClr val="000066"/>
                </a:solidFill>
              </a:rPr>
              <a:t>stoji</a:t>
            </a:r>
            <a:r>
              <a:rPr lang="en-US" sz="1000" dirty="0">
                <a:solidFill>
                  <a:srgbClr val="000066"/>
                </a:solidFill>
              </a:rPr>
              <a:t>. </a:t>
            </a:r>
            <a:r>
              <a:rPr lang="en-US" sz="1000" dirty="0" err="1">
                <a:solidFill>
                  <a:srgbClr val="000066"/>
                </a:solidFill>
              </a:rPr>
              <a:t>Još</a:t>
            </a:r>
            <a:r>
              <a:rPr lang="en-US" sz="1000" dirty="0">
                <a:solidFill>
                  <a:srgbClr val="000066"/>
                </a:solidFill>
              </a:rPr>
              <a:t> </a:t>
            </a:r>
            <a:r>
              <a:rPr lang="en-US" sz="1000" dirty="0" err="1">
                <a:solidFill>
                  <a:srgbClr val="000066"/>
                </a:solidFill>
              </a:rPr>
              <a:t>jedan</a:t>
            </a:r>
            <a:r>
              <a:rPr lang="en-US" sz="1000" dirty="0">
                <a:solidFill>
                  <a:srgbClr val="000066"/>
                </a:solidFill>
              </a:rPr>
              <a:t> </a:t>
            </a:r>
            <a:r>
              <a:rPr lang="en-US" sz="1000" dirty="0" err="1">
                <a:solidFill>
                  <a:srgbClr val="000066"/>
                </a:solidFill>
              </a:rPr>
              <a:t>rezonantni</a:t>
            </a:r>
            <a:r>
              <a:rPr lang="en-US" sz="1000" dirty="0">
                <a:solidFill>
                  <a:srgbClr val="000066"/>
                </a:solidFill>
              </a:rPr>
              <a:t> </a:t>
            </a:r>
            <a:r>
              <a:rPr lang="en-US" sz="1000" dirty="0" err="1">
                <a:solidFill>
                  <a:srgbClr val="000066"/>
                </a:solidFill>
              </a:rPr>
              <a:t>efekat</a:t>
            </a:r>
            <a:r>
              <a:rPr lang="en-US" sz="1000" dirty="0">
                <a:solidFill>
                  <a:srgbClr val="000066"/>
                </a:solidFill>
              </a:rPr>
              <a:t> se </a:t>
            </a:r>
            <a:r>
              <a:rPr lang="en-US" sz="1000" dirty="0" err="1">
                <a:solidFill>
                  <a:srgbClr val="000066"/>
                </a:solidFill>
              </a:rPr>
              <a:t>nalazi</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sr-Latn-RS" sz="1000" dirty="0">
                <a:solidFill>
                  <a:srgbClr val="000066"/>
                </a:solidFill>
              </a:rPr>
              <a:t>frekvencijama od </a:t>
            </a:r>
            <a:r>
              <a:rPr lang="en-US" sz="1000" dirty="0">
                <a:solidFill>
                  <a:srgbClr val="000066"/>
                </a:solidFill>
              </a:rPr>
              <a:t>20 </a:t>
            </a:r>
            <a:r>
              <a:rPr lang="en-US" sz="1000" dirty="0" err="1">
                <a:solidFill>
                  <a:srgbClr val="000066"/>
                </a:solidFill>
              </a:rPr>
              <a:t>i</a:t>
            </a:r>
            <a:r>
              <a:rPr lang="en-US" sz="1000" dirty="0">
                <a:solidFill>
                  <a:srgbClr val="000066"/>
                </a:solidFill>
              </a:rPr>
              <a:t> 30 Hz </a:t>
            </a:r>
            <a:r>
              <a:rPr lang="en-US" sz="1000" dirty="0" err="1">
                <a:solidFill>
                  <a:srgbClr val="000066"/>
                </a:solidFill>
              </a:rPr>
              <a:t>na</a:t>
            </a:r>
            <a:r>
              <a:rPr lang="en-US" sz="1000" dirty="0">
                <a:solidFill>
                  <a:srgbClr val="000066"/>
                </a:solidFill>
              </a:rPr>
              <a:t> </a:t>
            </a:r>
            <a:r>
              <a:rPr lang="en-US" sz="1000" dirty="0" err="1">
                <a:solidFill>
                  <a:srgbClr val="000066"/>
                </a:solidFill>
              </a:rPr>
              <a:t>sistemu</a:t>
            </a:r>
            <a:r>
              <a:rPr lang="en-US" sz="1000" dirty="0">
                <a:solidFill>
                  <a:srgbClr val="000066"/>
                </a:solidFill>
              </a:rPr>
              <a:t> </a:t>
            </a:r>
            <a:r>
              <a:rPr lang="en-US" sz="1000" dirty="0" err="1">
                <a:solidFill>
                  <a:srgbClr val="000066"/>
                </a:solidFill>
              </a:rPr>
              <a:t>glava-vrat-rame</a:t>
            </a:r>
            <a:r>
              <a:rPr lang="sr-Latn-RS" sz="1000" dirty="0">
                <a:solidFill>
                  <a:srgbClr val="000066"/>
                </a:solidFill>
              </a:rPr>
              <a:t>.</a:t>
            </a:r>
            <a:r>
              <a:rPr lang="en-US" sz="1000" dirty="0">
                <a:solidFill>
                  <a:srgbClr val="000066"/>
                </a:solidFill>
              </a:rPr>
              <a:t>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35</a:t>
            </a:fld>
            <a:endParaRPr lang="en-US"/>
          </a:p>
        </p:txBody>
      </p:sp>
    </p:spTree>
    <p:extLst>
      <p:ext uri="{BB962C8B-B14F-4D97-AF65-F5344CB8AC3E}">
        <p14:creationId xmlns:p14="http://schemas.microsoft.com/office/powerpoint/2010/main" val="2617641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9000" y="4356000"/>
            <a:ext cx="5760000" cy="4140000"/>
          </a:xfrm>
        </p:spPr>
        <p:txBody>
          <a:bodyPr>
            <a:noAutofit/>
          </a:bodyPr>
          <a:lstStyle/>
          <a:p>
            <a:pPr algn="just">
              <a:spcBef>
                <a:spcPts val="650"/>
              </a:spcBef>
            </a:pPr>
            <a:r>
              <a:rPr lang="en-US" sz="900" b="1" dirty="0" err="1">
                <a:solidFill>
                  <a:srgbClr val="000066"/>
                </a:solidFill>
                <a:latin typeface="Arial" panose="020B0604020202020204" pitchFamily="34" charset="0"/>
                <a:cs typeface="Arial" panose="020B0604020202020204" pitchFamily="34" charset="0"/>
              </a:rPr>
              <a:t>Profesionalne</a:t>
            </a:r>
            <a:r>
              <a:rPr lang="en-US" sz="900" b="1" dirty="0">
                <a:solidFill>
                  <a:srgbClr val="000066"/>
                </a:solidFill>
                <a:latin typeface="Arial" panose="020B0604020202020204" pitchFamily="34" charset="0"/>
                <a:cs typeface="Arial" panose="020B0604020202020204" pitchFamily="34" charset="0"/>
              </a:rPr>
              <a:t> </a:t>
            </a:r>
            <a:r>
              <a:rPr lang="en-US" sz="900" b="1" dirty="0" err="1">
                <a:solidFill>
                  <a:srgbClr val="000066"/>
                </a:solidFill>
                <a:latin typeface="Arial" panose="020B0604020202020204" pitchFamily="34" charset="0"/>
                <a:cs typeface="Arial" panose="020B0604020202020204" pitchFamily="34" charset="0"/>
              </a:rPr>
              <a:t>bolesti</a:t>
            </a:r>
            <a:r>
              <a:rPr lang="en-US" sz="900" b="1"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bolesti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nastale</a:t>
            </a:r>
            <a:r>
              <a:rPr lang="en-US" sz="900" dirty="0">
                <a:solidFill>
                  <a:srgbClr val="000066"/>
                </a:solidFill>
                <a:latin typeface="Arial" panose="020B0604020202020204" pitchFamily="34" charset="0"/>
                <a:cs typeface="Arial" panose="020B0604020202020204" pitchFamily="34" charset="0"/>
              </a:rPr>
              <a:t> u </a:t>
            </a:r>
            <a:r>
              <a:rPr lang="en-US" sz="900" dirty="0" err="1">
                <a:solidFill>
                  <a:srgbClr val="000066"/>
                </a:solidFill>
                <a:latin typeface="Arial" panose="020B0604020202020204" pitchFamily="34" charset="0"/>
                <a:cs typeface="Arial" panose="020B0604020202020204" pitchFamily="34" charset="0"/>
              </a:rPr>
              <a:t>toku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prouzrokovane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dužim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neposrednim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uticajem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procesa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uslova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mestima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odnosno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poslovima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koje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radnik</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obavlja</a:t>
            </a:r>
            <a:r>
              <a:rPr lang="en-US" sz="900" dirty="0">
                <a:solidFill>
                  <a:srgbClr val="000066"/>
                </a:solidFill>
                <a:latin typeface="Arial" panose="020B0604020202020204" pitchFamily="34" charset="0"/>
                <a:cs typeface="Arial" panose="020B0604020202020204" pitchFamily="34" charset="0"/>
              </a:rPr>
              <a:t>.</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en-US" sz="900" b="1" dirty="0" err="1">
                <a:solidFill>
                  <a:srgbClr val="990000"/>
                </a:solidFill>
                <a:latin typeface="Arial" panose="020B0604020202020204" pitchFamily="34" charset="0"/>
                <a:cs typeface="Arial" panose="020B0604020202020204" pitchFamily="34" charset="0"/>
              </a:rPr>
              <a:t>Vibraciona</a:t>
            </a:r>
            <a:r>
              <a:rPr lang="en-US" sz="900" b="1" dirty="0">
                <a:solidFill>
                  <a:srgbClr val="990000"/>
                </a:solidFill>
                <a:latin typeface="Arial" panose="020B0604020202020204" pitchFamily="34" charset="0"/>
                <a:cs typeface="Arial" panose="020B0604020202020204" pitchFamily="34" charset="0"/>
              </a:rPr>
              <a:t> </a:t>
            </a:r>
            <a:r>
              <a:rPr lang="en-US" sz="900" b="1" dirty="0" err="1">
                <a:solidFill>
                  <a:srgbClr val="990000"/>
                </a:solidFill>
                <a:latin typeface="Arial" panose="020B0604020202020204" pitchFamily="34" charset="0"/>
                <a:cs typeface="Arial" panose="020B0604020202020204" pitchFamily="34" charset="0"/>
              </a:rPr>
              <a:t>bolest</a:t>
            </a:r>
            <a:r>
              <a:rPr lang="en-US" sz="900" b="1" dirty="0">
                <a:solidFill>
                  <a:srgbClr val="990000"/>
                </a:solidFill>
                <a:latin typeface="Arial" panose="020B0604020202020204" pitchFamily="34" charset="0"/>
                <a:cs typeface="Arial" panose="020B0604020202020204" pitchFamily="34" charset="0"/>
              </a:rPr>
              <a:t> </a:t>
            </a:r>
            <a:r>
              <a:rPr lang="en-US" sz="900" dirty="0">
                <a:solidFill>
                  <a:srgbClr val="000066"/>
                </a:solidFill>
                <a:latin typeface="Arial" panose="020B0604020202020204" pitchFamily="34" charset="0"/>
                <a:cs typeface="Arial" panose="020B0604020202020204" pitchFamily="34" charset="0"/>
              </a:rPr>
              <a:t>je </a:t>
            </a:r>
            <a:r>
              <a:rPr lang="en-US" sz="900" dirty="0" err="1">
                <a:solidFill>
                  <a:srgbClr val="000066"/>
                </a:solidFill>
                <a:latin typeface="Arial" panose="020B0604020202020204" pitchFamily="34" charset="0"/>
                <a:cs typeface="Arial" panose="020B0604020202020204" pitchFamily="34" charset="0"/>
              </a:rPr>
              <a:t>hronično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profesionalno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oboljenje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koje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predstavlja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patologiju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više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tkiva</a:t>
            </a:r>
            <a:r>
              <a:rPr lang="en-US" sz="900" dirty="0">
                <a:solidFill>
                  <a:srgbClr val="000066"/>
                </a:solidFill>
                <a:latin typeface="Arial" panose="020B0604020202020204" pitchFamily="34" charset="0"/>
                <a:cs typeface="Arial" panose="020B0604020202020204" pitchFamily="34" charset="0"/>
              </a:rPr>
              <a:t>, a </a:t>
            </a:r>
            <a:r>
              <a:rPr lang="en-US" sz="900" dirty="0" err="1">
                <a:solidFill>
                  <a:srgbClr val="000066"/>
                </a:solidFill>
                <a:latin typeface="Arial" panose="020B0604020202020204" pitchFamily="34" charset="0"/>
                <a:cs typeface="Arial" panose="020B0604020202020204" pitchFamily="34" charset="0"/>
              </a:rPr>
              <a:t>nastaje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štetnim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dejstvom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radnog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mesta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tkiva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organa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sistema</a:t>
            </a:r>
            <a:r>
              <a:rPr lang="en-US" sz="900" dirty="0">
                <a:solidFill>
                  <a:srgbClr val="000066"/>
                </a:solidFill>
                <a:latin typeface="Arial" panose="020B0604020202020204" pitchFamily="34" charset="0"/>
                <a:cs typeface="Arial" panose="020B0604020202020204" pitchFamily="34" charset="0"/>
              </a:rPr>
              <a:t> u </a:t>
            </a:r>
            <a:r>
              <a:rPr lang="en-US" sz="900" dirty="0" err="1">
                <a:solidFill>
                  <a:srgbClr val="000066"/>
                </a:solidFill>
                <a:latin typeface="Arial" panose="020B0604020202020204" pitchFamily="34" charset="0"/>
                <a:cs typeface="Arial" panose="020B0604020202020204" pitchFamily="34" charset="0"/>
              </a:rPr>
              <a:t>dužem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vremenskom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periodu</a:t>
            </a:r>
            <a:r>
              <a:rPr lang="en-US" sz="900" dirty="0">
                <a:solidFill>
                  <a:srgbClr val="000066"/>
                </a:solidFill>
                <a:latin typeface="Arial" panose="020B0604020202020204" pitchFamily="34" charset="0"/>
                <a:cs typeface="Arial" panose="020B0604020202020204" pitchFamily="34" charset="0"/>
              </a:rPr>
              <a:t>.</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sr-Latn-RS" sz="900" dirty="0">
                <a:solidFill>
                  <a:srgbClr val="000066"/>
                </a:solidFill>
                <a:latin typeface="Arial" panose="020B0604020202020204" pitchFamily="34" charset="0"/>
                <a:cs typeface="Arial" panose="020B0604020202020204" pitchFamily="34" charset="0"/>
              </a:rPr>
              <a:t>Biološki proces nastanka i razvoja </a:t>
            </a:r>
            <a:r>
              <a:rPr lang="en-US" sz="900" dirty="0" err="1">
                <a:solidFill>
                  <a:srgbClr val="000066"/>
                </a:solidFill>
                <a:latin typeface="Arial" panose="020B0604020202020204" pitchFamily="34" charset="0"/>
                <a:cs typeface="Arial" panose="020B0604020202020204" pitchFamily="34" charset="0"/>
              </a:rPr>
              <a:t>vibra</a:t>
            </a:r>
            <a:r>
              <a:rPr lang="sr-Latn-RS" sz="900" dirty="0">
                <a:solidFill>
                  <a:srgbClr val="000066"/>
                </a:solidFill>
                <a:latin typeface="Arial" panose="020B0604020202020204" pitchFamily="34" charset="0"/>
                <a:cs typeface="Arial" panose="020B0604020202020204" pitchFamily="34" charset="0"/>
              </a:rPr>
              <a:t>cione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bolesti</a:t>
            </a:r>
            <a:r>
              <a:rPr lang="sr-Latn-RS" sz="900" dirty="0">
                <a:solidFill>
                  <a:srgbClr val="000066"/>
                </a:solidFill>
                <a:latin typeface="Arial" panose="020B0604020202020204" pitchFamily="34" charset="0"/>
                <a:cs typeface="Arial" panose="020B0604020202020204" pitchFamily="34" charset="0"/>
              </a:rPr>
              <a:t> (p</a:t>
            </a:r>
            <a:r>
              <a:rPr lang="en-US" sz="900" dirty="0" err="1">
                <a:solidFill>
                  <a:srgbClr val="000066"/>
                </a:solidFill>
                <a:latin typeface="Arial" panose="020B0604020202020204" pitchFamily="34" charset="0"/>
                <a:cs typeface="Arial" panose="020B0604020202020204" pitchFamily="34" charset="0"/>
              </a:rPr>
              <a:t>atogeneza</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nije</a:t>
            </a:r>
            <a:r>
              <a:rPr lang="en-US" sz="900" dirty="0">
                <a:solidFill>
                  <a:srgbClr val="000066"/>
                </a:solidFill>
                <a:latin typeface="Arial" panose="020B0604020202020204" pitchFamily="34" charset="0"/>
                <a:cs typeface="Arial" panose="020B0604020202020204" pitchFamily="34" charset="0"/>
              </a:rPr>
              <a:t> do </a:t>
            </a:r>
            <a:r>
              <a:rPr lang="en-US" sz="900" dirty="0" err="1">
                <a:solidFill>
                  <a:srgbClr val="000066"/>
                </a:solidFill>
                <a:latin typeface="Arial" panose="020B0604020202020204" pitchFamily="34" charset="0"/>
                <a:cs typeface="Arial" panose="020B0604020202020204" pitchFamily="34" charset="0"/>
              </a:rPr>
              <a:t>kraja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razjašnjen</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zavisi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od</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brojnih</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faktora</a:t>
            </a:r>
            <a:r>
              <a:rPr lang="en-US" sz="900" dirty="0">
                <a:solidFill>
                  <a:srgbClr val="000066"/>
                </a:solidFill>
                <a:latin typeface="Arial" panose="020B0604020202020204" pitchFamily="34" charset="0"/>
                <a:cs typeface="Arial" panose="020B0604020202020204" pitchFamily="34" charset="0"/>
              </a:rPr>
              <a:t>.</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en-US" sz="900" dirty="0" err="1">
                <a:solidFill>
                  <a:srgbClr val="000066"/>
                </a:solidFill>
                <a:latin typeface="Arial" panose="020B0604020202020204" pitchFamily="34" charset="0"/>
                <a:cs typeface="Arial" panose="020B0604020202020204" pitchFamily="34" charset="0"/>
              </a:rPr>
              <a:t>Morfološke</a:t>
            </a:r>
            <a:r>
              <a:rPr lang="sr-Latn-RS" sz="900" dirty="0">
                <a:solidFill>
                  <a:srgbClr val="000066"/>
                </a:solidFill>
                <a:latin typeface="Arial" panose="020B0604020202020204" pitchFamily="34" charset="0"/>
                <a:cs typeface="Arial" panose="020B0604020202020204" pitchFamily="34" charset="0"/>
              </a:rPr>
              <a:t> (promena strukture i oblika)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funkcionalne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promene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koje</a:t>
            </a:r>
            <a:r>
              <a:rPr lang="en-US" sz="900" dirty="0">
                <a:solidFill>
                  <a:srgbClr val="000066"/>
                </a:solidFill>
                <a:latin typeface="Arial" panose="020B0604020202020204" pitchFamily="34" charset="0"/>
                <a:cs typeface="Arial" panose="020B0604020202020204" pitchFamily="34" charset="0"/>
              </a:rPr>
              <a:t> se </a:t>
            </a:r>
            <a:r>
              <a:rPr lang="en-US" sz="900" dirty="0" err="1">
                <a:solidFill>
                  <a:srgbClr val="000066"/>
                </a:solidFill>
                <a:latin typeface="Arial" panose="020B0604020202020204" pitchFamily="34" charset="0"/>
                <a:cs typeface="Arial" panose="020B0604020202020204" pitchFamily="34" charset="0"/>
              </a:rPr>
              <a:t>javljaju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nastaju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kao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posledica</a:t>
            </a:r>
            <a:r>
              <a:rPr lang="en-US" sz="900" dirty="0">
                <a:solidFill>
                  <a:srgbClr val="000066"/>
                </a:solidFill>
                <a:latin typeface="Arial" panose="020B0604020202020204" pitchFamily="34" charset="0"/>
                <a:cs typeface="Arial" panose="020B0604020202020204" pitchFamily="34" charset="0"/>
              </a:rPr>
              <a:t>: </a:t>
            </a:r>
          </a:p>
          <a:p>
            <a:pPr marL="180000" indent="-180000" algn="just">
              <a:spcBef>
                <a:spcPts val="600"/>
              </a:spcBef>
              <a:buFont typeface="+mj-lt"/>
              <a:buAutoNum type="arabicPeriod"/>
            </a:pPr>
            <a:r>
              <a:rPr lang="sr-Latn-RS" sz="900" dirty="0">
                <a:solidFill>
                  <a:srgbClr val="000066"/>
                </a:solidFill>
                <a:latin typeface="Arial" panose="020B0604020202020204" pitchFamily="34" charset="0"/>
                <a:cs typeface="Arial" panose="020B0604020202020204" pitchFamily="34" charset="0"/>
              </a:rPr>
              <a:t>D</a:t>
            </a:r>
            <a:r>
              <a:rPr lang="en-US" sz="900" dirty="0" err="1">
                <a:solidFill>
                  <a:srgbClr val="000066"/>
                </a:solidFill>
                <a:latin typeface="Arial" panose="020B0604020202020204" pitchFamily="34" charset="0"/>
                <a:cs typeface="Arial" panose="020B0604020202020204" pitchFamily="34" charset="0"/>
              </a:rPr>
              <a:t>irektnog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mehaničkog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dejstva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vibracija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koje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izaziva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odgovarajuće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traumatske</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pojave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mestu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njihov</a:t>
            </a:r>
            <a:r>
              <a:rPr lang="sr-Latn-RS" sz="900" dirty="0">
                <a:solidFill>
                  <a:srgbClr val="000066"/>
                </a:solidFill>
                <a:latin typeface="Arial" panose="020B0604020202020204" pitchFamily="34" charset="0"/>
                <a:cs typeface="Arial" panose="020B0604020202020204" pitchFamily="34" charset="0"/>
              </a:rPr>
              <a:t>og</a:t>
            </a:r>
            <a:r>
              <a:rPr lang="en-US" sz="900" dirty="0">
                <a:solidFill>
                  <a:srgbClr val="000066"/>
                </a:solidFill>
                <a:latin typeface="Arial" panose="020B0604020202020204" pitchFamily="34" charset="0"/>
                <a:cs typeface="Arial" panose="020B0604020202020204" pitchFamily="34" charset="0"/>
              </a:rPr>
              <a:t> d</a:t>
            </a:r>
            <a:r>
              <a:rPr lang="sr-Latn-RS" sz="900" dirty="0">
                <a:solidFill>
                  <a:srgbClr val="000066"/>
                </a:solidFill>
                <a:latin typeface="Arial" panose="020B0604020202020204" pitchFamily="34" charset="0"/>
                <a:cs typeface="Arial" panose="020B0604020202020204" pitchFamily="34" charset="0"/>
              </a:rPr>
              <a:t>ejstva</a:t>
            </a:r>
            <a:r>
              <a:rPr lang="en-US" sz="900" dirty="0">
                <a:solidFill>
                  <a:srgbClr val="000066"/>
                </a:solidFill>
                <a:latin typeface="Arial" panose="020B0604020202020204" pitchFamily="34" charset="0"/>
                <a:cs typeface="Arial" panose="020B0604020202020204" pitchFamily="34" charset="0"/>
              </a:rPr>
              <a:t>)</a:t>
            </a:r>
            <a:r>
              <a:rPr lang="sr-Latn-RS" sz="900" dirty="0">
                <a:solidFill>
                  <a:srgbClr val="000066"/>
                </a:solidFill>
                <a:latin typeface="Arial" panose="020B0604020202020204" pitchFamily="34" charset="0"/>
                <a:cs typeface="Arial" panose="020B0604020202020204" pitchFamily="34" charset="0"/>
              </a:rPr>
              <a:t>;</a:t>
            </a:r>
            <a:endParaRPr lang="en-US" sz="900" dirty="0">
              <a:solidFill>
                <a:srgbClr val="000066"/>
              </a:solidFill>
              <a:latin typeface="Arial" panose="020B0604020202020204" pitchFamily="34" charset="0"/>
              <a:cs typeface="Arial" panose="020B0604020202020204" pitchFamily="34" charset="0"/>
            </a:endParaRPr>
          </a:p>
          <a:p>
            <a:pPr marL="180000" indent="-180000" algn="just">
              <a:spcBef>
                <a:spcPts val="600"/>
              </a:spcBef>
              <a:buFont typeface="+mj-lt"/>
              <a:buAutoNum type="arabicPeriod"/>
            </a:pPr>
            <a:r>
              <a:rPr lang="sr-Latn-RS" sz="900" dirty="0">
                <a:solidFill>
                  <a:srgbClr val="000066"/>
                </a:solidFill>
                <a:latin typeface="Arial" panose="020B0604020202020204" pitchFamily="34" charset="0"/>
                <a:cs typeface="Arial" panose="020B0604020202020204" pitchFamily="34" charset="0"/>
              </a:rPr>
              <a:t>I</a:t>
            </a:r>
            <a:r>
              <a:rPr lang="en-US" sz="900" dirty="0" err="1">
                <a:solidFill>
                  <a:srgbClr val="000066"/>
                </a:solidFill>
                <a:latin typeface="Arial" panose="020B0604020202020204" pitchFamily="34" charset="0"/>
                <a:cs typeface="Arial" panose="020B0604020202020204" pitchFamily="34" charset="0"/>
              </a:rPr>
              <a:t>ndirektnog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razdražujućeg</a:t>
            </a:r>
            <a:r>
              <a:rPr lang="en-US" sz="900" dirty="0">
                <a:solidFill>
                  <a:srgbClr val="000066"/>
                </a:solidFill>
                <a:latin typeface="Arial" panose="020B0604020202020204" pitchFamily="34" charset="0"/>
                <a:cs typeface="Arial" panose="020B0604020202020204" pitchFamily="34" charset="0"/>
              </a:rPr>
              <a:t> </a:t>
            </a:r>
            <a:r>
              <a:rPr lang="sr-Latn-RS" sz="900" dirty="0">
                <a:solidFill>
                  <a:srgbClr val="000066"/>
                </a:solidFill>
                <a:latin typeface="Arial" panose="020B0604020202020204" pitchFamily="34" charset="0"/>
                <a:cs typeface="Arial" panose="020B0604020202020204" pitchFamily="34" charset="0"/>
              </a:rPr>
              <a:t>dejstva </a:t>
            </a:r>
            <a:r>
              <a:rPr lang="en-US" sz="900" dirty="0" err="1">
                <a:solidFill>
                  <a:srgbClr val="000066"/>
                </a:solidFill>
                <a:latin typeface="Arial" panose="020B0604020202020204" pitchFamily="34" charset="0"/>
                <a:cs typeface="Arial" panose="020B0604020202020204" pitchFamily="34" charset="0"/>
              </a:rPr>
              <a:t>vibracija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nerve (</a:t>
            </a:r>
            <a:r>
              <a:rPr lang="en-US" sz="900" dirty="0" err="1">
                <a:solidFill>
                  <a:srgbClr val="000066"/>
                </a:solidFill>
                <a:latin typeface="Arial" panose="020B0604020202020204" pitchFamily="34" charset="0"/>
                <a:cs typeface="Arial" panose="020B0604020202020204" pitchFamily="34" charset="0"/>
              </a:rPr>
              <a:t>čime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preko</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složenih</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reflektivnih</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mehanizama</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utičući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različite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delove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nervnog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sistema</a:t>
            </a:r>
            <a:r>
              <a:rPr lang="sr-Latn-RS" sz="900" dirty="0">
                <a:solidFill>
                  <a:srgbClr val="000066"/>
                </a:solidFill>
                <a:latin typeface="Arial" panose="020B0604020202020204" pitchFamily="34" charset="0"/>
                <a:cs typeface="Arial" panose="020B0604020202020204" pitchFamily="34" charset="0"/>
              </a:rPr>
              <a:t>,</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mogu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nastati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posledice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različitim</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nivoima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krvnih</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sudova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srca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nervnog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sistema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kostiju</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zglobova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mišića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senzibiliteta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čula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sluha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vida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ravnoteže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kože</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želuca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endokrinog</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sistema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metabolizma</a:t>
            </a:r>
            <a:r>
              <a:rPr lang="en-US" sz="900" dirty="0">
                <a:solidFill>
                  <a:srgbClr val="000066"/>
                </a:solidFill>
                <a:latin typeface="Arial" panose="020B0604020202020204" pitchFamily="34" charset="0"/>
                <a:cs typeface="Arial" panose="020B0604020202020204" pitchFamily="34" charset="0"/>
              </a:rPr>
              <a:t>, </a:t>
            </a:r>
            <a:r>
              <a:rPr lang="en-US" sz="900" dirty="0" err="1">
                <a:solidFill>
                  <a:srgbClr val="000066"/>
                </a:solidFill>
                <a:latin typeface="Arial" panose="020B0604020202020204" pitchFamily="34" charset="0"/>
                <a:cs typeface="Arial" panose="020B0604020202020204" pitchFamily="34" charset="0"/>
              </a:rPr>
              <a:t>i</a:t>
            </a:r>
            <a:r>
              <a:rPr lang="en-US" sz="900" dirty="0">
                <a:solidFill>
                  <a:srgbClr val="000066"/>
                </a:solidFill>
                <a:latin typeface="Arial" panose="020B0604020202020204" pitchFamily="34" charset="0"/>
                <a:cs typeface="Arial" panose="020B0604020202020204" pitchFamily="34" charset="0"/>
              </a:rPr>
              <a:t> dr.</a:t>
            </a:r>
            <a:r>
              <a:rPr lang="sr-Latn-RS" sz="900" dirty="0">
                <a:solidFill>
                  <a:srgbClr val="000066"/>
                </a:solidFill>
                <a:latin typeface="Arial" panose="020B0604020202020204" pitchFamily="34" charset="0"/>
                <a:cs typeface="Arial" panose="020B0604020202020204" pitchFamily="34" charset="0"/>
              </a:rPr>
              <a:t>).</a:t>
            </a:r>
          </a:p>
          <a:p>
            <a:pPr algn="just">
              <a:spcBef>
                <a:spcPts val="650"/>
              </a:spcBef>
            </a:pPr>
            <a:r>
              <a:rPr lang="vi-VN" sz="900" dirty="0">
                <a:solidFill>
                  <a:srgbClr val="000066"/>
                </a:solidFill>
                <a:latin typeface="Arial" panose="020B0604020202020204" pitchFamily="34" charset="0"/>
                <a:cs typeface="Arial" panose="020B0604020202020204" pitchFamily="34" charset="0"/>
              </a:rPr>
              <a:t>Dejstvo vibracija na organizam zavisi prvenstveno od fizičkih </a:t>
            </a:r>
            <a:r>
              <a:rPr lang="sr-Latn-RS" sz="900" dirty="0">
                <a:solidFill>
                  <a:srgbClr val="000066"/>
                </a:solidFill>
                <a:latin typeface="Arial" panose="020B0604020202020204" pitchFamily="34" charset="0"/>
                <a:cs typeface="Arial" panose="020B0604020202020204" pitchFamily="34" charset="0"/>
              </a:rPr>
              <a:t>karakteristika </a:t>
            </a:r>
            <a:r>
              <a:rPr lang="vi-VN" sz="900" dirty="0">
                <a:solidFill>
                  <a:srgbClr val="000066"/>
                </a:solidFill>
                <a:latin typeface="Arial" panose="020B0604020202020204" pitchFamily="34" charset="0"/>
                <a:cs typeface="Arial" panose="020B0604020202020204" pitchFamily="34" charset="0"/>
              </a:rPr>
              <a:t>vibracija </a:t>
            </a:r>
            <a:r>
              <a:rPr lang="sr-Latn-RS" sz="900" dirty="0">
                <a:solidFill>
                  <a:srgbClr val="000066"/>
                </a:solidFill>
                <a:latin typeface="Arial" panose="020B0604020202020204" pitchFamily="34" charset="0"/>
                <a:cs typeface="Arial" panose="020B0604020202020204" pitchFamily="34" charset="0"/>
              </a:rPr>
              <a:t>–</a:t>
            </a:r>
            <a:r>
              <a:rPr lang="vi-VN" sz="900" dirty="0">
                <a:solidFill>
                  <a:srgbClr val="000066"/>
                </a:solidFill>
                <a:latin typeface="Arial" panose="020B0604020202020204" pitchFamily="34" charset="0"/>
                <a:cs typeface="Arial" panose="020B0604020202020204" pitchFamily="34" charset="0"/>
              </a:rPr>
              <a:t> frekvencije</a:t>
            </a:r>
            <a:r>
              <a:rPr lang="sr-Latn-RS" sz="900" dirty="0">
                <a:solidFill>
                  <a:srgbClr val="000066"/>
                </a:solidFill>
                <a:latin typeface="Arial" panose="020B0604020202020204" pitchFamily="34" charset="0"/>
                <a:cs typeface="Arial" panose="020B0604020202020204" pitchFamily="34" charset="0"/>
              </a:rPr>
              <a:t> i</a:t>
            </a:r>
            <a:r>
              <a:rPr lang="vi-VN" sz="900" dirty="0">
                <a:solidFill>
                  <a:srgbClr val="000066"/>
                </a:solidFill>
                <a:latin typeface="Arial" panose="020B0604020202020204" pitchFamily="34" charset="0"/>
                <a:cs typeface="Arial" panose="020B0604020202020204" pitchFamily="34" charset="0"/>
              </a:rPr>
              <a:t> amplitude ubrzanja</a:t>
            </a:r>
            <a:r>
              <a:rPr lang="sr-Latn-RS" sz="900" dirty="0">
                <a:solidFill>
                  <a:srgbClr val="000066"/>
                </a:solidFill>
                <a:latin typeface="Arial" panose="020B0604020202020204" pitchFamily="34" charset="0"/>
                <a:cs typeface="Arial" panose="020B0604020202020204" pitchFamily="34" charset="0"/>
              </a:rPr>
              <a:t> vibracija</a:t>
            </a:r>
            <a:r>
              <a:rPr lang="vi-VN" sz="900" dirty="0">
                <a:solidFill>
                  <a:srgbClr val="000066"/>
                </a:solidFill>
                <a:latin typeface="Arial" panose="020B0604020202020204" pitchFamily="34" charset="0"/>
                <a:cs typeface="Arial" panose="020B0604020202020204" pitchFamily="34" charset="0"/>
              </a:rPr>
              <a:t>.</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vi-VN" sz="900" dirty="0">
                <a:solidFill>
                  <a:srgbClr val="000066"/>
                </a:solidFill>
                <a:latin typeface="Arial" panose="020B0604020202020204" pitchFamily="34" charset="0"/>
                <a:cs typeface="Arial" panose="020B0604020202020204" pitchFamily="34" charset="0"/>
              </a:rPr>
              <a:t>Biološki efekti vibracija zavise naročito od frekven</a:t>
            </a:r>
            <a:r>
              <a:rPr lang="sr-Latn-RS" sz="900" dirty="0">
                <a:solidFill>
                  <a:srgbClr val="000066"/>
                </a:solidFill>
                <a:latin typeface="Arial" panose="020B0604020202020204" pitchFamily="34" charset="0"/>
                <a:cs typeface="Arial" panose="020B0604020202020204" pitchFamily="34" charset="0"/>
              </a:rPr>
              <a:t>cije vibracija</a:t>
            </a:r>
            <a:r>
              <a:rPr lang="vi-VN" sz="900" dirty="0">
                <a:solidFill>
                  <a:srgbClr val="000066"/>
                </a:solidFill>
                <a:latin typeface="Arial" panose="020B0604020202020204" pitchFamily="34" charset="0"/>
                <a:cs typeface="Arial" panose="020B0604020202020204" pitchFamily="34" charset="0"/>
              </a:rPr>
              <a:t>. Utvrđeno je da najjače vazoneurotske reakcije daju vibracije frekvenc</a:t>
            </a:r>
            <a:r>
              <a:rPr lang="sr-Latn-RS" sz="900" dirty="0">
                <a:solidFill>
                  <a:srgbClr val="000066"/>
                </a:solidFill>
                <a:latin typeface="Arial" panose="020B0604020202020204" pitchFamily="34" charset="0"/>
                <a:cs typeface="Arial" panose="020B0604020202020204" pitchFamily="34" charset="0"/>
              </a:rPr>
              <a:t>ija</a:t>
            </a:r>
            <a:r>
              <a:rPr lang="vi-VN" sz="900" dirty="0">
                <a:solidFill>
                  <a:srgbClr val="000066"/>
                </a:solidFill>
                <a:latin typeface="Arial" panose="020B0604020202020204" pitchFamily="34" charset="0"/>
                <a:cs typeface="Arial" panose="020B0604020202020204" pitchFamily="34" charset="0"/>
              </a:rPr>
              <a:t> od 35</a:t>
            </a:r>
            <a:r>
              <a:rPr lang="sr-Latn-RS" sz="900" dirty="0">
                <a:solidFill>
                  <a:srgbClr val="000066"/>
                </a:solidFill>
                <a:latin typeface="Arial" panose="020B0604020202020204" pitchFamily="34" charset="0"/>
                <a:cs typeface="Arial" panose="020B0604020202020204" pitchFamily="34" charset="0"/>
              </a:rPr>
              <a:t> do</a:t>
            </a:r>
            <a:r>
              <a:rPr lang="vi-VN" sz="900" dirty="0">
                <a:solidFill>
                  <a:srgbClr val="000066"/>
                </a:solidFill>
                <a:latin typeface="Arial" panose="020B0604020202020204" pitchFamily="34" charset="0"/>
                <a:cs typeface="Arial" panose="020B0604020202020204" pitchFamily="34" charset="0"/>
              </a:rPr>
              <a:t> 150 Hz.</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sr-Latn-RS" sz="900" dirty="0">
                <a:solidFill>
                  <a:srgbClr val="000066"/>
                </a:solidFill>
                <a:latin typeface="Arial" panose="020B0604020202020204" pitchFamily="34" charset="0"/>
                <a:cs typeface="Arial" panose="020B0604020202020204" pitchFamily="34" charset="0"/>
              </a:rPr>
              <a:t>Frekvencija</a:t>
            </a:r>
            <a:r>
              <a:rPr lang="vi-VN" sz="900" dirty="0">
                <a:solidFill>
                  <a:srgbClr val="000066"/>
                </a:solidFill>
                <a:latin typeface="Arial" panose="020B0604020202020204" pitchFamily="34" charset="0"/>
                <a:cs typeface="Arial" panose="020B0604020202020204" pitchFamily="34" charset="0"/>
              </a:rPr>
              <a:t> vibracija je </a:t>
            </a:r>
            <a:r>
              <a:rPr lang="sr-Latn-RS" sz="900" dirty="0">
                <a:solidFill>
                  <a:srgbClr val="000066"/>
                </a:solidFill>
                <a:latin typeface="Arial" panose="020B0604020202020204" pitchFamily="34" charset="0"/>
                <a:cs typeface="Arial" panose="020B0604020202020204" pitchFamily="34" charset="0"/>
              </a:rPr>
              <a:t>po pravilu </a:t>
            </a:r>
            <a:r>
              <a:rPr lang="vi-VN" sz="900" dirty="0">
                <a:solidFill>
                  <a:srgbClr val="000066"/>
                </a:solidFill>
                <a:latin typeface="Arial" panose="020B0604020202020204" pitchFamily="34" charset="0"/>
                <a:cs typeface="Arial" panose="020B0604020202020204" pitchFamily="34" charset="0"/>
              </a:rPr>
              <a:t>obrnuto proporcional</a:t>
            </a:r>
            <a:r>
              <a:rPr lang="sr-Latn-RS" sz="900" dirty="0">
                <a:solidFill>
                  <a:srgbClr val="000066"/>
                </a:solidFill>
                <a:latin typeface="Arial" panose="020B0604020202020204" pitchFamily="34" charset="0"/>
                <a:cs typeface="Arial" panose="020B0604020202020204" pitchFamily="34" charset="0"/>
              </a:rPr>
              <a:t>na</a:t>
            </a:r>
            <a:r>
              <a:rPr lang="vi-VN" sz="900" dirty="0">
                <a:solidFill>
                  <a:srgbClr val="000066"/>
                </a:solidFill>
                <a:latin typeface="Arial" panose="020B0604020202020204" pitchFamily="34" charset="0"/>
                <a:cs typeface="Arial" panose="020B0604020202020204" pitchFamily="34" charset="0"/>
              </a:rPr>
              <a:t> težin</a:t>
            </a:r>
            <a:r>
              <a:rPr lang="sr-Latn-RS" sz="900" dirty="0">
                <a:solidFill>
                  <a:srgbClr val="000066"/>
                </a:solidFill>
                <a:latin typeface="Arial" panose="020B0604020202020204" pitchFamily="34" charset="0"/>
                <a:cs typeface="Arial" panose="020B0604020202020204" pitchFamily="34" charset="0"/>
              </a:rPr>
              <a:t>i</a:t>
            </a:r>
            <a:r>
              <a:rPr lang="vi-VN" sz="900" dirty="0">
                <a:solidFill>
                  <a:srgbClr val="000066"/>
                </a:solidFill>
                <a:latin typeface="Arial" panose="020B0604020202020204" pitchFamily="34" charset="0"/>
                <a:cs typeface="Arial" panose="020B0604020202020204" pitchFamily="34" charset="0"/>
              </a:rPr>
              <a:t> alata, pa do oštećenja uglavnom dolazi pri upotrebi srednje teških i lakih alata. Smatra se da tkiva </a:t>
            </a:r>
            <a:r>
              <a:rPr lang="sr-Latn-RS" sz="900" dirty="0">
                <a:solidFill>
                  <a:srgbClr val="000066"/>
                </a:solidFill>
                <a:latin typeface="Arial" panose="020B0604020202020204" pitchFamily="34" charset="0"/>
                <a:cs typeface="Arial" panose="020B0604020202020204" pitchFamily="34" charset="0"/>
              </a:rPr>
              <a:t>apsorbuju </a:t>
            </a:r>
            <a:r>
              <a:rPr lang="vi-VN" sz="900" dirty="0">
                <a:solidFill>
                  <a:srgbClr val="000066"/>
                </a:solidFill>
                <a:latin typeface="Arial" panose="020B0604020202020204" pitchFamily="34" charset="0"/>
                <a:cs typeface="Arial" panose="020B0604020202020204" pitchFamily="34" charset="0"/>
              </a:rPr>
              <a:t>samo vibracije</a:t>
            </a:r>
            <a:r>
              <a:rPr lang="sr-Latn-RS" sz="900" dirty="0">
                <a:solidFill>
                  <a:srgbClr val="000066"/>
                </a:solidFill>
                <a:latin typeface="Arial" panose="020B0604020202020204" pitchFamily="34" charset="0"/>
                <a:cs typeface="Arial" panose="020B0604020202020204" pitchFamily="34" charset="0"/>
              </a:rPr>
              <a:t> visokih frekvencija</a:t>
            </a:r>
            <a:r>
              <a:rPr lang="vi-VN" sz="900" dirty="0">
                <a:solidFill>
                  <a:srgbClr val="000066"/>
                </a:solidFill>
                <a:latin typeface="Arial" panose="020B0604020202020204" pitchFamily="34" charset="0"/>
                <a:cs typeface="Arial" panose="020B0604020202020204" pitchFamily="34" charset="0"/>
              </a:rPr>
              <a:t>, dok vibracije</a:t>
            </a:r>
            <a:r>
              <a:rPr lang="sr-Latn-RS" sz="900" dirty="0">
                <a:solidFill>
                  <a:srgbClr val="000066"/>
                </a:solidFill>
                <a:latin typeface="Arial" panose="020B0604020202020204" pitchFamily="34" charset="0"/>
                <a:cs typeface="Arial" panose="020B0604020202020204" pitchFamily="34" charset="0"/>
              </a:rPr>
              <a:t> niskih frekvencija</a:t>
            </a:r>
            <a:r>
              <a:rPr lang="vi-VN" sz="900" dirty="0">
                <a:solidFill>
                  <a:srgbClr val="000066"/>
                </a:solidFill>
                <a:latin typeface="Arial" panose="020B0604020202020204" pitchFamily="34" charset="0"/>
                <a:cs typeface="Arial" panose="020B0604020202020204" pitchFamily="34" charset="0"/>
              </a:rPr>
              <a:t> mogu da </a:t>
            </a:r>
            <a:r>
              <a:rPr lang="sr-Latn-RS" sz="900" dirty="0">
                <a:solidFill>
                  <a:srgbClr val="000066"/>
                </a:solidFill>
                <a:latin typeface="Arial" panose="020B0604020202020204" pitchFamily="34" charset="0"/>
                <a:cs typeface="Arial" panose="020B0604020202020204" pitchFamily="34" charset="0"/>
              </a:rPr>
              <a:t>se rasprostiru </a:t>
            </a:r>
            <a:r>
              <a:rPr lang="vi-VN" sz="900" dirty="0">
                <a:solidFill>
                  <a:srgbClr val="000066"/>
                </a:solidFill>
                <a:latin typeface="Arial" panose="020B0604020202020204" pitchFamily="34" charset="0"/>
                <a:cs typeface="Arial" panose="020B0604020202020204" pitchFamily="34" charset="0"/>
              </a:rPr>
              <a:t>do udaljenih mesta</a:t>
            </a:r>
            <a:r>
              <a:rPr lang="sr-Latn-RS" sz="900" dirty="0">
                <a:solidFill>
                  <a:srgbClr val="000066"/>
                </a:solidFill>
                <a:latin typeface="Arial" panose="020B0604020202020204" pitchFamily="34" charset="0"/>
                <a:cs typeface="Arial" panose="020B0604020202020204" pitchFamily="34" charset="0"/>
              </a:rPr>
              <a:t> u telu u odnosu na mesto prenošenja</a:t>
            </a:r>
            <a:r>
              <a:rPr lang="vi-VN" sz="900" dirty="0">
                <a:solidFill>
                  <a:srgbClr val="000066"/>
                </a:solidFill>
                <a:latin typeface="Arial" panose="020B0604020202020204" pitchFamily="34" charset="0"/>
                <a:cs typeface="Arial" panose="020B0604020202020204" pitchFamily="34" charset="0"/>
              </a:rPr>
              <a:t>.</a:t>
            </a:r>
            <a:endParaRPr lang="sr-Latn-RS" sz="900" dirty="0">
              <a:solidFill>
                <a:srgbClr val="000066"/>
              </a:solidFill>
              <a:latin typeface="Arial" panose="020B0604020202020204" pitchFamily="34" charset="0"/>
              <a:cs typeface="Arial" panose="020B0604020202020204" pitchFamily="34" charset="0"/>
            </a:endParaRPr>
          </a:p>
          <a:p>
            <a:pPr algn="just">
              <a:spcBef>
                <a:spcPts val="650"/>
              </a:spcBef>
            </a:pPr>
            <a:r>
              <a:rPr lang="vi-VN" sz="900" dirty="0">
                <a:solidFill>
                  <a:srgbClr val="000066"/>
                </a:solidFill>
                <a:latin typeface="Arial" panose="020B0604020202020204" pitchFamily="34" charset="0"/>
                <a:cs typeface="Arial" panose="020B0604020202020204" pitchFamily="34" charset="0"/>
              </a:rPr>
              <a:t>Koštano tkivo je dobar provodnik i rezonator vibracija, a zglobne površine su efikasan prigušivač vibracija. Promene u strukturi koštanog tkiva pri raznim oboljenjima mogu povećati (osteoporoza zbog pojave zvučne rezonan</a:t>
            </a:r>
            <a:r>
              <a:rPr lang="sr-Latn-RS" sz="900" dirty="0">
                <a:solidFill>
                  <a:srgbClr val="000066"/>
                </a:solidFill>
                <a:latin typeface="Arial" panose="020B0604020202020204" pitchFamily="34" charset="0"/>
                <a:cs typeface="Arial" panose="020B0604020202020204" pitchFamily="34" charset="0"/>
              </a:rPr>
              <a:t>s</a:t>
            </a:r>
            <a:r>
              <a:rPr lang="vi-VN" sz="900" dirty="0">
                <a:solidFill>
                  <a:srgbClr val="000066"/>
                </a:solidFill>
                <a:latin typeface="Arial" panose="020B0604020202020204" pitchFamily="34" charset="0"/>
                <a:cs typeface="Arial" panose="020B0604020202020204" pitchFamily="34" charset="0"/>
              </a:rPr>
              <a:t>e) ili smanjiti prenošenje vibracija (sklerotični procesi na kostima).</a:t>
            </a:r>
          </a:p>
        </p:txBody>
      </p:sp>
      <p:sp>
        <p:nvSpPr>
          <p:cNvPr id="5" name="Slide Number Placeholder 4"/>
          <p:cNvSpPr>
            <a:spLocks noGrp="1"/>
          </p:cNvSpPr>
          <p:nvPr>
            <p:ph type="sldNum" sz="quarter" idx="10"/>
          </p:nvPr>
        </p:nvSpPr>
        <p:spPr/>
        <p:txBody>
          <a:bodyPr/>
          <a:lstStyle/>
          <a:p>
            <a:fld id="{C928A839-252E-4E3E-AC79-B42445092DC9}" type="slidenum">
              <a:rPr lang="en-US" smtClean="0"/>
              <a:pPr/>
              <a:t>36</a:t>
            </a:fld>
            <a:endParaRPr lang="en-US"/>
          </a:p>
        </p:txBody>
      </p:sp>
    </p:spTree>
    <p:extLst>
      <p:ext uri="{BB962C8B-B14F-4D97-AF65-F5344CB8AC3E}">
        <p14:creationId xmlns:p14="http://schemas.microsoft.com/office/powerpoint/2010/main" val="977607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539750"/>
            <a:ext cx="4603750" cy="3454400"/>
          </a:xfrm>
        </p:spPr>
      </p:sp>
      <p:sp>
        <p:nvSpPr>
          <p:cNvPr id="3" name="Notes Placeholder 2"/>
          <p:cNvSpPr>
            <a:spLocks noGrp="1"/>
          </p:cNvSpPr>
          <p:nvPr>
            <p:ph type="body" idx="1"/>
          </p:nvPr>
        </p:nvSpPr>
        <p:spPr>
          <a:xfrm>
            <a:off x="549000" y="4139999"/>
            <a:ext cx="5760000" cy="4392441"/>
          </a:xfrm>
        </p:spPr>
        <p:txBody>
          <a:bodyPr>
            <a:noAutofit/>
          </a:bodyPr>
          <a:lstStyle/>
          <a:p>
            <a:pPr>
              <a:lnSpc>
                <a:spcPct val="120000"/>
              </a:lnSpc>
            </a:pPr>
            <a:r>
              <a:rPr lang="pl-PL" sz="600" dirty="0">
                <a:solidFill>
                  <a:srgbClr val="000066"/>
                </a:solidFill>
              </a:rPr>
              <a:t>U kliničkoj slici vibracionih bolesti dominiraju poremećaji na različitim sistemima, </a:t>
            </a:r>
            <a:r>
              <a:rPr lang="en-US" sz="600" dirty="0">
                <a:solidFill>
                  <a:srgbClr val="000066"/>
                </a:solidFill>
              </a:rPr>
              <a:t>u </a:t>
            </a:r>
            <a:r>
              <a:rPr lang="en-US" sz="600" dirty="0" err="1">
                <a:solidFill>
                  <a:srgbClr val="000066"/>
                </a:solidFill>
              </a:rPr>
              <a:t>početku</a:t>
            </a:r>
            <a:r>
              <a:rPr lang="en-US" sz="600" dirty="0">
                <a:solidFill>
                  <a:srgbClr val="000066"/>
                </a:solidFill>
              </a:rPr>
              <a:t> </a:t>
            </a:r>
            <a:r>
              <a:rPr lang="en-US" sz="600" dirty="0" err="1">
                <a:solidFill>
                  <a:srgbClr val="000066"/>
                </a:solidFill>
              </a:rPr>
              <a:t>funkcionalni</a:t>
            </a:r>
            <a:r>
              <a:rPr lang="en-US" sz="600" dirty="0">
                <a:solidFill>
                  <a:srgbClr val="000066"/>
                </a:solidFill>
              </a:rPr>
              <a:t>, a </a:t>
            </a:r>
            <a:r>
              <a:rPr lang="en-US" sz="600" dirty="0" err="1">
                <a:solidFill>
                  <a:srgbClr val="000066"/>
                </a:solidFill>
              </a:rPr>
              <a:t>sa</a:t>
            </a:r>
            <a:r>
              <a:rPr lang="en-US" sz="600" dirty="0">
                <a:solidFill>
                  <a:srgbClr val="000066"/>
                </a:solidFill>
              </a:rPr>
              <a:t> </a:t>
            </a:r>
            <a:r>
              <a:rPr lang="en-US" sz="600" dirty="0" err="1">
                <a:solidFill>
                  <a:srgbClr val="000066"/>
                </a:solidFill>
              </a:rPr>
              <a:t>dužom</a:t>
            </a:r>
            <a:r>
              <a:rPr lang="en-US" sz="600" dirty="0">
                <a:solidFill>
                  <a:srgbClr val="000066"/>
                </a:solidFill>
              </a:rPr>
              <a:t> </a:t>
            </a:r>
            <a:r>
              <a:rPr lang="en-US" sz="600" dirty="0" err="1">
                <a:solidFill>
                  <a:srgbClr val="000066"/>
                </a:solidFill>
              </a:rPr>
              <a:t>ekspozicijom</a:t>
            </a:r>
            <a:r>
              <a:rPr lang="en-US" sz="600" dirty="0">
                <a:solidFill>
                  <a:srgbClr val="000066"/>
                </a:solidFill>
              </a:rPr>
              <a:t> </a:t>
            </a:r>
            <a:r>
              <a:rPr lang="en-US" sz="600" dirty="0" err="1">
                <a:solidFill>
                  <a:srgbClr val="000066"/>
                </a:solidFill>
              </a:rPr>
              <a:t>postaju</a:t>
            </a:r>
            <a:r>
              <a:rPr lang="en-US" sz="600" dirty="0">
                <a:solidFill>
                  <a:srgbClr val="000066"/>
                </a:solidFill>
              </a:rPr>
              <a:t> </a:t>
            </a:r>
            <a:r>
              <a:rPr lang="en-US" sz="600" dirty="0" err="1">
                <a:solidFill>
                  <a:srgbClr val="000066"/>
                </a:solidFill>
              </a:rPr>
              <a:t>organski</a:t>
            </a:r>
            <a:r>
              <a:rPr lang="en-US" sz="600" dirty="0">
                <a:solidFill>
                  <a:srgbClr val="000066"/>
                </a:solidFill>
              </a:rPr>
              <a:t> </a:t>
            </a:r>
            <a:r>
              <a:rPr lang="en-US" sz="600" dirty="0" err="1">
                <a:solidFill>
                  <a:srgbClr val="000066"/>
                </a:solidFill>
              </a:rPr>
              <a:t>ireverzibilni</a:t>
            </a:r>
            <a:r>
              <a:rPr lang="en-US" sz="600" dirty="0">
                <a:solidFill>
                  <a:srgbClr val="000066"/>
                </a:solidFill>
              </a:rPr>
              <a:t>. </a:t>
            </a:r>
          </a:p>
          <a:p>
            <a:pPr marL="90488" indent="-90488">
              <a:lnSpc>
                <a:spcPct val="120000"/>
              </a:lnSpc>
              <a:spcBef>
                <a:spcPts val="650"/>
              </a:spcBef>
              <a:buFont typeface="+mj-lt"/>
              <a:buAutoNum type="arabicPeriod"/>
            </a:pPr>
            <a:r>
              <a:rPr lang="en-US" sz="600" b="1" dirty="0" err="1">
                <a:solidFill>
                  <a:srgbClr val="000066"/>
                </a:solidFill>
              </a:rPr>
              <a:t>Vaskularni</a:t>
            </a:r>
            <a:r>
              <a:rPr lang="en-US" sz="600" b="1" dirty="0">
                <a:solidFill>
                  <a:srgbClr val="000066"/>
                </a:solidFill>
              </a:rPr>
              <a:t> </a:t>
            </a:r>
            <a:r>
              <a:rPr lang="en-US" sz="600" b="1" dirty="0" err="1">
                <a:solidFill>
                  <a:srgbClr val="000066"/>
                </a:solidFill>
              </a:rPr>
              <a:t>poremećaji</a:t>
            </a:r>
            <a:r>
              <a:rPr lang="en-US" sz="600" b="1" dirty="0">
                <a:solidFill>
                  <a:srgbClr val="000066"/>
                </a:solidFill>
              </a:rPr>
              <a:t> </a:t>
            </a:r>
            <a:r>
              <a:rPr lang="en-US" sz="600" dirty="0" err="1">
                <a:solidFill>
                  <a:srgbClr val="000066"/>
                </a:solidFill>
              </a:rPr>
              <a:t>nastaju</a:t>
            </a:r>
            <a:r>
              <a:rPr lang="en-US" sz="600" dirty="0">
                <a:solidFill>
                  <a:srgbClr val="000066"/>
                </a:solidFill>
              </a:rPr>
              <a:t> </a:t>
            </a:r>
            <a:r>
              <a:rPr lang="en-US" sz="600" dirty="0" err="1">
                <a:solidFill>
                  <a:srgbClr val="000066"/>
                </a:solidFill>
              </a:rPr>
              <a:t>usled</a:t>
            </a:r>
            <a:r>
              <a:rPr lang="en-US" sz="600" dirty="0">
                <a:solidFill>
                  <a:srgbClr val="000066"/>
                </a:solidFill>
              </a:rPr>
              <a:t> </a:t>
            </a:r>
            <a:r>
              <a:rPr lang="en-US" sz="600" dirty="0" err="1">
                <a:solidFill>
                  <a:srgbClr val="000066"/>
                </a:solidFill>
              </a:rPr>
              <a:t>delovanja</a:t>
            </a:r>
            <a:r>
              <a:rPr lang="sr-Latn-RS" sz="600" dirty="0">
                <a:solidFill>
                  <a:srgbClr val="000066"/>
                </a:solidFill>
              </a:rPr>
              <a:t> vibracija</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lokalne</a:t>
            </a:r>
            <a:r>
              <a:rPr lang="en-US" sz="600" dirty="0">
                <a:solidFill>
                  <a:srgbClr val="000066"/>
                </a:solidFill>
              </a:rPr>
              <a:t> </a:t>
            </a:r>
            <a:r>
              <a:rPr lang="en-US" sz="600" dirty="0" err="1">
                <a:solidFill>
                  <a:srgbClr val="000066"/>
                </a:solidFill>
              </a:rPr>
              <a:t>adenoreceptore</a:t>
            </a:r>
            <a:r>
              <a:rPr lang="en-US" sz="600" dirty="0">
                <a:solidFill>
                  <a:srgbClr val="000066"/>
                </a:solidFill>
              </a:rPr>
              <a:t>. </a:t>
            </a:r>
            <a:r>
              <a:rPr lang="sr-Latn-RS" sz="600" dirty="0">
                <a:solidFill>
                  <a:srgbClr val="000066"/>
                </a:solidFill>
              </a:rPr>
              <a:t>O</a:t>
            </a:r>
            <a:r>
              <a:rPr lang="en-US" sz="600" dirty="0">
                <a:solidFill>
                  <a:srgbClr val="000066"/>
                </a:solidFill>
              </a:rPr>
              <a:t>d </a:t>
            </a:r>
            <a:r>
              <a:rPr lang="en-US" sz="600" dirty="0" err="1">
                <a:solidFill>
                  <a:srgbClr val="000066"/>
                </a:solidFill>
              </a:rPr>
              <a:t>početnih</a:t>
            </a:r>
            <a:r>
              <a:rPr lang="en-US" sz="600" dirty="0">
                <a:solidFill>
                  <a:srgbClr val="000066"/>
                </a:solidFill>
              </a:rPr>
              <a:t> </a:t>
            </a:r>
            <a:r>
              <a:rPr lang="en-US" sz="600" dirty="0" err="1">
                <a:solidFill>
                  <a:srgbClr val="000066"/>
                </a:solidFill>
              </a:rPr>
              <a:t>napada</a:t>
            </a:r>
            <a:r>
              <a:rPr lang="en-US" sz="600" dirty="0">
                <a:solidFill>
                  <a:srgbClr val="000066"/>
                </a:solidFill>
              </a:rPr>
              <a:t> </a:t>
            </a:r>
            <a:r>
              <a:rPr lang="en-US" sz="600" dirty="0" err="1">
                <a:solidFill>
                  <a:srgbClr val="000066"/>
                </a:solidFill>
              </a:rPr>
              <a:t>spazma</a:t>
            </a:r>
            <a:r>
              <a:rPr lang="en-US" sz="600" dirty="0">
                <a:solidFill>
                  <a:srgbClr val="000066"/>
                </a:solidFill>
              </a:rPr>
              <a:t> </a:t>
            </a:r>
            <a:r>
              <a:rPr lang="en-US" sz="600" dirty="0" err="1">
                <a:solidFill>
                  <a:srgbClr val="000066"/>
                </a:solidFill>
              </a:rPr>
              <a:t>kapilara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prekapilara</a:t>
            </a:r>
            <a:r>
              <a:rPr lang="en-US" sz="600" dirty="0">
                <a:solidFill>
                  <a:srgbClr val="000066"/>
                </a:solidFill>
              </a:rPr>
              <a:t>, a </a:t>
            </a:r>
            <a:r>
              <a:rPr lang="en-US" sz="600" dirty="0" err="1">
                <a:solidFill>
                  <a:srgbClr val="000066"/>
                </a:solidFill>
              </a:rPr>
              <a:t>uz</a:t>
            </a:r>
            <a:r>
              <a:rPr lang="en-US" sz="600" dirty="0">
                <a:solidFill>
                  <a:srgbClr val="000066"/>
                </a:solidFill>
              </a:rPr>
              <a:t> </a:t>
            </a:r>
            <a:r>
              <a:rPr lang="en-US" sz="600" dirty="0" err="1">
                <a:solidFill>
                  <a:srgbClr val="000066"/>
                </a:solidFill>
              </a:rPr>
              <a:t>dugu</a:t>
            </a:r>
            <a:r>
              <a:rPr lang="en-US" sz="600" dirty="0">
                <a:solidFill>
                  <a:srgbClr val="000066"/>
                </a:solidFill>
              </a:rPr>
              <a:t> </a:t>
            </a:r>
            <a:r>
              <a:rPr lang="en-US" sz="600" dirty="0" err="1">
                <a:solidFill>
                  <a:srgbClr val="000066"/>
                </a:solidFill>
              </a:rPr>
              <a:t>ekspoziciju</a:t>
            </a:r>
            <a:r>
              <a:rPr lang="sr-Latn-RS" sz="600" dirty="0">
                <a:solidFill>
                  <a:srgbClr val="000066"/>
                </a:solidFill>
              </a:rPr>
              <a:t>,</a:t>
            </a:r>
            <a:r>
              <a:rPr lang="en-US" sz="600" dirty="0">
                <a:solidFill>
                  <a:srgbClr val="000066"/>
                </a:solidFill>
              </a:rPr>
              <a:t> </a:t>
            </a:r>
            <a:r>
              <a:rPr lang="en-US" sz="600" dirty="0" err="1">
                <a:solidFill>
                  <a:srgbClr val="000066"/>
                </a:solidFill>
              </a:rPr>
              <a:t>dolazi</a:t>
            </a:r>
            <a:r>
              <a:rPr lang="en-US" sz="600" dirty="0">
                <a:solidFill>
                  <a:srgbClr val="000066"/>
                </a:solidFill>
              </a:rPr>
              <a:t> do </a:t>
            </a:r>
            <a:r>
              <a:rPr lang="en-US" sz="600" dirty="0" err="1">
                <a:solidFill>
                  <a:srgbClr val="000066"/>
                </a:solidFill>
              </a:rPr>
              <a:t>oštećenja</a:t>
            </a:r>
            <a:r>
              <a:rPr lang="en-US" sz="600" dirty="0">
                <a:solidFill>
                  <a:srgbClr val="000066"/>
                </a:solidFill>
              </a:rPr>
              <a:t> </a:t>
            </a:r>
            <a:r>
              <a:rPr lang="en-US" sz="600" dirty="0" err="1">
                <a:solidFill>
                  <a:srgbClr val="000066"/>
                </a:solidFill>
              </a:rPr>
              <a:t>cirkulacije</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javljaju</a:t>
            </a:r>
            <a:r>
              <a:rPr lang="en-US" sz="600" dirty="0">
                <a:solidFill>
                  <a:srgbClr val="000066"/>
                </a:solidFill>
              </a:rPr>
              <a:t> se </a:t>
            </a:r>
            <a:r>
              <a:rPr lang="en-US" sz="600" dirty="0" err="1">
                <a:solidFill>
                  <a:srgbClr val="000066"/>
                </a:solidFill>
              </a:rPr>
              <a:t>trofičke</a:t>
            </a:r>
            <a:r>
              <a:rPr lang="en-US" sz="600" dirty="0">
                <a:solidFill>
                  <a:srgbClr val="000066"/>
                </a:solidFill>
              </a:rPr>
              <a:t> </a:t>
            </a:r>
            <a:r>
              <a:rPr lang="en-US" sz="600" dirty="0" err="1">
                <a:solidFill>
                  <a:srgbClr val="000066"/>
                </a:solidFill>
              </a:rPr>
              <a:t>promene</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koži</a:t>
            </a:r>
            <a:r>
              <a:rPr lang="en-US" sz="600" dirty="0">
                <a:solidFill>
                  <a:srgbClr val="000066"/>
                </a:solidFill>
              </a:rPr>
              <a:t>, </a:t>
            </a:r>
            <a:r>
              <a:rPr lang="en-US" sz="600" dirty="0" err="1">
                <a:solidFill>
                  <a:srgbClr val="000066"/>
                </a:solidFill>
              </a:rPr>
              <a:t>mišićima</a:t>
            </a:r>
            <a:r>
              <a:rPr lang="en-US" sz="600" dirty="0">
                <a:solidFill>
                  <a:srgbClr val="000066"/>
                </a:solidFill>
              </a:rPr>
              <a:t>, </a:t>
            </a:r>
            <a:r>
              <a:rPr lang="en-US" sz="600" dirty="0" err="1">
                <a:solidFill>
                  <a:srgbClr val="000066"/>
                </a:solidFill>
              </a:rPr>
              <a:t>tetivama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aponeurozama</a:t>
            </a:r>
            <a:r>
              <a:rPr lang="en-US" sz="600" dirty="0">
                <a:solidFill>
                  <a:srgbClr val="000066"/>
                </a:solidFill>
              </a:rPr>
              <a:t>. </a:t>
            </a:r>
          </a:p>
          <a:p>
            <a:pPr marL="90488" indent="-90488">
              <a:lnSpc>
                <a:spcPct val="120000"/>
              </a:lnSpc>
              <a:spcBef>
                <a:spcPts val="650"/>
              </a:spcBef>
              <a:buFont typeface="+mj-lt"/>
              <a:buAutoNum type="arabicPeriod" startAt="2"/>
            </a:pPr>
            <a:r>
              <a:rPr lang="en-US" sz="600" b="1" dirty="0" err="1">
                <a:solidFill>
                  <a:srgbClr val="000066"/>
                </a:solidFill>
              </a:rPr>
              <a:t>Neurološki</a:t>
            </a:r>
            <a:r>
              <a:rPr lang="en-US" sz="600" b="1" dirty="0">
                <a:solidFill>
                  <a:srgbClr val="000066"/>
                </a:solidFill>
              </a:rPr>
              <a:t> </a:t>
            </a:r>
            <a:r>
              <a:rPr lang="en-US" sz="600" b="1" dirty="0" err="1">
                <a:solidFill>
                  <a:srgbClr val="000066"/>
                </a:solidFill>
              </a:rPr>
              <a:t>poremećaji</a:t>
            </a:r>
            <a:r>
              <a:rPr lang="en-US" sz="600" b="1" dirty="0">
                <a:solidFill>
                  <a:srgbClr val="000066"/>
                </a:solidFill>
              </a:rPr>
              <a:t> </a:t>
            </a:r>
            <a:r>
              <a:rPr lang="en-US" sz="600" dirty="0" err="1">
                <a:solidFill>
                  <a:srgbClr val="000066"/>
                </a:solidFill>
              </a:rPr>
              <a:t>nastaju</a:t>
            </a:r>
            <a:r>
              <a:rPr lang="en-US" sz="600" dirty="0">
                <a:solidFill>
                  <a:srgbClr val="000066"/>
                </a:solidFill>
              </a:rPr>
              <a:t> </a:t>
            </a:r>
            <a:r>
              <a:rPr lang="en-US" sz="600" dirty="0" err="1">
                <a:solidFill>
                  <a:srgbClr val="000066"/>
                </a:solidFill>
              </a:rPr>
              <a:t>zbog</a:t>
            </a:r>
            <a:r>
              <a:rPr lang="en-US" sz="600" dirty="0">
                <a:solidFill>
                  <a:srgbClr val="000066"/>
                </a:solidFill>
              </a:rPr>
              <a:t> </a:t>
            </a:r>
            <a:r>
              <a:rPr lang="en-US" sz="600" dirty="0" err="1">
                <a:solidFill>
                  <a:srgbClr val="000066"/>
                </a:solidFill>
              </a:rPr>
              <a:t>strukturnih</a:t>
            </a:r>
            <a:r>
              <a:rPr lang="en-US" sz="600" dirty="0">
                <a:solidFill>
                  <a:srgbClr val="000066"/>
                </a:solidFill>
              </a:rPr>
              <a:t> </a:t>
            </a:r>
            <a:r>
              <a:rPr lang="en-US" sz="600" dirty="0" err="1">
                <a:solidFill>
                  <a:srgbClr val="000066"/>
                </a:solidFill>
              </a:rPr>
              <a:t>promena</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samim</a:t>
            </a:r>
            <a:r>
              <a:rPr lang="en-US" sz="600" dirty="0">
                <a:solidFill>
                  <a:srgbClr val="000066"/>
                </a:solidFill>
              </a:rPr>
              <a:t> </a:t>
            </a:r>
            <a:r>
              <a:rPr lang="en-US" sz="600" dirty="0" err="1">
                <a:solidFill>
                  <a:srgbClr val="000066"/>
                </a:solidFill>
              </a:rPr>
              <a:t>perifernim</a:t>
            </a:r>
            <a:r>
              <a:rPr lang="en-US" sz="600" dirty="0">
                <a:solidFill>
                  <a:srgbClr val="000066"/>
                </a:solidFill>
              </a:rPr>
              <a:t> </a:t>
            </a:r>
            <a:r>
              <a:rPr lang="en-US" sz="600" dirty="0" err="1">
                <a:solidFill>
                  <a:srgbClr val="000066"/>
                </a:solidFill>
              </a:rPr>
              <a:t>nervima</a:t>
            </a:r>
            <a:r>
              <a:rPr lang="en-US" sz="600" dirty="0">
                <a:solidFill>
                  <a:srgbClr val="000066"/>
                </a:solidFill>
              </a:rPr>
              <a:t> </a:t>
            </a:r>
            <a:r>
              <a:rPr lang="en-US" sz="600" dirty="0" err="1">
                <a:solidFill>
                  <a:srgbClr val="000066"/>
                </a:solidFill>
              </a:rPr>
              <a:t>sa</a:t>
            </a:r>
            <a:r>
              <a:rPr lang="en-US" sz="600" dirty="0">
                <a:solidFill>
                  <a:srgbClr val="000066"/>
                </a:solidFill>
              </a:rPr>
              <a:t> </a:t>
            </a:r>
            <a:r>
              <a:rPr lang="en-US" sz="600" dirty="0" err="1">
                <a:solidFill>
                  <a:srgbClr val="000066"/>
                </a:solidFill>
              </a:rPr>
              <a:t>demijelizinirajućim</a:t>
            </a:r>
            <a:r>
              <a:rPr lang="en-US" sz="600" dirty="0">
                <a:solidFill>
                  <a:srgbClr val="000066"/>
                </a:solidFill>
              </a:rPr>
              <a:t> </a:t>
            </a:r>
            <a:r>
              <a:rPr lang="en-US" sz="600" dirty="0" err="1">
                <a:solidFill>
                  <a:srgbClr val="000066"/>
                </a:solidFill>
              </a:rPr>
              <a:t>procesima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sa</a:t>
            </a:r>
            <a:r>
              <a:rPr lang="en-US" sz="600" dirty="0">
                <a:solidFill>
                  <a:srgbClr val="000066"/>
                </a:solidFill>
              </a:rPr>
              <a:t> </a:t>
            </a:r>
            <a:r>
              <a:rPr lang="en-US" sz="600" dirty="0" err="1">
                <a:solidFill>
                  <a:srgbClr val="000066"/>
                </a:solidFill>
              </a:rPr>
              <a:t>smanjenjem</a:t>
            </a:r>
            <a:r>
              <a:rPr lang="en-US" sz="600" dirty="0">
                <a:solidFill>
                  <a:srgbClr val="000066"/>
                </a:solidFill>
              </a:rPr>
              <a:t> </a:t>
            </a:r>
            <a:r>
              <a:rPr lang="en-US" sz="600" dirty="0" err="1">
                <a:solidFill>
                  <a:srgbClr val="000066"/>
                </a:solidFill>
              </a:rPr>
              <a:t>broja</a:t>
            </a:r>
            <a:r>
              <a:rPr lang="en-US" sz="600" dirty="0">
                <a:solidFill>
                  <a:srgbClr val="000066"/>
                </a:solidFill>
              </a:rPr>
              <a:t> </a:t>
            </a:r>
            <a:r>
              <a:rPr lang="en-US" sz="600" dirty="0" err="1">
                <a:solidFill>
                  <a:srgbClr val="000066"/>
                </a:solidFill>
              </a:rPr>
              <a:t>nervnih</a:t>
            </a:r>
            <a:r>
              <a:rPr lang="en-US" sz="600" dirty="0">
                <a:solidFill>
                  <a:srgbClr val="000066"/>
                </a:solidFill>
              </a:rPr>
              <a:t> </a:t>
            </a:r>
            <a:r>
              <a:rPr lang="en-US" sz="600" dirty="0" err="1">
                <a:solidFill>
                  <a:srgbClr val="000066"/>
                </a:solidFill>
              </a:rPr>
              <a:t>vlakana</a:t>
            </a:r>
            <a:r>
              <a:rPr lang="sr-Latn-RS" sz="600" dirty="0">
                <a:solidFill>
                  <a:srgbClr val="000066"/>
                </a:solidFill>
              </a:rPr>
              <a:t>.</a:t>
            </a:r>
            <a:r>
              <a:rPr lang="en-US" sz="600" dirty="0">
                <a:solidFill>
                  <a:srgbClr val="000066"/>
                </a:solidFill>
              </a:rPr>
              <a:t> </a:t>
            </a:r>
          </a:p>
          <a:p>
            <a:pPr marL="90488" indent="-90488">
              <a:lnSpc>
                <a:spcPct val="120000"/>
              </a:lnSpc>
              <a:spcBef>
                <a:spcPts val="650"/>
              </a:spcBef>
              <a:buFont typeface="+mj-lt"/>
              <a:buAutoNum type="arabicPeriod" startAt="3"/>
            </a:pPr>
            <a:r>
              <a:rPr lang="en-US" sz="600" b="1" dirty="0" err="1">
                <a:solidFill>
                  <a:srgbClr val="000066"/>
                </a:solidFill>
              </a:rPr>
              <a:t>Mišićni</a:t>
            </a:r>
            <a:r>
              <a:rPr lang="en-US" sz="600" b="1" dirty="0">
                <a:solidFill>
                  <a:srgbClr val="000066"/>
                </a:solidFill>
              </a:rPr>
              <a:t> </a:t>
            </a:r>
            <a:r>
              <a:rPr lang="en-US" sz="600" b="1" dirty="0" err="1">
                <a:solidFill>
                  <a:srgbClr val="000066"/>
                </a:solidFill>
              </a:rPr>
              <a:t>poremećaji</a:t>
            </a:r>
            <a:r>
              <a:rPr lang="en-US" sz="600" b="1" dirty="0">
                <a:solidFill>
                  <a:srgbClr val="000066"/>
                </a:solidFill>
              </a:rPr>
              <a:t> </a:t>
            </a:r>
            <a:r>
              <a:rPr lang="en-US" sz="600" dirty="0">
                <a:solidFill>
                  <a:srgbClr val="000066"/>
                </a:solidFill>
              </a:rPr>
              <a:t>– </a:t>
            </a:r>
            <a:r>
              <a:rPr lang="en-US" sz="600" dirty="0" err="1">
                <a:solidFill>
                  <a:srgbClr val="000066"/>
                </a:solidFill>
              </a:rPr>
              <a:t>prvih</a:t>
            </a:r>
            <a:r>
              <a:rPr lang="en-US" sz="600" dirty="0">
                <a:solidFill>
                  <a:srgbClr val="000066"/>
                </a:solidFill>
              </a:rPr>
              <a:t> </a:t>
            </a:r>
            <a:r>
              <a:rPr lang="en-US" sz="600" dirty="0" err="1">
                <a:solidFill>
                  <a:srgbClr val="000066"/>
                </a:solidFill>
              </a:rPr>
              <a:t>godina</a:t>
            </a:r>
            <a:r>
              <a:rPr lang="en-US" sz="600" dirty="0">
                <a:solidFill>
                  <a:srgbClr val="000066"/>
                </a:solidFill>
              </a:rPr>
              <a:t> </a:t>
            </a:r>
            <a:r>
              <a:rPr lang="en-US" sz="600" dirty="0" err="1">
                <a:solidFill>
                  <a:srgbClr val="000066"/>
                </a:solidFill>
              </a:rPr>
              <a:t>pri</a:t>
            </a:r>
            <a:r>
              <a:rPr lang="en-US" sz="600" dirty="0">
                <a:solidFill>
                  <a:srgbClr val="000066"/>
                </a:solidFill>
              </a:rPr>
              <a:t> </a:t>
            </a:r>
            <a:r>
              <a:rPr lang="en-US" sz="600" dirty="0" err="1">
                <a:solidFill>
                  <a:srgbClr val="000066"/>
                </a:solidFill>
              </a:rPr>
              <a:t>radu</a:t>
            </a:r>
            <a:r>
              <a:rPr lang="en-US" sz="600" dirty="0">
                <a:solidFill>
                  <a:srgbClr val="000066"/>
                </a:solidFill>
              </a:rPr>
              <a:t> </a:t>
            </a:r>
            <a:r>
              <a:rPr lang="en-US" sz="600" dirty="0" err="1">
                <a:solidFill>
                  <a:srgbClr val="000066"/>
                </a:solidFill>
              </a:rPr>
              <a:t>sa</a:t>
            </a:r>
            <a:r>
              <a:rPr lang="en-US" sz="600" dirty="0">
                <a:solidFill>
                  <a:srgbClr val="000066"/>
                </a:solidFill>
              </a:rPr>
              <a:t> </a:t>
            </a:r>
            <a:r>
              <a:rPr lang="en-US" sz="600" dirty="0" err="1">
                <a:solidFill>
                  <a:srgbClr val="000066"/>
                </a:solidFill>
              </a:rPr>
              <a:t>vibrirajućim</a:t>
            </a:r>
            <a:r>
              <a:rPr lang="en-US" sz="600" dirty="0">
                <a:solidFill>
                  <a:srgbClr val="000066"/>
                </a:solidFill>
              </a:rPr>
              <a:t> </a:t>
            </a:r>
            <a:r>
              <a:rPr lang="en-US" sz="600" dirty="0" err="1">
                <a:solidFill>
                  <a:srgbClr val="000066"/>
                </a:solidFill>
              </a:rPr>
              <a:t>alatima</a:t>
            </a:r>
            <a:r>
              <a:rPr lang="en-US" sz="600" dirty="0">
                <a:solidFill>
                  <a:srgbClr val="000066"/>
                </a:solidFill>
              </a:rPr>
              <a:t> </a:t>
            </a:r>
            <a:r>
              <a:rPr lang="en-US" sz="600" dirty="0" err="1">
                <a:solidFill>
                  <a:srgbClr val="000066"/>
                </a:solidFill>
              </a:rPr>
              <a:t>javlja</a:t>
            </a:r>
            <a:r>
              <a:rPr lang="en-US" sz="600" dirty="0">
                <a:solidFill>
                  <a:srgbClr val="000066"/>
                </a:solidFill>
              </a:rPr>
              <a:t> se </a:t>
            </a:r>
            <a:r>
              <a:rPr lang="en-US" sz="600" dirty="0" err="1">
                <a:solidFill>
                  <a:srgbClr val="000066"/>
                </a:solidFill>
              </a:rPr>
              <a:t>izvesno</a:t>
            </a:r>
            <a:r>
              <a:rPr lang="en-US" sz="600" dirty="0">
                <a:solidFill>
                  <a:srgbClr val="000066"/>
                </a:solidFill>
              </a:rPr>
              <a:t> </a:t>
            </a:r>
            <a:r>
              <a:rPr lang="en-US" sz="600" dirty="0" err="1">
                <a:solidFill>
                  <a:srgbClr val="000066"/>
                </a:solidFill>
              </a:rPr>
              <a:t>povećanje</a:t>
            </a:r>
            <a:r>
              <a:rPr lang="en-US" sz="600" dirty="0">
                <a:solidFill>
                  <a:srgbClr val="000066"/>
                </a:solidFill>
              </a:rPr>
              <a:t> </a:t>
            </a:r>
            <a:r>
              <a:rPr lang="en-US" sz="600" dirty="0" err="1">
                <a:solidFill>
                  <a:srgbClr val="000066"/>
                </a:solidFill>
              </a:rPr>
              <a:t>mišićne</a:t>
            </a:r>
            <a:r>
              <a:rPr lang="en-US" sz="600" dirty="0">
                <a:solidFill>
                  <a:srgbClr val="000066"/>
                </a:solidFill>
              </a:rPr>
              <a:t> </a:t>
            </a:r>
            <a:r>
              <a:rPr lang="en-US" sz="600" dirty="0" err="1">
                <a:solidFill>
                  <a:srgbClr val="000066"/>
                </a:solidFill>
              </a:rPr>
              <a:t>snage</a:t>
            </a:r>
            <a:r>
              <a:rPr lang="en-US" sz="600" dirty="0">
                <a:solidFill>
                  <a:srgbClr val="000066"/>
                </a:solidFill>
              </a:rPr>
              <a:t>, </a:t>
            </a:r>
            <a:r>
              <a:rPr lang="en-US" sz="600" dirty="0" err="1">
                <a:solidFill>
                  <a:srgbClr val="000066"/>
                </a:solidFill>
              </a:rPr>
              <a:t>ali</a:t>
            </a:r>
            <a:r>
              <a:rPr lang="en-US" sz="600" dirty="0">
                <a:solidFill>
                  <a:srgbClr val="000066"/>
                </a:solidFill>
              </a:rPr>
              <a:t> </a:t>
            </a:r>
            <a:r>
              <a:rPr lang="en-US" sz="600" dirty="0" err="1">
                <a:solidFill>
                  <a:srgbClr val="000066"/>
                </a:solidFill>
              </a:rPr>
              <a:t>vremenom</a:t>
            </a:r>
            <a:r>
              <a:rPr lang="en-US" sz="600" dirty="0">
                <a:solidFill>
                  <a:srgbClr val="000066"/>
                </a:solidFill>
              </a:rPr>
              <a:t> </a:t>
            </a:r>
            <a:r>
              <a:rPr lang="en-US" sz="600" dirty="0" err="1">
                <a:solidFill>
                  <a:srgbClr val="000066"/>
                </a:solidFill>
              </a:rPr>
              <a:t>mišićna</a:t>
            </a:r>
            <a:r>
              <a:rPr lang="en-US" sz="600" dirty="0">
                <a:solidFill>
                  <a:srgbClr val="000066"/>
                </a:solidFill>
              </a:rPr>
              <a:t> </a:t>
            </a:r>
            <a:r>
              <a:rPr lang="en-US" sz="600" dirty="0" err="1">
                <a:solidFill>
                  <a:srgbClr val="000066"/>
                </a:solidFill>
              </a:rPr>
              <a:t>snaga</a:t>
            </a:r>
            <a:r>
              <a:rPr lang="en-US" sz="600" dirty="0">
                <a:solidFill>
                  <a:srgbClr val="000066"/>
                </a:solidFill>
              </a:rPr>
              <a:t> </a:t>
            </a:r>
            <a:r>
              <a:rPr lang="en-US" sz="600" dirty="0" err="1">
                <a:solidFill>
                  <a:srgbClr val="000066"/>
                </a:solidFill>
              </a:rPr>
              <a:t>sve</a:t>
            </a:r>
            <a:r>
              <a:rPr lang="en-US" sz="600" dirty="0">
                <a:solidFill>
                  <a:srgbClr val="000066"/>
                </a:solidFill>
              </a:rPr>
              <a:t> </a:t>
            </a:r>
            <a:r>
              <a:rPr lang="en-US" sz="600" dirty="0" err="1">
                <a:solidFill>
                  <a:srgbClr val="000066"/>
                </a:solidFill>
              </a:rPr>
              <a:t>više</a:t>
            </a:r>
            <a:r>
              <a:rPr lang="en-US" sz="600" dirty="0">
                <a:solidFill>
                  <a:srgbClr val="000066"/>
                </a:solidFill>
              </a:rPr>
              <a:t> </a:t>
            </a:r>
            <a:r>
              <a:rPr lang="en-US" sz="600" dirty="0" err="1">
                <a:solidFill>
                  <a:srgbClr val="000066"/>
                </a:solidFill>
              </a:rPr>
              <a:t>opada</a:t>
            </a:r>
            <a:r>
              <a:rPr lang="en-US" sz="600" dirty="0">
                <a:solidFill>
                  <a:srgbClr val="000066"/>
                </a:solidFill>
              </a:rPr>
              <a:t> </a:t>
            </a:r>
            <a:r>
              <a:rPr lang="en-US" sz="600" dirty="0" err="1">
                <a:solidFill>
                  <a:srgbClr val="000066"/>
                </a:solidFill>
              </a:rPr>
              <a:t>uz</a:t>
            </a:r>
            <a:r>
              <a:rPr lang="en-US" sz="600" dirty="0">
                <a:solidFill>
                  <a:srgbClr val="000066"/>
                </a:solidFill>
              </a:rPr>
              <a:t> </a:t>
            </a:r>
            <a:r>
              <a:rPr lang="en-US" sz="600" dirty="0" err="1">
                <a:solidFill>
                  <a:srgbClr val="000066"/>
                </a:solidFill>
              </a:rPr>
              <a:t>smanjenje</a:t>
            </a:r>
            <a:r>
              <a:rPr lang="en-US" sz="600" dirty="0">
                <a:solidFill>
                  <a:srgbClr val="000066"/>
                </a:solidFill>
              </a:rPr>
              <a:t> </a:t>
            </a:r>
            <a:r>
              <a:rPr lang="en-US" sz="600" dirty="0" err="1">
                <a:solidFill>
                  <a:srgbClr val="000066"/>
                </a:solidFill>
              </a:rPr>
              <a:t>izdržljivosti</a:t>
            </a:r>
            <a:r>
              <a:rPr lang="en-US" sz="600" dirty="0">
                <a:solidFill>
                  <a:srgbClr val="000066"/>
                </a:solidFill>
              </a:rPr>
              <a:t> </a:t>
            </a:r>
            <a:r>
              <a:rPr lang="en-US" sz="600" dirty="0" err="1">
                <a:solidFill>
                  <a:srgbClr val="000066"/>
                </a:solidFill>
              </a:rPr>
              <a:t>mišića</a:t>
            </a:r>
            <a:r>
              <a:rPr lang="en-US" sz="600" dirty="0">
                <a:solidFill>
                  <a:srgbClr val="000066"/>
                </a:solidFill>
              </a:rPr>
              <a:t>. </a:t>
            </a:r>
            <a:endParaRPr lang="sr-Latn-RS" sz="600" dirty="0">
              <a:solidFill>
                <a:srgbClr val="000066"/>
              </a:solidFill>
            </a:endParaRPr>
          </a:p>
          <a:p>
            <a:pPr marL="90488" indent="-90488">
              <a:lnSpc>
                <a:spcPct val="120000"/>
              </a:lnSpc>
              <a:spcBef>
                <a:spcPts val="650"/>
              </a:spcBef>
              <a:buFont typeface="+mj-lt"/>
              <a:buAutoNum type="arabicPeriod" startAt="3"/>
            </a:pPr>
            <a:r>
              <a:rPr lang="en-US" sz="600" b="1" dirty="0" err="1">
                <a:solidFill>
                  <a:srgbClr val="000066"/>
                </a:solidFill>
              </a:rPr>
              <a:t>Koštano</a:t>
            </a:r>
            <a:r>
              <a:rPr lang="sr-Latn-RS" sz="600" b="1" dirty="0">
                <a:solidFill>
                  <a:srgbClr val="000066"/>
                </a:solidFill>
              </a:rPr>
              <a:t>-</a:t>
            </a:r>
            <a:r>
              <a:rPr lang="en-US" sz="600" b="1" dirty="0" err="1">
                <a:solidFill>
                  <a:srgbClr val="000066"/>
                </a:solidFill>
              </a:rPr>
              <a:t>zglobni</a:t>
            </a:r>
            <a:r>
              <a:rPr lang="en-US" sz="600" b="1" dirty="0">
                <a:solidFill>
                  <a:srgbClr val="000066"/>
                </a:solidFill>
              </a:rPr>
              <a:t> </a:t>
            </a:r>
            <a:r>
              <a:rPr lang="en-US" sz="600" b="1" dirty="0" err="1">
                <a:solidFill>
                  <a:srgbClr val="000066"/>
                </a:solidFill>
              </a:rPr>
              <a:t>poremećaji</a:t>
            </a:r>
            <a:r>
              <a:rPr lang="en-US" sz="600" b="1" dirty="0">
                <a:solidFill>
                  <a:srgbClr val="000066"/>
                </a:solidFill>
              </a:rPr>
              <a:t> </a:t>
            </a:r>
            <a:r>
              <a:rPr lang="en-US" sz="600" dirty="0">
                <a:solidFill>
                  <a:srgbClr val="000066"/>
                </a:solidFill>
              </a:rPr>
              <a:t>– </a:t>
            </a:r>
            <a:r>
              <a:rPr lang="en-US" sz="600" dirty="0" err="1">
                <a:solidFill>
                  <a:srgbClr val="000066"/>
                </a:solidFill>
              </a:rPr>
              <a:t>promene</a:t>
            </a:r>
            <a:r>
              <a:rPr lang="en-US" sz="600" dirty="0">
                <a:solidFill>
                  <a:srgbClr val="000066"/>
                </a:solidFill>
              </a:rPr>
              <a:t> </a:t>
            </a:r>
            <a:r>
              <a:rPr lang="en-US" sz="600" dirty="0" err="1">
                <a:solidFill>
                  <a:srgbClr val="000066"/>
                </a:solidFill>
              </a:rPr>
              <a:t>su</a:t>
            </a:r>
            <a:r>
              <a:rPr lang="en-US" sz="600" dirty="0">
                <a:solidFill>
                  <a:srgbClr val="000066"/>
                </a:solidFill>
              </a:rPr>
              <a:t> </a:t>
            </a:r>
            <a:r>
              <a:rPr lang="en-US" sz="600" dirty="0" err="1">
                <a:solidFill>
                  <a:srgbClr val="000066"/>
                </a:solidFill>
              </a:rPr>
              <a:t>najčešće</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kostima</a:t>
            </a:r>
            <a:r>
              <a:rPr lang="en-US" sz="600" dirty="0">
                <a:solidFill>
                  <a:srgbClr val="000066"/>
                </a:solidFill>
              </a:rPr>
              <a:t> </a:t>
            </a:r>
            <a:r>
              <a:rPr lang="en-US" sz="600" dirty="0" err="1">
                <a:solidFill>
                  <a:srgbClr val="000066"/>
                </a:solidFill>
              </a:rPr>
              <a:t>ručnog</a:t>
            </a:r>
            <a:r>
              <a:rPr lang="en-US" sz="600" dirty="0">
                <a:solidFill>
                  <a:srgbClr val="000066"/>
                </a:solidFill>
              </a:rPr>
              <a:t> </a:t>
            </a:r>
            <a:r>
              <a:rPr lang="en-US" sz="600" dirty="0" err="1">
                <a:solidFill>
                  <a:srgbClr val="000066"/>
                </a:solidFill>
              </a:rPr>
              <a:t>zgloba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šake</a:t>
            </a:r>
            <a:r>
              <a:rPr lang="en-US" sz="600" dirty="0">
                <a:solidFill>
                  <a:srgbClr val="000066"/>
                </a:solidFill>
              </a:rPr>
              <a:t>, </a:t>
            </a:r>
            <a:r>
              <a:rPr lang="en-US" sz="600" dirty="0" err="1">
                <a:solidFill>
                  <a:srgbClr val="000066"/>
                </a:solidFill>
              </a:rPr>
              <a:t>lakatnom</a:t>
            </a:r>
            <a:r>
              <a:rPr lang="en-US" sz="600" dirty="0">
                <a:solidFill>
                  <a:srgbClr val="000066"/>
                </a:solidFill>
              </a:rPr>
              <a:t> </a:t>
            </a:r>
            <a:r>
              <a:rPr lang="en-US" sz="600" dirty="0" err="1">
                <a:solidFill>
                  <a:srgbClr val="000066"/>
                </a:solidFill>
              </a:rPr>
              <a:t>zglobu</a:t>
            </a:r>
            <a:r>
              <a:rPr lang="en-US" sz="600" dirty="0">
                <a:solidFill>
                  <a:srgbClr val="000066"/>
                </a:solidFill>
              </a:rPr>
              <a:t>, </a:t>
            </a:r>
            <a:r>
              <a:rPr lang="en-US" sz="600" dirty="0" err="1">
                <a:solidFill>
                  <a:srgbClr val="000066"/>
                </a:solidFill>
              </a:rPr>
              <a:t>ali</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drugim</a:t>
            </a:r>
            <a:r>
              <a:rPr lang="en-US" sz="600" dirty="0">
                <a:solidFill>
                  <a:srgbClr val="000066"/>
                </a:solidFill>
              </a:rPr>
              <a:t> </a:t>
            </a:r>
            <a:r>
              <a:rPr lang="en-US" sz="600" dirty="0" err="1">
                <a:solidFill>
                  <a:srgbClr val="000066"/>
                </a:solidFill>
              </a:rPr>
              <a:t>kostima</a:t>
            </a:r>
            <a:r>
              <a:rPr lang="en-US" sz="600" dirty="0">
                <a:solidFill>
                  <a:srgbClr val="000066"/>
                </a:solidFill>
              </a:rPr>
              <a:t>. </a:t>
            </a:r>
            <a:r>
              <a:rPr lang="en-US" sz="600" dirty="0" err="1">
                <a:solidFill>
                  <a:srgbClr val="000066"/>
                </a:solidFill>
              </a:rPr>
              <a:t>Promene</a:t>
            </a:r>
            <a:r>
              <a:rPr lang="en-US" sz="600" dirty="0">
                <a:solidFill>
                  <a:srgbClr val="000066"/>
                </a:solidFill>
              </a:rPr>
              <a:t> </a:t>
            </a:r>
            <a:r>
              <a:rPr lang="en-US" sz="600" dirty="0" err="1">
                <a:solidFill>
                  <a:srgbClr val="000066"/>
                </a:solidFill>
              </a:rPr>
              <a:t>su</a:t>
            </a:r>
            <a:r>
              <a:rPr lang="en-US" sz="600" dirty="0">
                <a:solidFill>
                  <a:srgbClr val="000066"/>
                </a:solidFill>
              </a:rPr>
              <a:t> </a:t>
            </a:r>
            <a:r>
              <a:rPr lang="en-US" sz="600" dirty="0" err="1">
                <a:solidFill>
                  <a:srgbClr val="000066"/>
                </a:solidFill>
              </a:rPr>
              <a:t>praćen</a:t>
            </a:r>
            <a:r>
              <a:rPr lang="sr-Latn-RS" sz="600" dirty="0">
                <a:solidFill>
                  <a:srgbClr val="000066"/>
                </a:solidFill>
              </a:rPr>
              <a:t>e</a:t>
            </a:r>
            <a:r>
              <a:rPr lang="en-US" sz="600" dirty="0">
                <a:solidFill>
                  <a:srgbClr val="000066"/>
                </a:solidFill>
              </a:rPr>
              <a:t> </a:t>
            </a:r>
            <a:r>
              <a:rPr lang="en-US" sz="600" dirty="0" err="1">
                <a:solidFill>
                  <a:srgbClr val="000066"/>
                </a:solidFill>
              </a:rPr>
              <a:t>bolovima</a:t>
            </a:r>
            <a:r>
              <a:rPr lang="en-US" sz="600" dirty="0">
                <a:solidFill>
                  <a:srgbClr val="000066"/>
                </a:solidFill>
              </a:rPr>
              <a:t> </a:t>
            </a:r>
            <a:r>
              <a:rPr lang="en-US" sz="600" dirty="0" err="1">
                <a:solidFill>
                  <a:srgbClr val="000066"/>
                </a:solidFill>
              </a:rPr>
              <a:t>pri</a:t>
            </a:r>
            <a:r>
              <a:rPr lang="en-US" sz="600" dirty="0">
                <a:solidFill>
                  <a:srgbClr val="000066"/>
                </a:solidFill>
              </a:rPr>
              <a:t> </a:t>
            </a:r>
            <a:r>
              <a:rPr lang="en-US" sz="600" dirty="0" err="1">
                <a:solidFill>
                  <a:srgbClr val="000066"/>
                </a:solidFill>
              </a:rPr>
              <a:t>pokretima</a:t>
            </a:r>
            <a:r>
              <a:rPr lang="en-US" sz="600" dirty="0">
                <a:solidFill>
                  <a:srgbClr val="000066"/>
                </a:solidFill>
              </a:rPr>
              <a:t> </a:t>
            </a:r>
            <a:r>
              <a:rPr lang="en-US" sz="600" dirty="0" err="1">
                <a:solidFill>
                  <a:srgbClr val="000066"/>
                </a:solidFill>
              </a:rPr>
              <a:t>i</a:t>
            </a:r>
            <a:r>
              <a:rPr lang="en-US" sz="600" dirty="0">
                <a:solidFill>
                  <a:srgbClr val="000066"/>
                </a:solidFill>
              </a:rPr>
              <a:t> u </a:t>
            </a:r>
            <a:r>
              <a:rPr lang="en-US" sz="600" dirty="0" err="1">
                <a:solidFill>
                  <a:srgbClr val="000066"/>
                </a:solidFill>
              </a:rPr>
              <a:t>miru</a:t>
            </a:r>
            <a:r>
              <a:rPr lang="en-US" sz="600" dirty="0">
                <a:solidFill>
                  <a:srgbClr val="000066"/>
                </a:solidFill>
              </a:rPr>
              <a:t>, </a:t>
            </a:r>
            <a:r>
              <a:rPr lang="en-US" sz="600" dirty="0" err="1">
                <a:solidFill>
                  <a:srgbClr val="000066"/>
                </a:solidFill>
              </a:rPr>
              <a:t>nekada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noću</a:t>
            </a:r>
            <a:r>
              <a:rPr lang="en-US" sz="600" dirty="0">
                <a:solidFill>
                  <a:srgbClr val="000066"/>
                </a:solidFill>
              </a:rPr>
              <a:t>, </a:t>
            </a:r>
            <a:r>
              <a:rPr lang="en-US" sz="600" dirty="0" err="1">
                <a:solidFill>
                  <a:srgbClr val="000066"/>
                </a:solidFill>
              </a:rPr>
              <a:t>oslabljenom</a:t>
            </a:r>
            <a:r>
              <a:rPr lang="en-US" sz="600" dirty="0">
                <a:solidFill>
                  <a:srgbClr val="000066"/>
                </a:solidFill>
              </a:rPr>
              <a:t> </a:t>
            </a:r>
            <a:r>
              <a:rPr lang="en-US" sz="600" dirty="0" err="1">
                <a:solidFill>
                  <a:srgbClr val="000066"/>
                </a:solidFill>
              </a:rPr>
              <a:t>grubom</a:t>
            </a:r>
            <a:r>
              <a:rPr lang="en-US" sz="600" dirty="0">
                <a:solidFill>
                  <a:srgbClr val="000066"/>
                </a:solidFill>
              </a:rPr>
              <a:t> </a:t>
            </a:r>
            <a:r>
              <a:rPr lang="en-US" sz="600" dirty="0" err="1">
                <a:solidFill>
                  <a:srgbClr val="000066"/>
                </a:solidFill>
              </a:rPr>
              <a:t>motornom</a:t>
            </a:r>
            <a:r>
              <a:rPr lang="en-US" sz="600" dirty="0">
                <a:solidFill>
                  <a:srgbClr val="000066"/>
                </a:solidFill>
              </a:rPr>
              <a:t> </a:t>
            </a:r>
            <a:r>
              <a:rPr lang="en-US" sz="600" dirty="0" err="1">
                <a:solidFill>
                  <a:srgbClr val="000066"/>
                </a:solidFill>
              </a:rPr>
              <a:t>snagom</a:t>
            </a:r>
            <a:r>
              <a:rPr lang="en-US" sz="600" dirty="0">
                <a:solidFill>
                  <a:srgbClr val="000066"/>
                </a:solidFill>
              </a:rPr>
              <a:t>, </a:t>
            </a:r>
            <a:r>
              <a:rPr lang="en-US" sz="600" dirty="0" err="1">
                <a:solidFill>
                  <a:srgbClr val="000066"/>
                </a:solidFill>
              </a:rPr>
              <a:t>ograničenom</a:t>
            </a:r>
            <a:r>
              <a:rPr lang="en-US" sz="600" dirty="0">
                <a:solidFill>
                  <a:srgbClr val="000066"/>
                </a:solidFill>
              </a:rPr>
              <a:t> </a:t>
            </a:r>
            <a:r>
              <a:rPr lang="en-US" sz="600" dirty="0" err="1">
                <a:solidFill>
                  <a:srgbClr val="000066"/>
                </a:solidFill>
              </a:rPr>
              <a:t>pokretljivošću</a:t>
            </a:r>
            <a:r>
              <a:rPr lang="en-US" sz="600" dirty="0">
                <a:solidFill>
                  <a:srgbClr val="000066"/>
                </a:solidFill>
              </a:rPr>
              <a:t>. </a:t>
            </a:r>
          </a:p>
          <a:p>
            <a:pPr marL="90488" indent="-90488">
              <a:lnSpc>
                <a:spcPct val="120000"/>
              </a:lnSpc>
              <a:spcBef>
                <a:spcPts val="650"/>
              </a:spcBef>
              <a:buFont typeface="+mj-lt"/>
              <a:buAutoNum type="arabicPeriod" startAt="5"/>
            </a:pPr>
            <a:r>
              <a:rPr lang="en-US" sz="600" b="1" dirty="0" err="1">
                <a:solidFill>
                  <a:srgbClr val="000066"/>
                </a:solidFill>
              </a:rPr>
              <a:t>Poremećaj</a:t>
            </a:r>
            <a:r>
              <a:rPr lang="en-US" sz="600" b="1" dirty="0">
                <a:solidFill>
                  <a:srgbClr val="000066"/>
                </a:solidFill>
              </a:rPr>
              <a:t> </a:t>
            </a:r>
            <a:r>
              <a:rPr lang="en-US" sz="600" b="1" dirty="0" err="1">
                <a:solidFill>
                  <a:srgbClr val="000066"/>
                </a:solidFill>
              </a:rPr>
              <a:t>senzibiliteta</a:t>
            </a:r>
            <a:r>
              <a:rPr lang="en-US" sz="600" b="1" dirty="0">
                <a:solidFill>
                  <a:srgbClr val="000066"/>
                </a:solidFill>
              </a:rPr>
              <a:t> </a:t>
            </a:r>
            <a:r>
              <a:rPr lang="en-US" sz="600" dirty="0">
                <a:solidFill>
                  <a:srgbClr val="000066"/>
                </a:solidFill>
              </a:rPr>
              <a:t>– </a:t>
            </a:r>
            <a:r>
              <a:rPr lang="en-US" sz="600" dirty="0" err="1">
                <a:solidFill>
                  <a:srgbClr val="000066"/>
                </a:solidFill>
              </a:rPr>
              <a:t>dolazi</a:t>
            </a:r>
            <a:r>
              <a:rPr lang="en-US" sz="600" dirty="0">
                <a:solidFill>
                  <a:srgbClr val="000066"/>
                </a:solidFill>
              </a:rPr>
              <a:t> do </a:t>
            </a:r>
            <a:r>
              <a:rPr lang="en-US" sz="600" dirty="0" err="1">
                <a:solidFill>
                  <a:srgbClr val="000066"/>
                </a:solidFill>
              </a:rPr>
              <a:t>postepenog</a:t>
            </a:r>
            <a:r>
              <a:rPr lang="en-US" sz="600" dirty="0">
                <a:solidFill>
                  <a:srgbClr val="000066"/>
                </a:solidFill>
              </a:rPr>
              <a:t> </a:t>
            </a:r>
            <a:r>
              <a:rPr lang="sr-Latn-RS" sz="600" dirty="0">
                <a:solidFill>
                  <a:srgbClr val="000066"/>
                </a:solidFill>
              </a:rPr>
              <a:t>opadanja </a:t>
            </a:r>
            <a:r>
              <a:rPr lang="en-US" sz="600" dirty="0" err="1">
                <a:solidFill>
                  <a:srgbClr val="000066"/>
                </a:solidFill>
              </a:rPr>
              <a:t>svih</a:t>
            </a:r>
            <a:r>
              <a:rPr lang="en-US" sz="600" dirty="0">
                <a:solidFill>
                  <a:srgbClr val="000066"/>
                </a:solidFill>
              </a:rPr>
              <a:t> </a:t>
            </a:r>
            <a:r>
              <a:rPr lang="en-US" sz="600" dirty="0" err="1">
                <a:solidFill>
                  <a:srgbClr val="000066"/>
                </a:solidFill>
              </a:rPr>
              <a:t>vidova</a:t>
            </a:r>
            <a:r>
              <a:rPr lang="en-US" sz="600" dirty="0">
                <a:solidFill>
                  <a:srgbClr val="000066"/>
                </a:solidFill>
              </a:rPr>
              <a:t> </a:t>
            </a:r>
            <a:r>
              <a:rPr lang="en-US" sz="600" dirty="0" err="1">
                <a:solidFill>
                  <a:srgbClr val="000066"/>
                </a:solidFill>
              </a:rPr>
              <a:t>kožnog</a:t>
            </a:r>
            <a:r>
              <a:rPr lang="en-US" sz="600" dirty="0">
                <a:solidFill>
                  <a:srgbClr val="000066"/>
                </a:solidFill>
              </a:rPr>
              <a:t> </a:t>
            </a:r>
            <a:r>
              <a:rPr lang="en-US" sz="600" dirty="0" err="1">
                <a:solidFill>
                  <a:srgbClr val="000066"/>
                </a:solidFill>
              </a:rPr>
              <a:t>senzibiliteta</a:t>
            </a:r>
            <a:r>
              <a:rPr lang="en-US" sz="600" dirty="0">
                <a:solidFill>
                  <a:srgbClr val="000066"/>
                </a:solidFill>
              </a:rPr>
              <a:t> </a:t>
            </a:r>
            <a:r>
              <a:rPr lang="en-US" sz="600" dirty="0" err="1">
                <a:solidFill>
                  <a:srgbClr val="000066"/>
                </a:solidFill>
              </a:rPr>
              <a:t>bez</a:t>
            </a:r>
            <a:r>
              <a:rPr lang="en-US" sz="600" dirty="0">
                <a:solidFill>
                  <a:srgbClr val="000066"/>
                </a:solidFill>
              </a:rPr>
              <a:t> </a:t>
            </a:r>
            <a:r>
              <a:rPr lang="en-US" sz="600" dirty="0" err="1">
                <a:solidFill>
                  <a:srgbClr val="000066"/>
                </a:solidFill>
              </a:rPr>
              <a:t>jasnih</a:t>
            </a:r>
            <a:r>
              <a:rPr lang="en-US" sz="600" dirty="0">
                <a:solidFill>
                  <a:srgbClr val="000066"/>
                </a:solidFill>
              </a:rPr>
              <a:t> </a:t>
            </a:r>
            <a:r>
              <a:rPr lang="en-US" sz="600" dirty="0" err="1">
                <a:solidFill>
                  <a:srgbClr val="000066"/>
                </a:solidFill>
              </a:rPr>
              <a:t>granica</a:t>
            </a:r>
            <a:r>
              <a:rPr lang="en-US" sz="600" dirty="0">
                <a:solidFill>
                  <a:srgbClr val="000066"/>
                </a:solidFill>
              </a:rPr>
              <a:t>, </a:t>
            </a:r>
            <a:r>
              <a:rPr lang="en-US" sz="600" dirty="0" err="1">
                <a:solidFill>
                  <a:srgbClr val="000066"/>
                </a:solidFill>
              </a:rPr>
              <a:t>izraženije</a:t>
            </a:r>
            <a:r>
              <a:rPr lang="en-US" sz="600" dirty="0">
                <a:solidFill>
                  <a:srgbClr val="000066"/>
                </a:solidFill>
              </a:rPr>
              <a:t> </a:t>
            </a:r>
            <a:r>
              <a:rPr lang="en-US" sz="600" dirty="0" err="1">
                <a:solidFill>
                  <a:srgbClr val="000066"/>
                </a:solidFill>
              </a:rPr>
              <a:t>distalno</a:t>
            </a:r>
            <a:r>
              <a:rPr lang="sr-Latn-RS" sz="600" dirty="0">
                <a:solidFill>
                  <a:srgbClr val="000066"/>
                </a:solidFill>
              </a:rPr>
              <a:t>:</a:t>
            </a:r>
            <a:endParaRPr lang="en-US" sz="600" dirty="0">
              <a:solidFill>
                <a:srgbClr val="000066"/>
              </a:solidFill>
            </a:endParaRPr>
          </a:p>
          <a:p>
            <a:pPr marL="180000" indent="-90000">
              <a:lnSpc>
                <a:spcPct val="120000"/>
              </a:lnSpc>
              <a:buFont typeface="+mj-lt"/>
              <a:buAutoNum type="alphaLcParenR"/>
            </a:pPr>
            <a:r>
              <a:rPr lang="en-US" sz="600" dirty="0" err="1">
                <a:solidFill>
                  <a:srgbClr val="000066"/>
                </a:solidFill>
              </a:rPr>
              <a:t>smanjenje</a:t>
            </a:r>
            <a:r>
              <a:rPr lang="en-US" sz="600" dirty="0">
                <a:solidFill>
                  <a:srgbClr val="000066"/>
                </a:solidFill>
              </a:rPr>
              <a:t> </a:t>
            </a:r>
            <a:r>
              <a:rPr lang="en-US" sz="600" dirty="0" err="1">
                <a:solidFill>
                  <a:srgbClr val="000066"/>
                </a:solidFill>
              </a:rPr>
              <a:t>senzibiliteta</a:t>
            </a:r>
            <a:r>
              <a:rPr lang="en-US" sz="600" dirty="0">
                <a:solidFill>
                  <a:srgbClr val="000066"/>
                </a:solidFill>
              </a:rPr>
              <a:t> </a:t>
            </a:r>
            <a:r>
              <a:rPr lang="en-US" sz="600" dirty="0" err="1">
                <a:solidFill>
                  <a:srgbClr val="000066"/>
                </a:solidFill>
              </a:rPr>
              <a:t>za</a:t>
            </a:r>
            <a:r>
              <a:rPr lang="en-US" sz="600" dirty="0">
                <a:solidFill>
                  <a:srgbClr val="000066"/>
                </a:solidFill>
              </a:rPr>
              <a:t> </a:t>
            </a:r>
            <a:r>
              <a:rPr lang="en-US" sz="600" dirty="0" err="1">
                <a:solidFill>
                  <a:srgbClr val="000066"/>
                </a:solidFill>
              </a:rPr>
              <a:t>vibracije</a:t>
            </a:r>
            <a:r>
              <a:rPr lang="en-US" sz="600" dirty="0">
                <a:solidFill>
                  <a:srgbClr val="000066"/>
                </a:solidFill>
              </a:rPr>
              <a:t> – </a:t>
            </a:r>
            <a:r>
              <a:rPr lang="en-US" sz="600" dirty="0" err="1">
                <a:solidFill>
                  <a:srgbClr val="000066"/>
                </a:solidFill>
              </a:rPr>
              <a:t>predstavlja</a:t>
            </a:r>
            <a:r>
              <a:rPr lang="en-US" sz="600" dirty="0">
                <a:solidFill>
                  <a:srgbClr val="000066"/>
                </a:solidFill>
              </a:rPr>
              <a:t> </a:t>
            </a:r>
            <a:r>
              <a:rPr lang="en-US" sz="600" dirty="0" err="1">
                <a:solidFill>
                  <a:srgbClr val="000066"/>
                </a:solidFill>
              </a:rPr>
              <a:t>rani</a:t>
            </a:r>
            <a:r>
              <a:rPr lang="en-US" sz="600" dirty="0">
                <a:solidFill>
                  <a:srgbClr val="000066"/>
                </a:solidFill>
              </a:rPr>
              <a:t> </a:t>
            </a:r>
            <a:r>
              <a:rPr lang="en-US" sz="600" dirty="0" err="1">
                <a:solidFill>
                  <a:srgbClr val="000066"/>
                </a:solidFill>
              </a:rPr>
              <a:t>simptom</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obično</a:t>
            </a:r>
            <a:r>
              <a:rPr lang="en-US" sz="600" dirty="0">
                <a:solidFill>
                  <a:srgbClr val="000066"/>
                </a:solidFill>
              </a:rPr>
              <a:t> se </a:t>
            </a:r>
            <a:r>
              <a:rPr lang="en-US" sz="600" dirty="0" err="1">
                <a:solidFill>
                  <a:srgbClr val="000066"/>
                </a:solidFill>
              </a:rPr>
              <a:t>javlja</a:t>
            </a:r>
            <a:r>
              <a:rPr lang="en-US" sz="600" dirty="0">
                <a:solidFill>
                  <a:srgbClr val="000066"/>
                </a:solidFill>
              </a:rPr>
              <a:t> </a:t>
            </a:r>
            <a:r>
              <a:rPr lang="en-US" sz="600" dirty="0" err="1">
                <a:solidFill>
                  <a:srgbClr val="000066"/>
                </a:solidFill>
              </a:rPr>
              <a:t>prvi</a:t>
            </a:r>
            <a:r>
              <a:rPr lang="sr-Latn-RS" sz="600" dirty="0">
                <a:solidFill>
                  <a:srgbClr val="000066"/>
                </a:solidFill>
              </a:rPr>
              <a:t>;</a:t>
            </a:r>
            <a:endParaRPr lang="en-US" sz="600" dirty="0">
              <a:solidFill>
                <a:srgbClr val="000066"/>
              </a:solidFill>
            </a:endParaRPr>
          </a:p>
          <a:p>
            <a:pPr marL="180000" indent="-90000">
              <a:lnSpc>
                <a:spcPct val="120000"/>
              </a:lnSpc>
              <a:buFont typeface="+mj-lt"/>
              <a:buAutoNum type="alphaLcParenR"/>
            </a:pPr>
            <a:r>
              <a:rPr lang="en-US" sz="600" dirty="0" err="1">
                <a:solidFill>
                  <a:srgbClr val="000066"/>
                </a:solidFill>
              </a:rPr>
              <a:t>smanjenje</a:t>
            </a:r>
            <a:r>
              <a:rPr lang="en-US" sz="600" dirty="0">
                <a:solidFill>
                  <a:srgbClr val="000066"/>
                </a:solidFill>
              </a:rPr>
              <a:t> </a:t>
            </a:r>
            <a:r>
              <a:rPr lang="en-US" sz="600" dirty="0" err="1">
                <a:solidFill>
                  <a:srgbClr val="000066"/>
                </a:solidFill>
              </a:rPr>
              <a:t>senzibiliteta</a:t>
            </a:r>
            <a:r>
              <a:rPr lang="en-US" sz="600" dirty="0">
                <a:solidFill>
                  <a:srgbClr val="000066"/>
                </a:solidFill>
              </a:rPr>
              <a:t> </a:t>
            </a:r>
            <a:r>
              <a:rPr lang="en-US" sz="600" dirty="0" err="1">
                <a:solidFill>
                  <a:srgbClr val="000066"/>
                </a:solidFill>
              </a:rPr>
              <a:t>za</a:t>
            </a:r>
            <a:r>
              <a:rPr lang="en-US" sz="600" dirty="0">
                <a:solidFill>
                  <a:srgbClr val="000066"/>
                </a:solidFill>
              </a:rPr>
              <a:t> </a:t>
            </a:r>
            <a:r>
              <a:rPr lang="en-US" sz="600" dirty="0" err="1">
                <a:solidFill>
                  <a:srgbClr val="000066"/>
                </a:solidFill>
              </a:rPr>
              <a:t>bol</a:t>
            </a:r>
            <a:r>
              <a:rPr lang="en-US" sz="600" dirty="0">
                <a:solidFill>
                  <a:srgbClr val="000066"/>
                </a:solidFill>
              </a:rPr>
              <a:t> – u </a:t>
            </a:r>
            <a:r>
              <a:rPr lang="en-US" sz="600" dirty="0" err="1">
                <a:solidFill>
                  <a:srgbClr val="000066"/>
                </a:solidFill>
              </a:rPr>
              <a:t>početku</a:t>
            </a:r>
            <a:r>
              <a:rPr lang="en-US" sz="600" dirty="0">
                <a:solidFill>
                  <a:srgbClr val="000066"/>
                </a:solidFill>
              </a:rPr>
              <a:t> </a:t>
            </a:r>
            <a:r>
              <a:rPr lang="en-US" sz="600" dirty="0" err="1">
                <a:solidFill>
                  <a:srgbClr val="000066"/>
                </a:solidFill>
              </a:rPr>
              <a:t>samo</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krajnjim</a:t>
            </a:r>
            <a:r>
              <a:rPr lang="en-US" sz="600" dirty="0">
                <a:solidFill>
                  <a:srgbClr val="000066"/>
                </a:solidFill>
              </a:rPr>
              <a:t> </a:t>
            </a:r>
            <a:r>
              <a:rPr lang="en-US" sz="600" dirty="0" err="1">
                <a:solidFill>
                  <a:srgbClr val="000066"/>
                </a:solidFill>
              </a:rPr>
              <a:t>falangama</a:t>
            </a:r>
            <a:r>
              <a:rPr lang="en-US" sz="600" dirty="0">
                <a:solidFill>
                  <a:srgbClr val="000066"/>
                </a:solidFill>
              </a:rPr>
              <a:t> </a:t>
            </a:r>
            <a:r>
              <a:rPr lang="en-US" sz="600" dirty="0" err="1">
                <a:solidFill>
                  <a:srgbClr val="000066"/>
                </a:solidFill>
              </a:rPr>
              <a:t>prstiju</a:t>
            </a:r>
            <a:r>
              <a:rPr lang="en-US" sz="600" dirty="0">
                <a:solidFill>
                  <a:srgbClr val="000066"/>
                </a:solidFill>
              </a:rPr>
              <a:t> </a:t>
            </a:r>
            <a:r>
              <a:rPr lang="en-US" sz="600" dirty="0" err="1">
                <a:solidFill>
                  <a:srgbClr val="000066"/>
                </a:solidFill>
              </a:rPr>
              <a:t>ruku</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nogu</a:t>
            </a:r>
            <a:r>
              <a:rPr lang="en-US" sz="600" dirty="0">
                <a:solidFill>
                  <a:srgbClr val="000066"/>
                </a:solidFill>
              </a:rPr>
              <a:t>, a </a:t>
            </a:r>
            <a:r>
              <a:rPr lang="en-US" sz="600" dirty="0" err="1">
                <a:solidFill>
                  <a:srgbClr val="000066"/>
                </a:solidFill>
              </a:rPr>
              <a:t>kasnije</a:t>
            </a:r>
            <a:r>
              <a:rPr lang="en-US" sz="600" dirty="0">
                <a:solidFill>
                  <a:srgbClr val="000066"/>
                </a:solidFill>
              </a:rPr>
              <a:t> se </a:t>
            </a:r>
            <a:r>
              <a:rPr lang="en-US" sz="600" dirty="0" err="1">
                <a:solidFill>
                  <a:srgbClr val="000066"/>
                </a:solidFill>
              </a:rPr>
              <a:t>širi</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celu</a:t>
            </a:r>
            <a:r>
              <a:rPr lang="en-US" sz="600" dirty="0">
                <a:solidFill>
                  <a:srgbClr val="000066"/>
                </a:solidFill>
              </a:rPr>
              <a:t> </a:t>
            </a:r>
            <a:r>
              <a:rPr lang="en-US" sz="600" dirty="0" err="1">
                <a:solidFill>
                  <a:srgbClr val="000066"/>
                </a:solidFill>
              </a:rPr>
              <a:t>šaku</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podlakticu</a:t>
            </a:r>
            <a:r>
              <a:rPr lang="en-US" sz="600" dirty="0">
                <a:solidFill>
                  <a:srgbClr val="000066"/>
                </a:solidFill>
              </a:rPr>
              <a:t>, </a:t>
            </a:r>
            <a:r>
              <a:rPr lang="en-US" sz="600" dirty="0" err="1">
                <a:solidFill>
                  <a:srgbClr val="000066"/>
                </a:solidFill>
              </a:rPr>
              <a:t>odnosno</a:t>
            </a:r>
            <a:r>
              <a:rPr lang="en-US" sz="600" dirty="0">
                <a:solidFill>
                  <a:srgbClr val="000066"/>
                </a:solidFill>
              </a:rPr>
              <a:t> </a:t>
            </a:r>
            <a:r>
              <a:rPr lang="en-US" sz="600" dirty="0" err="1">
                <a:solidFill>
                  <a:srgbClr val="000066"/>
                </a:solidFill>
              </a:rPr>
              <a:t>stopalo</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potkolenicu</a:t>
            </a:r>
            <a:r>
              <a:rPr lang="en-US" sz="600" dirty="0">
                <a:solidFill>
                  <a:srgbClr val="000066"/>
                </a:solidFill>
              </a:rPr>
              <a:t>. </a:t>
            </a:r>
            <a:r>
              <a:rPr lang="en-US" sz="600" dirty="0" err="1">
                <a:solidFill>
                  <a:srgbClr val="000066"/>
                </a:solidFill>
              </a:rPr>
              <a:t>Smanjenje</a:t>
            </a:r>
            <a:r>
              <a:rPr lang="en-US" sz="600" dirty="0">
                <a:solidFill>
                  <a:srgbClr val="000066"/>
                </a:solidFill>
              </a:rPr>
              <a:t> </a:t>
            </a:r>
            <a:r>
              <a:rPr lang="en-US" sz="600" dirty="0" err="1">
                <a:solidFill>
                  <a:srgbClr val="000066"/>
                </a:solidFill>
              </a:rPr>
              <a:t>senzibiliteta</a:t>
            </a:r>
            <a:r>
              <a:rPr lang="en-US" sz="600" dirty="0">
                <a:solidFill>
                  <a:srgbClr val="000066"/>
                </a:solidFill>
              </a:rPr>
              <a:t> </a:t>
            </a:r>
            <a:r>
              <a:rPr lang="en-US" sz="600" dirty="0" err="1">
                <a:solidFill>
                  <a:srgbClr val="000066"/>
                </a:solidFill>
              </a:rPr>
              <a:t>za</a:t>
            </a:r>
            <a:r>
              <a:rPr lang="en-US" sz="600" dirty="0">
                <a:solidFill>
                  <a:srgbClr val="000066"/>
                </a:solidFill>
              </a:rPr>
              <a:t> </a:t>
            </a:r>
            <a:r>
              <a:rPr lang="en-US" sz="600" dirty="0" err="1">
                <a:solidFill>
                  <a:srgbClr val="000066"/>
                </a:solidFill>
              </a:rPr>
              <a:t>bol</a:t>
            </a:r>
            <a:r>
              <a:rPr lang="en-US" sz="600" dirty="0">
                <a:solidFill>
                  <a:srgbClr val="000066"/>
                </a:solidFill>
              </a:rPr>
              <a:t> </a:t>
            </a:r>
            <a:r>
              <a:rPr lang="en-US" sz="600" dirty="0" err="1">
                <a:solidFill>
                  <a:srgbClr val="000066"/>
                </a:solidFill>
              </a:rPr>
              <a:t>može</a:t>
            </a:r>
            <a:r>
              <a:rPr lang="en-US" sz="600" dirty="0">
                <a:solidFill>
                  <a:srgbClr val="000066"/>
                </a:solidFill>
              </a:rPr>
              <a:t> </a:t>
            </a:r>
            <a:r>
              <a:rPr lang="en-US" sz="600" dirty="0" err="1">
                <a:solidFill>
                  <a:srgbClr val="000066"/>
                </a:solidFill>
              </a:rPr>
              <a:t>ići</a:t>
            </a:r>
            <a:r>
              <a:rPr lang="en-US" sz="600" dirty="0">
                <a:solidFill>
                  <a:srgbClr val="000066"/>
                </a:solidFill>
              </a:rPr>
              <a:t> do </a:t>
            </a:r>
            <a:r>
              <a:rPr lang="en-US" sz="600" dirty="0" err="1">
                <a:solidFill>
                  <a:srgbClr val="000066"/>
                </a:solidFill>
              </a:rPr>
              <a:t>potpune</a:t>
            </a:r>
            <a:r>
              <a:rPr lang="en-US" sz="600" dirty="0">
                <a:solidFill>
                  <a:srgbClr val="000066"/>
                </a:solidFill>
              </a:rPr>
              <a:t> </a:t>
            </a:r>
            <a:r>
              <a:rPr lang="en-US" sz="600" dirty="0" err="1">
                <a:solidFill>
                  <a:srgbClr val="000066"/>
                </a:solidFill>
              </a:rPr>
              <a:t>anestezije</a:t>
            </a:r>
            <a:r>
              <a:rPr lang="en-US" sz="600" dirty="0">
                <a:solidFill>
                  <a:srgbClr val="000066"/>
                </a:solidFill>
              </a:rPr>
              <a:t>. </a:t>
            </a:r>
          </a:p>
          <a:p>
            <a:pPr marL="180000" indent="-90000">
              <a:lnSpc>
                <a:spcPct val="120000"/>
              </a:lnSpc>
              <a:buFont typeface="+mj-lt"/>
              <a:buAutoNum type="alphaLcParenR"/>
            </a:pPr>
            <a:r>
              <a:rPr lang="en-US" sz="600" dirty="0" err="1">
                <a:solidFill>
                  <a:srgbClr val="000066"/>
                </a:solidFill>
              </a:rPr>
              <a:t>smanjenje</a:t>
            </a:r>
            <a:r>
              <a:rPr lang="en-US" sz="600" dirty="0">
                <a:solidFill>
                  <a:srgbClr val="000066"/>
                </a:solidFill>
              </a:rPr>
              <a:t> </a:t>
            </a:r>
            <a:r>
              <a:rPr lang="en-US" sz="600" dirty="0" err="1">
                <a:solidFill>
                  <a:srgbClr val="000066"/>
                </a:solidFill>
              </a:rPr>
              <a:t>senzibiliteta</a:t>
            </a:r>
            <a:r>
              <a:rPr lang="en-US" sz="600" dirty="0">
                <a:solidFill>
                  <a:srgbClr val="000066"/>
                </a:solidFill>
              </a:rPr>
              <a:t> </a:t>
            </a:r>
            <a:r>
              <a:rPr lang="en-US" sz="600" dirty="0" err="1">
                <a:solidFill>
                  <a:srgbClr val="000066"/>
                </a:solidFill>
              </a:rPr>
              <a:t>za</a:t>
            </a:r>
            <a:r>
              <a:rPr lang="en-US" sz="600" dirty="0">
                <a:solidFill>
                  <a:srgbClr val="000066"/>
                </a:solidFill>
              </a:rPr>
              <a:t> </a:t>
            </a:r>
            <a:r>
              <a:rPr lang="en-US" sz="600" dirty="0" err="1">
                <a:solidFill>
                  <a:srgbClr val="000066"/>
                </a:solidFill>
              </a:rPr>
              <a:t>toplotu</a:t>
            </a:r>
            <a:r>
              <a:rPr lang="en-US" sz="600" dirty="0">
                <a:solidFill>
                  <a:srgbClr val="000066"/>
                </a:solidFill>
              </a:rPr>
              <a:t> – </a:t>
            </a:r>
            <a:r>
              <a:rPr lang="en-US" sz="600" dirty="0" err="1">
                <a:solidFill>
                  <a:srgbClr val="000066"/>
                </a:solidFill>
              </a:rPr>
              <a:t>zahvata</a:t>
            </a:r>
            <a:r>
              <a:rPr lang="en-US" sz="600" dirty="0">
                <a:solidFill>
                  <a:srgbClr val="000066"/>
                </a:solidFill>
              </a:rPr>
              <a:t> </a:t>
            </a:r>
            <a:r>
              <a:rPr lang="en-US" sz="600" dirty="0" err="1">
                <a:solidFill>
                  <a:srgbClr val="000066"/>
                </a:solidFill>
              </a:rPr>
              <a:t>područja</a:t>
            </a:r>
            <a:r>
              <a:rPr lang="en-US" sz="600" dirty="0">
                <a:solidFill>
                  <a:srgbClr val="000066"/>
                </a:solidFill>
              </a:rPr>
              <a:t> </a:t>
            </a:r>
            <a:r>
              <a:rPr lang="en-US" sz="600" dirty="0" err="1">
                <a:solidFill>
                  <a:srgbClr val="000066"/>
                </a:solidFill>
              </a:rPr>
              <a:t>po</a:t>
            </a:r>
            <a:r>
              <a:rPr lang="en-US" sz="600" dirty="0">
                <a:solidFill>
                  <a:srgbClr val="000066"/>
                </a:solidFill>
              </a:rPr>
              <a:t> </a:t>
            </a:r>
            <a:r>
              <a:rPr lang="en-US" sz="600" dirty="0" err="1">
                <a:solidFill>
                  <a:srgbClr val="000066"/>
                </a:solidFill>
              </a:rPr>
              <a:t>tipu</a:t>
            </a:r>
            <a:r>
              <a:rPr lang="en-US" sz="600" dirty="0">
                <a:solidFill>
                  <a:srgbClr val="000066"/>
                </a:solidFill>
              </a:rPr>
              <a:t> </a:t>
            </a:r>
            <a:r>
              <a:rPr lang="en-US" sz="600" dirty="0" err="1">
                <a:solidFill>
                  <a:srgbClr val="000066"/>
                </a:solidFill>
              </a:rPr>
              <a:t>rukavica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čarapa</a:t>
            </a:r>
            <a:r>
              <a:rPr lang="en-US" sz="600" dirty="0">
                <a:solidFill>
                  <a:srgbClr val="000066"/>
                </a:solidFill>
              </a:rPr>
              <a:t>. </a:t>
            </a:r>
          </a:p>
          <a:p>
            <a:pPr marL="180000" indent="-90000">
              <a:lnSpc>
                <a:spcPct val="120000"/>
              </a:lnSpc>
              <a:buFont typeface="+mj-lt"/>
              <a:buAutoNum type="alphaLcParenR"/>
            </a:pPr>
            <a:r>
              <a:rPr lang="en-US" sz="600" dirty="0" err="1">
                <a:solidFill>
                  <a:srgbClr val="000066"/>
                </a:solidFill>
              </a:rPr>
              <a:t>smanjenje</a:t>
            </a:r>
            <a:r>
              <a:rPr lang="en-US" sz="600" dirty="0">
                <a:solidFill>
                  <a:srgbClr val="000066"/>
                </a:solidFill>
              </a:rPr>
              <a:t> </a:t>
            </a:r>
            <a:r>
              <a:rPr lang="en-US" sz="600" dirty="0" err="1">
                <a:solidFill>
                  <a:srgbClr val="000066"/>
                </a:solidFill>
              </a:rPr>
              <a:t>taktilnog</a:t>
            </a:r>
            <a:r>
              <a:rPr lang="en-US" sz="600" dirty="0">
                <a:solidFill>
                  <a:srgbClr val="000066"/>
                </a:solidFill>
              </a:rPr>
              <a:t> </a:t>
            </a:r>
            <a:r>
              <a:rPr lang="en-US" sz="600" dirty="0" err="1">
                <a:solidFill>
                  <a:srgbClr val="000066"/>
                </a:solidFill>
              </a:rPr>
              <a:t>senzibiliteta</a:t>
            </a:r>
            <a:r>
              <a:rPr lang="en-US" sz="600" dirty="0">
                <a:solidFill>
                  <a:srgbClr val="000066"/>
                </a:solidFill>
              </a:rPr>
              <a:t> – </a:t>
            </a:r>
            <a:r>
              <a:rPr lang="en-US" sz="600" dirty="0" err="1">
                <a:solidFill>
                  <a:srgbClr val="000066"/>
                </a:solidFill>
              </a:rPr>
              <a:t>obično</a:t>
            </a:r>
            <a:r>
              <a:rPr lang="en-US" sz="600" dirty="0">
                <a:solidFill>
                  <a:srgbClr val="000066"/>
                </a:solidFill>
              </a:rPr>
              <a:t> se </a:t>
            </a:r>
            <a:r>
              <a:rPr lang="en-US" sz="600" dirty="0" err="1">
                <a:solidFill>
                  <a:srgbClr val="000066"/>
                </a:solidFill>
              </a:rPr>
              <a:t>javlja</a:t>
            </a:r>
            <a:r>
              <a:rPr lang="en-US" sz="600" dirty="0">
                <a:solidFill>
                  <a:srgbClr val="000066"/>
                </a:solidFill>
              </a:rPr>
              <a:t> </a:t>
            </a:r>
            <a:r>
              <a:rPr lang="en-US" sz="600" dirty="0" err="1">
                <a:solidFill>
                  <a:srgbClr val="000066"/>
                </a:solidFill>
              </a:rPr>
              <a:t>kod</a:t>
            </a:r>
            <a:r>
              <a:rPr lang="en-US" sz="600" dirty="0">
                <a:solidFill>
                  <a:srgbClr val="000066"/>
                </a:solidFill>
              </a:rPr>
              <a:t> </a:t>
            </a:r>
            <a:r>
              <a:rPr lang="en-US" sz="600" dirty="0" err="1">
                <a:solidFill>
                  <a:srgbClr val="000066"/>
                </a:solidFill>
              </a:rPr>
              <a:t>visokofrekven</a:t>
            </a:r>
            <a:r>
              <a:rPr lang="sr-Latn-RS" sz="600" dirty="0">
                <a:solidFill>
                  <a:srgbClr val="000066"/>
                </a:solidFill>
              </a:rPr>
              <a:t>cijsk</a:t>
            </a:r>
            <a:r>
              <a:rPr lang="en-US" sz="600" dirty="0" err="1">
                <a:solidFill>
                  <a:srgbClr val="000066"/>
                </a:solidFill>
              </a:rPr>
              <a:t>ih</a:t>
            </a:r>
            <a:r>
              <a:rPr lang="en-US" sz="600" dirty="0">
                <a:solidFill>
                  <a:srgbClr val="000066"/>
                </a:solidFill>
              </a:rPr>
              <a:t> </a:t>
            </a:r>
            <a:r>
              <a:rPr lang="en-US" sz="600" dirty="0" err="1">
                <a:solidFill>
                  <a:srgbClr val="000066"/>
                </a:solidFill>
              </a:rPr>
              <a:t>vibracija</a:t>
            </a:r>
            <a:r>
              <a:rPr lang="en-US" sz="600" dirty="0">
                <a:solidFill>
                  <a:srgbClr val="000066"/>
                </a:solidFill>
              </a:rPr>
              <a:t>. </a:t>
            </a:r>
          </a:p>
          <a:p>
            <a:pPr marL="90488" indent="-90488">
              <a:lnSpc>
                <a:spcPct val="120000"/>
              </a:lnSpc>
              <a:spcBef>
                <a:spcPts val="650"/>
              </a:spcBef>
              <a:buFont typeface="+mj-lt"/>
              <a:buAutoNum type="arabicPeriod" startAt="6"/>
            </a:pPr>
            <a:r>
              <a:rPr lang="en-US" sz="600" b="1" dirty="0" err="1">
                <a:solidFill>
                  <a:srgbClr val="000066"/>
                </a:solidFill>
              </a:rPr>
              <a:t>Poremećaj</a:t>
            </a:r>
            <a:r>
              <a:rPr lang="en-US" sz="600" b="1" dirty="0">
                <a:solidFill>
                  <a:srgbClr val="000066"/>
                </a:solidFill>
              </a:rPr>
              <a:t> </a:t>
            </a:r>
            <a:r>
              <a:rPr lang="en-US" sz="600" b="1" dirty="0" err="1">
                <a:solidFill>
                  <a:srgbClr val="000066"/>
                </a:solidFill>
              </a:rPr>
              <a:t>funkcije</a:t>
            </a:r>
            <a:r>
              <a:rPr lang="en-US" sz="600" b="1" dirty="0">
                <a:solidFill>
                  <a:srgbClr val="000066"/>
                </a:solidFill>
              </a:rPr>
              <a:t> </a:t>
            </a:r>
            <a:r>
              <a:rPr lang="en-US" sz="600" b="1" dirty="0" err="1">
                <a:solidFill>
                  <a:srgbClr val="000066"/>
                </a:solidFill>
              </a:rPr>
              <a:t>čula</a:t>
            </a:r>
            <a:r>
              <a:rPr lang="en-US" sz="600" b="1" dirty="0">
                <a:solidFill>
                  <a:srgbClr val="000066"/>
                </a:solidFill>
              </a:rPr>
              <a:t> </a:t>
            </a:r>
            <a:r>
              <a:rPr lang="en-US" sz="600" b="1" dirty="0" err="1">
                <a:solidFill>
                  <a:srgbClr val="000066"/>
                </a:solidFill>
              </a:rPr>
              <a:t>sluha</a:t>
            </a:r>
            <a:r>
              <a:rPr lang="en-US" sz="600" b="1" dirty="0">
                <a:solidFill>
                  <a:srgbClr val="000066"/>
                </a:solidFill>
              </a:rPr>
              <a:t>, </a:t>
            </a:r>
            <a:r>
              <a:rPr lang="en-US" sz="600" b="1" dirty="0" err="1">
                <a:solidFill>
                  <a:srgbClr val="000066"/>
                </a:solidFill>
              </a:rPr>
              <a:t>vida</a:t>
            </a:r>
            <a:r>
              <a:rPr lang="en-US" sz="600" b="1" dirty="0">
                <a:solidFill>
                  <a:srgbClr val="000066"/>
                </a:solidFill>
              </a:rPr>
              <a:t> </a:t>
            </a:r>
            <a:r>
              <a:rPr lang="en-US" sz="600" b="1" dirty="0" err="1">
                <a:solidFill>
                  <a:srgbClr val="000066"/>
                </a:solidFill>
              </a:rPr>
              <a:t>i</a:t>
            </a:r>
            <a:r>
              <a:rPr lang="en-US" sz="600" b="1" dirty="0">
                <a:solidFill>
                  <a:srgbClr val="000066"/>
                </a:solidFill>
              </a:rPr>
              <a:t> </a:t>
            </a:r>
            <a:r>
              <a:rPr lang="en-US" sz="600" b="1" dirty="0" err="1">
                <a:solidFill>
                  <a:srgbClr val="000066"/>
                </a:solidFill>
              </a:rPr>
              <a:t>ravnoteže</a:t>
            </a:r>
            <a:r>
              <a:rPr lang="en-US" sz="600" b="1" dirty="0">
                <a:solidFill>
                  <a:srgbClr val="000066"/>
                </a:solidFill>
              </a:rPr>
              <a:t> </a:t>
            </a:r>
          </a:p>
          <a:p>
            <a:pPr marL="180000" indent="-90000">
              <a:lnSpc>
                <a:spcPct val="120000"/>
              </a:lnSpc>
              <a:buFont typeface="+mj-lt"/>
              <a:buAutoNum type="alphaLcParenR"/>
            </a:pPr>
            <a:r>
              <a:rPr lang="en-US" sz="600" dirty="0" err="1">
                <a:solidFill>
                  <a:srgbClr val="000066"/>
                </a:solidFill>
              </a:rPr>
              <a:t>dolazi</a:t>
            </a:r>
            <a:r>
              <a:rPr lang="en-US" sz="600" dirty="0">
                <a:solidFill>
                  <a:srgbClr val="000066"/>
                </a:solidFill>
              </a:rPr>
              <a:t> do </a:t>
            </a:r>
            <a:r>
              <a:rPr lang="en-US" sz="600" dirty="0" err="1">
                <a:solidFill>
                  <a:srgbClr val="000066"/>
                </a:solidFill>
              </a:rPr>
              <a:t>oštećenja</a:t>
            </a:r>
            <a:r>
              <a:rPr lang="en-US" sz="600" dirty="0">
                <a:solidFill>
                  <a:srgbClr val="000066"/>
                </a:solidFill>
              </a:rPr>
              <a:t> </a:t>
            </a:r>
            <a:r>
              <a:rPr lang="en-US" sz="600" dirty="0" err="1">
                <a:solidFill>
                  <a:srgbClr val="000066"/>
                </a:solidFill>
              </a:rPr>
              <a:t>sluha</a:t>
            </a:r>
            <a:r>
              <a:rPr lang="en-US" sz="600" dirty="0">
                <a:solidFill>
                  <a:srgbClr val="000066"/>
                </a:solidFill>
              </a:rPr>
              <a:t> </a:t>
            </a:r>
            <a:r>
              <a:rPr lang="sr-Latn-RS" sz="600" dirty="0">
                <a:solidFill>
                  <a:srgbClr val="000066"/>
                </a:solidFill>
              </a:rPr>
              <a:t>na</a:t>
            </a:r>
            <a:r>
              <a:rPr lang="en-US" sz="600" dirty="0">
                <a:solidFill>
                  <a:srgbClr val="000066"/>
                </a:solidFill>
              </a:rPr>
              <a:t> </a:t>
            </a:r>
            <a:r>
              <a:rPr lang="en-US" sz="600" dirty="0" err="1">
                <a:solidFill>
                  <a:srgbClr val="000066"/>
                </a:solidFill>
              </a:rPr>
              <a:t>niskim</a:t>
            </a:r>
            <a:r>
              <a:rPr lang="en-US" sz="600" dirty="0">
                <a:solidFill>
                  <a:srgbClr val="000066"/>
                </a:solidFill>
              </a:rPr>
              <a:t> </a:t>
            </a:r>
            <a:r>
              <a:rPr lang="en-US" sz="600" dirty="0" err="1">
                <a:solidFill>
                  <a:srgbClr val="000066"/>
                </a:solidFill>
              </a:rPr>
              <a:t>frekvencama</a:t>
            </a:r>
            <a:r>
              <a:rPr lang="en-US" sz="600" dirty="0">
                <a:solidFill>
                  <a:srgbClr val="000066"/>
                </a:solidFill>
              </a:rPr>
              <a:t>, a </a:t>
            </a:r>
            <a:r>
              <a:rPr lang="en-US" sz="600" dirty="0" err="1">
                <a:solidFill>
                  <a:srgbClr val="000066"/>
                </a:solidFill>
              </a:rPr>
              <a:t>dugotrajno</a:t>
            </a:r>
            <a:r>
              <a:rPr lang="en-US" sz="600" dirty="0">
                <a:solidFill>
                  <a:srgbClr val="000066"/>
                </a:solidFill>
              </a:rPr>
              <a:t> </a:t>
            </a:r>
            <a:r>
              <a:rPr lang="en-US" sz="600" dirty="0" err="1">
                <a:solidFill>
                  <a:srgbClr val="000066"/>
                </a:solidFill>
              </a:rPr>
              <a:t>dejstvo</a:t>
            </a:r>
            <a:r>
              <a:rPr lang="en-US" sz="600" dirty="0">
                <a:solidFill>
                  <a:srgbClr val="000066"/>
                </a:solidFill>
              </a:rPr>
              <a:t> </a:t>
            </a:r>
            <a:r>
              <a:rPr lang="en-US" sz="600" dirty="0" err="1">
                <a:solidFill>
                  <a:srgbClr val="000066"/>
                </a:solidFill>
              </a:rPr>
              <a:t>vibracija</a:t>
            </a:r>
            <a:r>
              <a:rPr lang="en-US" sz="600" dirty="0">
                <a:solidFill>
                  <a:srgbClr val="000066"/>
                </a:solidFill>
              </a:rPr>
              <a:t> </a:t>
            </a:r>
            <a:r>
              <a:rPr lang="en-US" sz="600" dirty="0" err="1">
                <a:solidFill>
                  <a:srgbClr val="000066"/>
                </a:solidFill>
              </a:rPr>
              <a:t>pojačava</a:t>
            </a:r>
            <a:r>
              <a:rPr lang="en-US" sz="600" dirty="0">
                <a:solidFill>
                  <a:srgbClr val="000066"/>
                </a:solidFill>
              </a:rPr>
              <a:t> </a:t>
            </a:r>
            <a:r>
              <a:rPr lang="en-US" sz="600" dirty="0" err="1">
                <a:solidFill>
                  <a:srgbClr val="000066"/>
                </a:solidFill>
              </a:rPr>
              <a:t>štetno</a:t>
            </a:r>
            <a:r>
              <a:rPr lang="en-US" sz="600" dirty="0">
                <a:solidFill>
                  <a:srgbClr val="000066"/>
                </a:solidFill>
              </a:rPr>
              <a:t> </a:t>
            </a:r>
            <a:r>
              <a:rPr lang="en-US" sz="600" dirty="0" err="1">
                <a:solidFill>
                  <a:srgbClr val="000066"/>
                </a:solidFill>
              </a:rPr>
              <a:t>delovanje</a:t>
            </a:r>
            <a:r>
              <a:rPr lang="en-US" sz="600" dirty="0">
                <a:solidFill>
                  <a:srgbClr val="000066"/>
                </a:solidFill>
              </a:rPr>
              <a:t> buke </a:t>
            </a:r>
            <a:r>
              <a:rPr lang="en-US" sz="600" dirty="0" err="1">
                <a:solidFill>
                  <a:srgbClr val="000066"/>
                </a:solidFill>
              </a:rPr>
              <a:t>dovodeći</a:t>
            </a:r>
            <a:r>
              <a:rPr lang="en-US" sz="600" dirty="0">
                <a:solidFill>
                  <a:srgbClr val="000066"/>
                </a:solidFill>
              </a:rPr>
              <a:t> do </a:t>
            </a:r>
            <a:r>
              <a:rPr lang="en-US" sz="600" dirty="0" err="1">
                <a:solidFill>
                  <a:srgbClr val="000066"/>
                </a:solidFill>
              </a:rPr>
              <a:t>bržeg</a:t>
            </a:r>
            <a:r>
              <a:rPr lang="en-US" sz="600" dirty="0">
                <a:solidFill>
                  <a:srgbClr val="000066"/>
                </a:solidFill>
              </a:rPr>
              <a:t> </a:t>
            </a:r>
            <a:r>
              <a:rPr lang="en-US" sz="600" dirty="0" err="1">
                <a:solidFill>
                  <a:srgbClr val="000066"/>
                </a:solidFill>
              </a:rPr>
              <a:t>profesionalnog</a:t>
            </a:r>
            <a:r>
              <a:rPr lang="en-US" sz="600" dirty="0">
                <a:solidFill>
                  <a:srgbClr val="000066"/>
                </a:solidFill>
              </a:rPr>
              <a:t> </a:t>
            </a:r>
            <a:r>
              <a:rPr lang="en-US" sz="600" dirty="0" err="1">
                <a:solidFill>
                  <a:srgbClr val="000066"/>
                </a:solidFill>
              </a:rPr>
              <a:t>oštećenja</a:t>
            </a:r>
            <a:r>
              <a:rPr lang="en-US" sz="600" dirty="0">
                <a:solidFill>
                  <a:srgbClr val="000066"/>
                </a:solidFill>
              </a:rPr>
              <a:t> </a:t>
            </a:r>
            <a:r>
              <a:rPr lang="en-US" sz="600" dirty="0" err="1">
                <a:solidFill>
                  <a:srgbClr val="000066"/>
                </a:solidFill>
              </a:rPr>
              <a:t>sluha</a:t>
            </a:r>
            <a:r>
              <a:rPr lang="sr-Latn-RS" sz="600" dirty="0">
                <a:solidFill>
                  <a:srgbClr val="000066"/>
                </a:solidFill>
              </a:rPr>
              <a:t>;</a:t>
            </a:r>
            <a:r>
              <a:rPr lang="en-US" sz="600" dirty="0">
                <a:solidFill>
                  <a:srgbClr val="000066"/>
                </a:solidFill>
              </a:rPr>
              <a:t> </a:t>
            </a:r>
          </a:p>
          <a:p>
            <a:pPr marL="180000" indent="-90000">
              <a:lnSpc>
                <a:spcPct val="120000"/>
              </a:lnSpc>
              <a:buFont typeface="+mj-lt"/>
              <a:buAutoNum type="alphaLcParenR"/>
            </a:pPr>
            <a:r>
              <a:rPr lang="en-US" sz="600" dirty="0" err="1">
                <a:solidFill>
                  <a:srgbClr val="000066"/>
                </a:solidFill>
              </a:rPr>
              <a:t>pri</a:t>
            </a:r>
            <a:r>
              <a:rPr lang="en-US" sz="600" dirty="0">
                <a:solidFill>
                  <a:srgbClr val="000066"/>
                </a:solidFill>
              </a:rPr>
              <a:t> </a:t>
            </a:r>
            <a:r>
              <a:rPr lang="en-US" sz="600" dirty="0" err="1">
                <a:solidFill>
                  <a:srgbClr val="000066"/>
                </a:solidFill>
              </a:rPr>
              <a:t>obavljanju</a:t>
            </a:r>
            <a:r>
              <a:rPr lang="en-US" sz="600" dirty="0">
                <a:solidFill>
                  <a:srgbClr val="000066"/>
                </a:solidFill>
              </a:rPr>
              <a:t> </a:t>
            </a:r>
            <a:r>
              <a:rPr lang="en-US" sz="600" dirty="0" err="1">
                <a:solidFill>
                  <a:srgbClr val="000066"/>
                </a:solidFill>
              </a:rPr>
              <a:t>poslova</a:t>
            </a:r>
            <a:r>
              <a:rPr lang="en-US" sz="600" dirty="0">
                <a:solidFill>
                  <a:srgbClr val="000066"/>
                </a:solidFill>
              </a:rPr>
              <a:t> </a:t>
            </a:r>
            <a:r>
              <a:rPr lang="en-US" sz="600" dirty="0" err="1">
                <a:solidFill>
                  <a:srgbClr val="000066"/>
                </a:solidFill>
              </a:rPr>
              <a:t>koji</a:t>
            </a:r>
            <a:r>
              <a:rPr lang="en-US" sz="600" dirty="0">
                <a:solidFill>
                  <a:srgbClr val="000066"/>
                </a:solidFill>
              </a:rPr>
              <a:t> </a:t>
            </a:r>
            <a:r>
              <a:rPr lang="en-US" sz="600" dirty="0" err="1">
                <a:solidFill>
                  <a:srgbClr val="000066"/>
                </a:solidFill>
              </a:rPr>
              <a:t>zahtevaju</a:t>
            </a:r>
            <a:r>
              <a:rPr lang="en-US" sz="600" dirty="0">
                <a:solidFill>
                  <a:srgbClr val="000066"/>
                </a:solidFill>
              </a:rPr>
              <a:t> </a:t>
            </a:r>
            <a:r>
              <a:rPr lang="en-US" sz="600" dirty="0" err="1">
                <a:solidFill>
                  <a:srgbClr val="000066"/>
                </a:solidFill>
              </a:rPr>
              <a:t>veliku</a:t>
            </a:r>
            <a:r>
              <a:rPr lang="en-US" sz="600" dirty="0">
                <a:solidFill>
                  <a:srgbClr val="000066"/>
                </a:solidFill>
              </a:rPr>
              <a:t> </a:t>
            </a:r>
            <a:r>
              <a:rPr lang="en-US" sz="600" dirty="0" err="1">
                <a:solidFill>
                  <a:srgbClr val="000066"/>
                </a:solidFill>
              </a:rPr>
              <a:t>preciznost</a:t>
            </a:r>
            <a:r>
              <a:rPr lang="en-US" sz="600" dirty="0">
                <a:solidFill>
                  <a:srgbClr val="000066"/>
                </a:solidFill>
              </a:rPr>
              <a:t> </a:t>
            </a:r>
            <a:r>
              <a:rPr lang="en-US" sz="600" dirty="0" err="1">
                <a:solidFill>
                  <a:srgbClr val="000066"/>
                </a:solidFill>
              </a:rPr>
              <a:t>uz</a:t>
            </a:r>
            <a:r>
              <a:rPr lang="en-US" sz="600" dirty="0">
                <a:solidFill>
                  <a:srgbClr val="000066"/>
                </a:solidFill>
              </a:rPr>
              <a:t> </a:t>
            </a:r>
            <a:r>
              <a:rPr lang="en-US" sz="600" dirty="0" err="1">
                <a:solidFill>
                  <a:srgbClr val="000066"/>
                </a:solidFill>
              </a:rPr>
              <a:t>istovremeno</a:t>
            </a:r>
            <a:r>
              <a:rPr lang="en-US" sz="600" dirty="0">
                <a:solidFill>
                  <a:srgbClr val="000066"/>
                </a:solidFill>
              </a:rPr>
              <a:t> </a:t>
            </a:r>
            <a:r>
              <a:rPr lang="en-US" sz="600" dirty="0" err="1">
                <a:solidFill>
                  <a:srgbClr val="000066"/>
                </a:solidFill>
              </a:rPr>
              <a:t>dejstvo</a:t>
            </a:r>
            <a:r>
              <a:rPr lang="en-US" sz="600" dirty="0">
                <a:solidFill>
                  <a:srgbClr val="000066"/>
                </a:solidFill>
              </a:rPr>
              <a:t> </a:t>
            </a:r>
            <a:r>
              <a:rPr lang="en-US" sz="600" dirty="0" err="1">
                <a:solidFill>
                  <a:srgbClr val="000066"/>
                </a:solidFill>
              </a:rPr>
              <a:t>vibracija</a:t>
            </a:r>
            <a:r>
              <a:rPr lang="en-US" sz="600" dirty="0">
                <a:solidFill>
                  <a:srgbClr val="000066"/>
                </a:solidFill>
              </a:rPr>
              <a:t> </a:t>
            </a:r>
            <a:r>
              <a:rPr lang="en-US" sz="600" dirty="0" err="1">
                <a:solidFill>
                  <a:srgbClr val="000066"/>
                </a:solidFill>
              </a:rPr>
              <a:t>može</a:t>
            </a:r>
            <a:r>
              <a:rPr lang="en-US" sz="600" dirty="0">
                <a:solidFill>
                  <a:srgbClr val="000066"/>
                </a:solidFill>
              </a:rPr>
              <a:t> </a:t>
            </a:r>
            <a:r>
              <a:rPr lang="en-US" sz="600" dirty="0" err="1">
                <a:solidFill>
                  <a:srgbClr val="000066"/>
                </a:solidFill>
              </a:rPr>
              <a:t>doći</a:t>
            </a:r>
            <a:r>
              <a:rPr lang="en-US" sz="600" dirty="0">
                <a:solidFill>
                  <a:srgbClr val="000066"/>
                </a:solidFill>
              </a:rPr>
              <a:t> do </a:t>
            </a:r>
            <a:r>
              <a:rPr lang="en-US" sz="600" dirty="0" err="1">
                <a:solidFill>
                  <a:srgbClr val="000066"/>
                </a:solidFill>
              </a:rPr>
              <a:t>pojave</a:t>
            </a:r>
            <a:r>
              <a:rPr lang="en-US" sz="600" dirty="0">
                <a:solidFill>
                  <a:srgbClr val="000066"/>
                </a:solidFill>
              </a:rPr>
              <a:t> </a:t>
            </a:r>
            <a:r>
              <a:rPr lang="sr-Latn-RS" sz="600" dirty="0">
                <a:solidFill>
                  <a:srgbClr val="000066"/>
                </a:solidFill>
              </a:rPr>
              <a:t>duplih slika</a:t>
            </a:r>
            <a:r>
              <a:rPr lang="en-US" sz="600" dirty="0">
                <a:solidFill>
                  <a:srgbClr val="000066"/>
                </a:solidFill>
              </a:rPr>
              <a:t>, </a:t>
            </a:r>
            <a:r>
              <a:rPr lang="en-US" sz="600" dirty="0" err="1">
                <a:solidFill>
                  <a:srgbClr val="000066"/>
                </a:solidFill>
              </a:rPr>
              <a:t>stvaranja</a:t>
            </a:r>
            <a:r>
              <a:rPr lang="en-US" sz="600" dirty="0">
                <a:solidFill>
                  <a:srgbClr val="000066"/>
                </a:solidFill>
              </a:rPr>
              <a:t> </a:t>
            </a:r>
            <a:r>
              <a:rPr lang="en-US" sz="600" dirty="0" err="1">
                <a:solidFill>
                  <a:srgbClr val="000066"/>
                </a:solidFill>
              </a:rPr>
              <a:t>mreže</a:t>
            </a:r>
            <a:r>
              <a:rPr lang="en-US" sz="600" dirty="0">
                <a:solidFill>
                  <a:srgbClr val="000066"/>
                </a:solidFill>
              </a:rPr>
              <a:t> </a:t>
            </a:r>
            <a:r>
              <a:rPr lang="en-US" sz="600" dirty="0" err="1">
                <a:solidFill>
                  <a:srgbClr val="000066"/>
                </a:solidFill>
              </a:rPr>
              <a:t>pred</a:t>
            </a:r>
            <a:r>
              <a:rPr lang="en-US" sz="600" dirty="0">
                <a:solidFill>
                  <a:srgbClr val="000066"/>
                </a:solidFill>
              </a:rPr>
              <a:t> </a:t>
            </a:r>
            <a:r>
              <a:rPr lang="en-US" sz="600" dirty="0" err="1">
                <a:solidFill>
                  <a:srgbClr val="000066"/>
                </a:solidFill>
              </a:rPr>
              <a:t>očima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slabijeg</a:t>
            </a:r>
            <a:r>
              <a:rPr lang="en-US" sz="600" dirty="0">
                <a:solidFill>
                  <a:srgbClr val="000066"/>
                </a:solidFill>
              </a:rPr>
              <a:t> </a:t>
            </a:r>
            <a:r>
              <a:rPr lang="en-US" sz="600" dirty="0" err="1">
                <a:solidFill>
                  <a:srgbClr val="000066"/>
                </a:solidFill>
              </a:rPr>
              <a:t>vida</a:t>
            </a:r>
            <a:r>
              <a:rPr lang="en-US" sz="600" dirty="0">
                <a:solidFill>
                  <a:srgbClr val="000066"/>
                </a:solidFill>
              </a:rPr>
              <a:t>, a </a:t>
            </a:r>
            <a:r>
              <a:rPr lang="en-US" sz="600" dirty="0" err="1">
                <a:solidFill>
                  <a:srgbClr val="000066"/>
                </a:solidFill>
              </a:rPr>
              <a:t>uz</a:t>
            </a:r>
            <a:r>
              <a:rPr lang="en-US" sz="600" dirty="0">
                <a:solidFill>
                  <a:srgbClr val="000066"/>
                </a:solidFill>
              </a:rPr>
              <a:t> to </a:t>
            </a:r>
            <a:r>
              <a:rPr lang="en-US" sz="600" dirty="0" err="1">
                <a:solidFill>
                  <a:srgbClr val="000066"/>
                </a:solidFill>
              </a:rPr>
              <a:t>dolazi</a:t>
            </a:r>
            <a:r>
              <a:rPr lang="en-US" sz="600" dirty="0">
                <a:solidFill>
                  <a:srgbClr val="000066"/>
                </a:solidFill>
              </a:rPr>
              <a:t> </a:t>
            </a:r>
            <a:r>
              <a:rPr lang="en-US" sz="600" dirty="0" err="1">
                <a:solidFill>
                  <a:srgbClr val="000066"/>
                </a:solidFill>
              </a:rPr>
              <a:t>i</a:t>
            </a:r>
            <a:r>
              <a:rPr lang="en-US" sz="600" dirty="0">
                <a:solidFill>
                  <a:srgbClr val="000066"/>
                </a:solidFill>
              </a:rPr>
              <a:t> do </a:t>
            </a:r>
            <a:r>
              <a:rPr lang="en-US" sz="600" dirty="0" err="1">
                <a:solidFill>
                  <a:srgbClr val="000066"/>
                </a:solidFill>
              </a:rPr>
              <a:t>izrazitog</a:t>
            </a:r>
            <a:r>
              <a:rPr lang="en-US" sz="600" dirty="0">
                <a:solidFill>
                  <a:srgbClr val="000066"/>
                </a:solidFill>
              </a:rPr>
              <a:t> </a:t>
            </a:r>
            <a:r>
              <a:rPr lang="en-US" sz="600" dirty="0" err="1">
                <a:solidFill>
                  <a:srgbClr val="000066"/>
                </a:solidFill>
              </a:rPr>
              <a:t>spazma</a:t>
            </a:r>
            <a:r>
              <a:rPr lang="en-US" sz="600" dirty="0">
                <a:solidFill>
                  <a:srgbClr val="000066"/>
                </a:solidFill>
              </a:rPr>
              <a:t> </a:t>
            </a:r>
            <a:r>
              <a:rPr lang="en-US" sz="600" dirty="0" err="1">
                <a:solidFill>
                  <a:srgbClr val="000066"/>
                </a:solidFill>
              </a:rPr>
              <a:t>krvnih</a:t>
            </a:r>
            <a:r>
              <a:rPr lang="en-US" sz="600" dirty="0">
                <a:solidFill>
                  <a:srgbClr val="000066"/>
                </a:solidFill>
              </a:rPr>
              <a:t> </a:t>
            </a:r>
            <a:r>
              <a:rPr lang="en-US" sz="600" dirty="0" err="1">
                <a:solidFill>
                  <a:srgbClr val="000066"/>
                </a:solidFill>
              </a:rPr>
              <a:t>sudova</a:t>
            </a:r>
            <a:r>
              <a:rPr lang="en-US" sz="600" dirty="0">
                <a:solidFill>
                  <a:srgbClr val="000066"/>
                </a:solidFill>
              </a:rPr>
              <a:t> </a:t>
            </a:r>
            <a:r>
              <a:rPr lang="en-US" sz="600" dirty="0" err="1">
                <a:solidFill>
                  <a:srgbClr val="000066"/>
                </a:solidFill>
              </a:rPr>
              <a:t>mrežnjače</a:t>
            </a:r>
            <a:r>
              <a:rPr lang="sr-Latn-RS" sz="600" dirty="0">
                <a:solidFill>
                  <a:srgbClr val="000066"/>
                </a:solidFill>
              </a:rPr>
              <a:t>;</a:t>
            </a:r>
            <a:r>
              <a:rPr lang="en-US" sz="600" dirty="0">
                <a:solidFill>
                  <a:srgbClr val="000066"/>
                </a:solidFill>
              </a:rPr>
              <a:t> </a:t>
            </a:r>
          </a:p>
          <a:p>
            <a:pPr marL="180000" indent="-90000">
              <a:lnSpc>
                <a:spcPct val="120000"/>
              </a:lnSpc>
              <a:buFont typeface="+mj-lt"/>
              <a:buAutoNum type="alphaLcParenR"/>
            </a:pPr>
            <a:r>
              <a:rPr lang="en-US" sz="600" dirty="0" err="1">
                <a:solidFill>
                  <a:srgbClr val="000066"/>
                </a:solidFill>
              </a:rPr>
              <a:t>periodične</a:t>
            </a:r>
            <a:r>
              <a:rPr lang="en-US" sz="600" dirty="0">
                <a:solidFill>
                  <a:srgbClr val="000066"/>
                </a:solidFill>
              </a:rPr>
              <a:t> </a:t>
            </a:r>
            <a:r>
              <a:rPr lang="en-US" sz="600" dirty="0" err="1">
                <a:solidFill>
                  <a:srgbClr val="000066"/>
                </a:solidFill>
              </a:rPr>
              <a:t>vibracije</a:t>
            </a:r>
            <a:r>
              <a:rPr lang="en-US" sz="600" dirty="0">
                <a:solidFill>
                  <a:srgbClr val="000066"/>
                </a:solidFill>
              </a:rPr>
              <a:t> </a:t>
            </a:r>
            <a:r>
              <a:rPr lang="en-US" sz="600" dirty="0" err="1">
                <a:solidFill>
                  <a:srgbClr val="000066"/>
                </a:solidFill>
              </a:rPr>
              <a:t>niske</a:t>
            </a:r>
            <a:r>
              <a:rPr lang="en-US" sz="600" dirty="0">
                <a:solidFill>
                  <a:srgbClr val="000066"/>
                </a:solidFill>
              </a:rPr>
              <a:t> </a:t>
            </a:r>
            <a:r>
              <a:rPr lang="en-US" sz="600" dirty="0" err="1">
                <a:solidFill>
                  <a:srgbClr val="000066"/>
                </a:solidFill>
              </a:rPr>
              <a:t>frekvenc</a:t>
            </a:r>
            <a:r>
              <a:rPr lang="sr-Latn-RS" sz="600" dirty="0">
                <a:solidFill>
                  <a:srgbClr val="000066"/>
                </a:solidFill>
              </a:rPr>
              <a:t>ij</a:t>
            </a:r>
            <a:r>
              <a:rPr lang="en-US" sz="600" dirty="0">
                <a:solidFill>
                  <a:srgbClr val="000066"/>
                </a:solidFill>
              </a:rPr>
              <a:t>e </a:t>
            </a:r>
            <a:r>
              <a:rPr lang="en-US" sz="600" dirty="0" err="1">
                <a:solidFill>
                  <a:srgbClr val="000066"/>
                </a:solidFill>
              </a:rPr>
              <a:t>od</a:t>
            </a:r>
            <a:r>
              <a:rPr lang="en-US" sz="600" dirty="0">
                <a:solidFill>
                  <a:srgbClr val="000066"/>
                </a:solidFill>
              </a:rPr>
              <a:t> 10</a:t>
            </a:r>
            <a:r>
              <a:rPr lang="sr-Latn-RS" sz="600" dirty="0">
                <a:solidFill>
                  <a:srgbClr val="000066"/>
                </a:solidFill>
              </a:rPr>
              <a:t> do </a:t>
            </a:r>
            <a:r>
              <a:rPr lang="en-US" sz="600" dirty="0">
                <a:solidFill>
                  <a:srgbClr val="000066"/>
                </a:solidFill>
              </a:rPr>
              <a:t>20 Hz </a:t>
            </a:r>
            <a:r>
              <a:rPr lang="en-US" sz="600" dirty="0" err="1">
                <a:solidFill>
                  <a:srgbClr val="000066"/>
                </a:solidFill>
              </a:rPr>
              <a:t>pokazuju</a:t>
            </a:r>
            <a:r>
              <a:rPr lang="en-US" sz="600" dirty="0">
                <a:solidFill>
                  <a:srgbClr val="000066"/>
                </a:solidFill>
              </a:rPr>
              <a:t> </a:t>
            </a:r>
            <a:r>
              <a:rPr lang="en-US" sz="600" dirty="0" err="1">
                <a:solidFill>
                  <a:srgbClr val="000066"/>
                </a:solidFill>
              </a:rPr>
              <a:t>štetni</a:t>
            </a:r>
            <a:r>
              <a:rPr lang="en-US" sz="600" dirty="0">
                <a:solidFill>
                  <a:srgbClr val="000066"/>
                </a:solidFill>
              </a:rPr>
              <a:t> </a:t>
            </a:r>
            <a:r>
              <a:rPr lang="en-US" sz="600" dirty="0" err="1">
                <a:solidFill>
                  <a:srgbClr val="000066"/>
                </a:solidFill>
              </a:rPr>
              <a:t>efekat</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vestibularni</a:t>
            </a:r>
            <a:r>
              <a:rPr lang="en-US" sz="600" dirty="0">
                <a:solidFill>
                  <a:srgbClr val="000066"/>
                </a:solidFill>
              </a:rPr>
              <a:t> </a:t>
            </a:r>
            <a:r>
              <a:rPr lang="en-US" sz="600" dirty="0" err="1">
                <a:solidFill>
                  <a:srgbClr val="000066"/>
                </a:solidFill>
              </a:rPr>
              <a:t>aparat</a:t>
            </a:r>
            <a:r>
              <a:rPr lang="en-US" sz="600" dirty="0">
                <a:solidFill>
                  <a:srgbClr val="000066"/>
                </a:solidFill>
              </a:rPr>
              <a:t>. </a:t>
            </a:r>
          </a:p>
          <a:p>
            <a:pPr marL="90488" indent="-90488">
              <a:lnSpc>
                <a:spcPct val="120000"/>
              </a:lnSpc>
              <a:spcBef>
                <a:spcPts val="650"/>
              </a:spcBef>
              <a:buFont typeface="+mj-lt"/>
              <a:buAutoNum type="arabicPeriod" startAt="7"/>
            </a:pPr>
            <a:r>
              <a:rPr lang="en-US" sz="600" b="1" dirty="0" err="1">
                <a:solidFill>
                  <a:srgbClr val="000066"/>
                </a:solidFill>
              </a:rPr>
              <a:t>Trofičke</a:t>
            </a:r>
            <a:r>
              <a:rPr lang="en-US" sz="600" b="1" dirty="0">
                <a:solidFill>
                  <a:srgbClr val="000066"/>
                </a:solidFill>
              </a:rPr>
              <a:t> </a:t>
            </a:r>
            <a:r>
              <a:rPr lang="en-US" sz="600" b="1" dirty="0" err="1">
                <a:solidFill>
                  <a:srgbClr val="000066"/>
                </a:solidFill>
              </a:rPr>
              <a:t>promene</a:t>
            </a:r>
            <a:r>
              <a:rPr lang="en-US" sz="600" b="1" dirty="0">
                <a:solidFill>
                  <a:srgbClr val="000066"/>
                </a:solidFill>
              </a:rPr>
              <a:t> </a:t>
            </a:r>
          </a:p>
          <a:p>
            <a:pPr marL="180000" indent="-90000">
              <a:lnSpc>
                <a:spcPct val="120000"/>
              </a:lnSpc>
              <a:buFont typeface="+mj-lt"/>
              <a:buAutoNum type="alphaLcParenR"/>
            </a:pPr>
            <a:r>
              <a:rPr lang="en-US" sz="600" dirty="0" err="1">
                <a:solidFill>
                  <a:srgbClr val="000066"/>
                </a:solidFill>
              </a:rPr>
              <a:t>hiperkeratoze</a:t>
            </a:r>
            <a:r>
              <a:rPr lang="en-US" sz="600" dirty="0">
                <a:solidFill>
                  <a:srgbClr val="000066"/>
                </a:solidFill>
              </a:rPr>
              <a:t>, </a:t>
            </a:r>
            <a:r>
              <a:rPr lang="en-US" sz="600" dirty="0" err="1">
                <a:solidFill>
                  <a:srgbClr val="000066"/>
                </a:solidFill>
              </a:rPr>
              <a:t>zaravnjenje</a:t>
            </a:r>
            <a:r>
              <a:rPr lang="en-US" sz="600" dirty="0">
                <a:solidFill>
                  <a:srgbClr val="000066"/>
                </a:solidFill>
              </a:rPr>
              <a:t> </a:t>
            </a:r>
            <a:r>
              <a:rPr lang="en-US" sz="600" dirty="0" err="1">
                <a:solidFill>
                  <a:srgbClr val="000066"/>
                </a:solidFill>
              </a:rPr>
              <a:t>kožnih</a:t>
            </a:r>
            <a:r>
              <a:rPr lang="en-US" sz="600" dirty="0">
                <a:solidFill>
                  <a:srgbClr val="000066"/>
                </a:solidFill>
              </a:rPr>
              <a:t> </a:t>
            </a:r>
            <a:r>
              <a:rPr lang="en-US" sz="600" dirty="0" err="1">
                <a:solidFill>
                  <a:srgbClr val="000066"/>
                </a:solidFill>
              </a:rPr>
              <a:t>nabora</a:t>
            </a:r>
            <a:r>
              <a:rPr lang="en-US" sz="600" dirty="0">
                <a:solidFill>
                  <a:srgbClr val="000066"/>
                </a:solidFill>
              </a:rPr>
              <a:t>, </a:t>
            </a:r>
            <a:r>
              <a:rPr lang="en-US" sz="600" dirty="0" err="1">
                <a:solidFill>
                  <a:srgbClr val="000066"/>
                </a:solidFill>
              </a:rPr>
              <a:t>ragade</a:t>
            </a:r>
            <a:r>
              <a:rPr lang="en-US" sz="600" dirty="0">
                <a:solidFill>
                  <a:srgbClr val="000066"/>
                </a:solidFill>
              </a:rPr>
              <a:t> </a:t>
            </a:r>
            <a:r>
              <a:rPr lang="en-US" sz="600" dirty="0" err="1">
                <a:solidFill>
                  <a:srgbClr val="000066"/>
                </a:solidFill>
              </a:rPr>
              <a:t>kože</a:t>
            </a:r>
            <a:r>
              <a:rPr lang="sr-Latn-RS" sz="600" dirty="0">
                <a:solidFill>
                  <a:srgbClr val="000066"/>
                </a:solidFill>
              </a:rPr>
              <a:t>;</a:t>
            </a:r>
            <a:endParaRPr lang="en-US" sz="600" dirty="0">
              <a:solidFill>
                <a:srgbClr val="000066"/>
              </a:solidFill>
            </a:endParaRPr>
          </a:p>
          <a:p>
            <a:pPr marL="180000" indent="-90000">
              <a:lnSpc>
                <a:spcPct val="120000"/>
              </a:lnSpc>
              <a:buFont typeface="+mj-lt"/>
              <a:buAutoNum type="alphaLcParenR"/>
            </a:pPr>
            <a:r>
              <a:rPr lang="en-US" sz="600" dirty="0" err="1">
                <a:solidFill>
                  <a:srgbClr val="000066"/>
                </a:solidFill>
              </a:rPr>
              <a:t>hipotrofija</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atrofija</a:t>
            </a:r>
            <a:r>
              <a:rPr lang="en-US" sz="600" dirty="0">
                <a:solidFill>
                  <a:srgbClr val="000066"/>
                </a:solidFill>
              </a:rPr>
              <a:t> </a:t>
            </a:r>
            <a:r>
              <a:rPr lang="en-US" sz="600" dirty="0" err="1">
                <a:solidFill>
                  <a:srgbClr val="000066"/>
                </a:solidFill>
              </a:rPr>
              <a:t>mišića</a:t>
            </a:r>
            <a:r>
              <a:rPr lang="en-US" sz="600" dirty="0">
                <a:solidFill>
                  <a:srgbClr val="000066"/>
                </a:solidFill>
              </a:rPr>
              <a:t> </a:t>
            </a:r>
            <a:r>
              <a:rPr lang="en-US" sz="600" dirty="0" err="1">
                <a:solidFill>
                  <a:srgbClr val="000066"/>
                </a:solidFill>
              </a:rPr>
              <a:t>šake</a:t>
            </a:r>
            <a:r>
              <a:rPr lang="sr-Latn-RS" sz="600" dirty="0">
                <a:solidFill>
                  <a:srgbClr val="000066"/>
                </a:solidFill>
              </a:rPr>
              <a:t>;</a:t>
            </a:r>
            <a:r>
              <a:rPr lang="en-US" sz="600" dirty="0">
                <a:solidFill>
                  <a:srgbClr val="000066"/>
                </a:solidFill>
              </a:rPr>
              <a:t> </a:t>
            </a:r>
          </a:p>
          <a:p>
            <a:pPr marL="180000" indent="-90000">
              <a:lnSpc>
                <a:spcPct val="120000"/>
              </a:lnSpc>
              <a:buFont typeface="+mj-lt"/>
              <a:buAutoNum type="alphaLcParenR"/>
            </a:pPr>
            <a:r>
              <a:rPr lang="sr-Latn-RS" sz="600" dirty="0">
                <a:solidFill>
                  <a:srgbClr val="000066"/>
                </a:solidFill>
              </a:rPr>
              <a:t>pojava </a:t>
            </a:r>
            <a:r>
              <a:rPr lang="en-US" sz="600" i="1" dirty="0" err="1">
                <a:solidFill>
                  <a:srgbClr val="000066"/>
                </a:solidFill>
              </a:rPr>
              <a:t>praznih</a:t>
            </a:r>
            <a:r>
              <a:rPr lang="en-US" sz="600" i="1" dirty="0">
                <a:solidFill>
                  <a:srgbClr val="000066"/>
                </a:solidFill>
              </a:rPr>
              <a:t> </a:t>
            </a:r>
            <a:r>
              <a:rPr lang="en-US" sz="600" i="1" dirty="0" err="1">
                <a:solidFill>
                  <a:srgbClr val="000066"/>
                </a:solidFill>
              </a:rPr>
              <a:t>prstiju</a:t>
            </a:r>
            <a:r>
              <a:rPr lang="en-US" sz="600" i="1" dirty="0">
                <a:solidFill>
                  <a:srgbClr val="000066"/>
                </a:solidFill>
              </a:rPr>
              <a:t> </a:t>
            </a:r>
            <a:r>
              <a:rPr lang="en-US" sz="600" dirty="0">
                <a:solidFill>
                  <a:srgbClr val="000066"/>
                </a:solidFill>
              </a:rPr>
              <a:t>– </a:t>
            </a:r>
            <a:r>
              <a:rPr lang="en-US" sz="600" dirty="0" err="1">
                <a:solidFill>
                  <a:srgbClr val="000066"/>
                </a:solidFill>
              </a:rPr>
              <a:t>nedostatak</a:t>
            </a:r>
            <a:r>
              <a:rPr lang="en-US" sz="600" dirty="0">
                <a:solidFill>
                  <a:srgbClr val="000066"/>
                </a:solidFill>
              </a:rPr>
              <a:t> </a:t>
            </a:r>
            <a:r>
              <a:rPr lang="en-US" sz="600" dirty="0" err="1">
                <a:solidFill>
                  <a:srgbClr val="000066"/>
                </a:solidFill>
              </a:rPr>
              <a:t>turgora</a:t>
            </a:r>
            <a:r>
              <a:rPr lang="en-US" sz="600" dirty="0">
                <a:solidFill>
                  <a:srgbClr val="000066"/>
                </a:solidFill>
              </a:rPr>
              <a:t> </a:t>
            </a:r>
            <a:r>
              <a:rPr lang="en-US" sz="600" dirty="0" err="1">
                <a:solidFill>
                  <a:srgbClr val="000066"/>
                </a:solidFill>
              </a:rPr>
              <a:t>na</a:t>
            </a:r>
            <a:r>
              <a:rPr lang="en-US" sz="600" dirty="0">
                <a:solidFill>
                  <a:srgbClr val="000066"/>
                </a:solidFill>
              </a:rPr>
              <a:t> </a:t>
            </a:r>
            <a:r>
              <a:rPr lang="en-US" sz="600" dirty="0" err="1">
                <a:solidFill>
                  <a:srgbClr val="000066"/>
                </a:solidFill>
              </a:rPr>
              <a:t>jagodicama</a:t>
            </a:r>
            <a:r>
              <a:rPr lang="en-US" sz="600" dirty="0">
                <a:solidFill>
                  <a:srgbClr val="000066"/>
                </a:solidFill>
              </a:rPr>
              <a:t> </a:t>
            </a:r>
            <a:r>
              <a:rPr lang="en-US" sz="600" dirty="0" err="1">
                <a:solidFill>
                  <a:srgbClr val="000066"/>
                </a:solidFill>
              </a:rPr>
              <a:t>prstiju</a:t>
            </a:r>
            <a:r>
              <a:rPr lang="en-US" sz="600" dirty="0">
                <a:solidFill>
                  <a:srgbClr val="000066"/>
                </a:solidFill>
              </a:rPr>
              <a:t> </a:t>
            </a:r>
            <a:r>
              <a:rPr lang="en-US" sz="600" dirty="0" err="1">
                <a:solidFill>
                  <a:srgbClr val="000066"/>
                </a:solidFill>
              </a:rPr>
              <a:t>uz</a:t>
            </a:r>
            <a:r>
              <a:rPr lang="en-US" sz="600" dirty="0">
                <a:solidFill>
                  <a:srgbClr val="000066"/>
                </a:solidFill>
              </a:rPr>
              <a:t> </a:t>
            </a:r>
            <a:r>
              <a:rPr lang="en-US" sz="600" dirty="0" err="1">
                <a:solidFill>
                  <a:srgbClr val="000066"/>
                </a:solidFill>
              </a:rPr>
              <a:t>osećaj</a:t>
            </a:r>
            <a:r>
              <a:rPr lang="en-US" sz="600" dirty="0">
                <a:solidFill>
                  <a:srgbClr val="000066"/>
                </a:solidFill>
              </a:rPr>
              <a:t> </a:t>
            </a:r>
            <a:r>
              <a:rPr lang="en-US" sz="600" dirty="0" err="1">
                <a:solidFill>
                  <a:srgbClr val="000066"/>
                </a:solidFill>
              </a:rPr>
              <a:t>da</a:t>
            </a:r>
            <a:r>
              <a:rPr lang="en-US" sz="600" dirty="0">
                <a:solidFill>
                  <a:srgbClr val="000066"/>
                </a:solidFill>
              </a:rPr>
              <a:t> </a:t>
            </a:r>
            <a:r>
              <a:rPr lang="en-US" sz="600" dirty="0" err="1">
                <a:solidFill>
                  <a:srgbClr val="000066"/>
                </a:solidFill>
              </a:rPr>
              <a:t>postoji</a:t>
            </a:r>
            <a:r>
              <a:rPr lang="en-US" sz="600" dirty="0">
                <a:solidFill>
                  <a:srgbClr val="000066"/>
                </a:solidFill>
              </a:rPr>
              <a:t> </a:t>
            </a:r>
            <a:r>
              <a:rPr lang="en-US" sz="600" dirty="0" err="1">
                <a:solidFill>
                  <a:srgbClr val="000066"/>
                </a:solidFill>
              </a:rPr>
              <a:t>višak</a:t>
            </a:r>
            <a:r>
              <a:rPr lang="en-US" sz="600" dirty="0">
                <a:solidFill>
                  <a:srgbClr val="000066"/>
                </a:solidFill>
              </a:rPr>
              <a:t> </a:t>
            </a:r>
            <a:r>
              <a:rPr lang="en-US" sz="600" dirty="0" err="1">
                <a:solidFill>
                  <a:srgbClr val="000066"/>
                </a:solidFill>
              </a:rPr>
              <a:t>kože</a:t>
            </a:r>
            <a:r>
              <a:rPr lang="en-US" sz="600" dirty="0">
                <a:solidFill>
                  <a:srgbClr val="000066"/>
                </a:solidFill>
              </a:rPr>
              <a:t> </a:t>
            </a:r>
            <a:r>
              <a:rPr lang="en-US" sz="600" dirty="0" err="1">
                <a:solidFill>
                  <a:srgbClr val="000066"/>
                </a:solidFill>
              </a:rPr>
              <a:t>na</a:t>
            </a:r>
            <a:r>
              <a:rPr lang="en-US" sz="600" dirty="0">
                <a:solidFill>
                  <a:srgbClr val="000066"/>
                </a:solidFill>
              </a:rPr>
              <a:t> tom </a:t>
            </a:r>
            <a:r>
              <a:rPr lang="en-US" sz="600" dirty="0" err="1">
                <a:solidFill>
                  <a:srgbClr val="000066"/>
                </a:solidFill>
              </a:rPr>
              <a:t>delu</a:t>
            </a:r>
            <a:r>
              <a:rPr lang="en-US" sz="600" dirty="0">
                <a:solidFill>
                  <a:srgbClr val="000066"/>
                </a:solidFill>
              </a:rPr>
              <a:t> </a:t>
            </a:r>
            <a:r>
              <a:rPr lang="en-US" sz="600" dirty="0" err="1">
                <a:solidFill>
                  <a:srgbClr val="000066"/>
                </a:solidFill>
              </a:rPr>
              <a:t>prsta</a:t>
            </a:r>
            <a:r>
              <a:rPr lang="sr-Latn-RS" sz="600" dirty="0">
                <a:solidFill>
                  <a:srgbClr val="000066"/>
                </a:solidFill>
              </a:rPr>
              <a:t>;</a:t>
            </a:r>
            <a:r>
              <a:rPr lang="en-US" sz="600" dirty="0">
                <a:solidFill>
                  <a:srgbClr val="000066"/>
                </a:solidFill>
              </a:rPr>
              <a:t> </a:t>
            </a:r>
          </a:p>
          <a:p>
            <a:pPr marL="180000" indent="-90000">
              <a:lnSpc>
                <a:spcPct val="120000"/>
              </a:lnSpc>
              <a:buFont typeface="+mj-lt"/>
              <a:buAutoNum type="alphaLcParenR"/>
            </a:pPr>
            <a:r>
              <a:rPr lang="en-US" sz="600" dirty="0">
                <a:solidFill>
                  <a:srgbClr val="000066"/>
                </a:solidFill>
              </a:rPr>
              <a:t> </a:t>
            </a:r>
            <a:r>
              <a:rPr lang="en-US" sz="600" dirty="0" err="1">
                <a:solidFill>
                  <a:srgbClr val="000066"/>
                </a:solidFill>
              </a:rPr>
              <a:t>Dupuytrenova</a:t>
            </a:r>
            <a:r>
              <a:rPr lang="en-US" sz="600" dirty="0">
                <a:solidFill>
                  <a:srgbClr val="000066"/>
                </a:solidFill>
              </a:rPr>
              <a:t> </a:t>
            </a:r>
            <a:r>
              <a:rPr lang="en-US" sz="600" dirty="0" err="1">
                <a:solidFill>
                  <a:srgbClr val="000066"/>
                </a:solidFill>
              </a:rPr>
              <a:t>kontraktura</a:t>
            </a:r>
            <a:r>
              <a:rPr lang="en-US" sz="600" dirty="0">
                <a:solidFill>
                  <a:srgbClr val="000066"/>
                </a:solidFill>
              </a:rPr>
              <a:t> 3. </a:t>
            </a:r>
            <a:r>
              <a:rPr lang="en-US" sz="600" dirty="0" err="1">
                <a:solidFill>
                  <a:srgbClr val="000066"/>
                </a:solidFill>
              </a:rPr>
              <a:t>i</a:t>
            </a:r>
            <a:r>
              <a:rPr lang="en-US" sz="600" dirty="0">
                <a:solidFill>
                  <a:srgbClr val="000066"/>
                </a:solidFill>
              </a:rPr>
              <a:t> 4. </a:t>
            </a:r>
            <a:r>
              <a:rPr lang="en-US" sz="600" dirty="0" err="1">
                <a:solidFill>
                  <a:srgbClr val="000066"/>
                </a:solidFill>
              </a:rPr>
              <a:t>prsta</a:t>
            </a:r>
            <a:r>
              <a:rPr lang="sr-Latn-RS" sz="600" dirty="0">
                <a:solidFill>
                  <a:srgbClr val="000066"/>
                </a:solidFill>
              </a:rPr>
              <a:t>;</a:t>
            </a:r>
            <a:endParaRPr lang="en-US" sz="600" dirty="0">
              <a:solidFill>
                <a:srgbClr val="000066"/>
              </a:solidFill>
            </a:endParaRPr>
          </a:p>
          <a:p>
            <a:pPr marL="180000" indent="-90000">
              <a:lnSpc>
                <a:spcPct val="120000"/>
              </a:lnSpc>
              <a:buFont typeface="+mj-lt"/>
              <a:buAutoNum type="alphaLcParenR"/>
            </a:pPr>
            <a:r>
              <a:rPr lang="en-US" sz="600" dirty="0" err="1">
                <a:solidFill>
                  <a:srgbClr val="000066"/>
                </a:solidFill>
              </a:rPr>
              <a:t>Tendovaginitis</a:t>
            </a:r>
            <a:r>
              <a:rPr lang="en-US" sz="600" dirty="0">
                <a:solidFill>
                  <a:srgbClr val="000066"/>
                </a:solidFill>
              </a:rPr>
              <a:t> </a:t>
            </a:r>
            <a:r>
              <a:rPr lang="en-US" sz="600" dirty="0" err="1">
                <a:solidFill>
                  <a:srgbClr val="000066"/>
                </a:solidFill>
              </a:rPr>
              <a:t>recidivirajući</a:t>
            </a:r>
            <a:r>
              <a:rPr lang="en-US" sz="600" dirty="0">
                <a:solidFill>
                  <a:srgbClr val="000066"/>
                </a:solidFill>
              </a:rPr>
              <a:t> </a:t>
            </a:r>
            <a:r>
              <a:rPr lang="en-US" sz="600" dirty="0" err="1">
                <a:solidFill>
                  <a:srgbClr val="000066"/>
                </a:solidFill>
              </a:rPr>
              <a:t>i</a:t>
            </a:r>
            <a:r>
              <a:rPr lang="en-US" sz="600" dirty="0">
                <a:solidFill>
                  <a:srgbClr val="000066"/>
                </a:solidFill>
              </a:rPr>
              <a:t> </a:t>
            </a:r>
            <a:r>
              <a:rPr lang="en-US" sz="600" dirty="0" err="1">
                <a:solidFill>
                  <a:srgbClr val="000066"/>
                </a:solidFill>
              </a:rPr>
              <a:t>hronični</a:t>
            </a:r>
            <a:r>
              <a:rPr lang="sr-Latn-RS" sz="600" dirty="0">
                <a:solidFill>
                  <a:srgbClr val="000066"/>
                </a:solidFill>
              </a:rPr>
              <a:t>.</a:t>
            </a:r>
            <a:endParaRPr lang="en-US" sz="600" dirty="0">
              <a:solidFill>
                <a:srgbClr val="000066"/>
              </a:solidFill>
            </a:endParaRPr>
          </a:p>
          <a:p>
            <a:pPr marL="90488" indent="-90488">
              <a:lnSpc>
                <a:spcPct val="120000"/>
              </a:lnSpc>
              <a:spcBef>
                <a:spcPts val="650"/>
              </a:spcBef>
              <a:buFont typeface="+mj-lt"/>
              <a:buAutoNum type="arabicPeriod" startAt="8"/>
            </a:pPr>
            <a:r>
              <a:rPr lang="en-US" sz="600" b="1" dirty="0" err="1">
                <a:solidFill>
                  <a:srgbClr val="000066"/>
                </a:solidFill>
              </a:rPr>
              <a:t>Sekretorni</a:t>
            </a:r>
            <a:r>
              <a:rPr lang="en-US" sz="600" b="1" dirty="0">
                <a:solidFill>
                  <a:srgbClr val="000066"/>
                </a:solidFill>
              </a:rPr>
              <a:t> </a:t>
            </a:r>
            <a:r>
              <a:rPr lang="en-US" sz="600" b="1" dirty="0" err="1">
                <a:solidFill>
                  <a:srgbClr val="000066"/>
                </a:solidFill>
              </a:rPr>
              <a:t>poremećaji</a:t>
            </a:r>
            <a:r>
              <a:rPr lang="en-US" sz="600" b="1" dirty="0">
                <a:solidFill>
                  <a:srgbClr val="000066"/>
                </a:solidFill>
              </a:rPr>
              <a:t> </a:t>
            </a:r>
          </a:p>
          <a:p>
            <a:pPr marL="180000" indent="-90000">
              <a:lnSpc>
                <a:spcPct val="120000"/>
              </a:lnSpc>
            </a:pPr>
            <a:r>
              <a:rPr lang="en-US" sz="600" dirty="0">
                <a:solidFill>
                  <a:srgbClr val="000066"/>
                </a:solidFill>
              </a:rPr>
              <a:t>a) </a:t>
            </a:r>
            <a:r>
              <a:rPr lang="en-US" sz="600" dirty="0" err="1">
                <a:solidFill>
                  <a:srgbClr val="000066"/>
                </a:solidFill>
              </a:rPr>
              <a:t>hiper</a:t>
            </a:r>
            <a:r>
              <a:rPr lang="sr-Latn-RS" sz="600" dirty="0">
                <a:solidFill>
                  <a:srgbClr val="000066"/>
                </a:solidFill>
              </a:rPr>
              <a:t>-</a:t>
            </a:r>
            <a:r>
              <a:rPr lang="en-US" sz="600" dirty="0">
                <a:solidFill>
                  <a:srgbClr val="000066"/>
                </a:solidFill>
              </a:rPr>
              <a:t> </a:t>
            </a:r>
            <a:r>
              <a:rPr lang="en-US" sz="600" dirty="0" err="1">
                <a:solidFill>
                  <a:srgbClr val="000066"/>
                </a:solidFill>
              </a:rPr>
              <a:t>ili</a:t>
            </a:r>
            <a:r>
              <a:rPr lang="en-US" sz="600" dirty="0">
                <a:solidFill>
                  <a:srgbClr val="000066"/>
                </a:solidFill>
              </a:rPr>
              <a:t> </a:t>
            </a:r>
            <a:r>
              <a:rPr lang="en-US" sz="600" dirty="0" err="1">
                <a:solidFill>
                  <a:srgbClr val="000066"/>
                </a:solidFill>
              </a:rPr>
              <a:t>hipohidroza</a:t>
            </a:r>
            <a:r>
              <a:rPr lang="en-US" sz="600" dirty="0">
                <a:solidFill>
                  <a:srgbClr val="000066"/>
                </a:solidFill>
              </a:rPr>
              <a:t> u </a:t>
            </a:r>
            <a:r>
              <a:rPr lang="en-US" sz="600" dirty="0" err="1">
                <a:solidFill>
                  <a:srgbClr val="000066"/>
                </a:solidFill>
              </a:rPr>
              <a:t>vidu</a:t>
            </a:r>
            <a:r>
              <a:rPr lang="en-US" sz="600" dirty="0">
                <a:solidFill>
                  <a:srgbClr val="000066"/>
                </a:solidFill>
              </a:rPr>
              <a:t> </a:t>
            </a:r>
            <a:r>
              <a:rPr lang="en-US" sz="600" dirty="0" err="1">
                <a:solidFill>
                  <a:srgbClr val="000066"/>
                </a:solidFill>
              </a:rPr>
              <a:t>pojačanog</a:t>
            </a:r>
            <a:r>
              <a:rPr lang="en-US" sz="600" dirty="0">
                <a:solidFill>
                  <a:srgbClr val="000066"/>
                </a:solidFill>
              </a:rPr>
              <a:t> </a:t>
            </a:r>
            <a:r>
              <a:rPr lang="en-US" sz="600" dirty="0" err="1">
                <a:solidFill>
                  <a:srgbClr val="000066"/>
                </a:solidFill>
              </a:rPr>
              <a:t>znojenja</a:t>
            </a:r>
            <a:r>
              <a:rPr lang="en-US" sz="600" dirty="0">
                <a:solidFill>
                  <a:srgbClr val="000066"/>
                </a:solidFill>
              </a:rPr>
              <a:t> </a:t>
            </a:r>
            <a:r>
              <a:rPr lang="en-US" sz="600" dirty="0" err="1">
                <a:solidFill>
                  <a:srgbClr val="000066"/>
                </a:solidFill>
              </a:rPr>
              <a:t>šaka</a:t>
            </a:r>
            <a:r>
              <a:rPr lang="en-US" sz="600" dirty="0">
                <a:solidFill>
                  <a:srgbClr val="000066"/>
                </a:solidFill>
              </a:rPr>
              <a:t> </a:t>
            </a:r>
            <a:r>
              <a:rPr lang="en-US" sz="600" dirty="0" err="1">
                <a:solidFill>
                  <a:srgbClr val="000066"/>
                </a:solidFill>
              </a:rPr>
              <a:t>ili</a:t>
            </a:r>
            <a:r>
              <a:rPr lang="en-US" sz="600" dirty="0">
                <a:solidFill>
                  <a:srgbClr val="000066"/>
                </a:solidFill>
              </a:rPr>
              <a:t> </a:t>
            </a:r>
            <a:r>
              <a:rPr lang="en-US" sz="600" dirty="0" err="1">
                <a:solidFill>
                  <a:srgbClr val="000066"/>
                </a:solidFill>
              </a:rPr>
              <a:t>su</a:t>
            </a:r>
            <a:r>
              <a:rPr lang="sr-Latn-RS" sz="600" dirty="0">
                <a:solidFill>
                  <a:srgbClr val="000066"/>
                </a:solidFill>
              </a:rPr>
              <a:t>v</a:t>
            </a:r>
            <a:r>
              <a:rPr lang="en-US" sz="600" dirty="0">
                <a:solidFill>
                  <a:srgbClr val="000066"/>
                </a:solidFill>
              </a:rPr>
              <a:t>e </a:t>
            </a:r>
            <a:r>
              <a:rPr lang="en-US" sz="600" dirty="0" err="1">
                <a:solidFill>
                  <a:srgbClr val="000066"/>
                </a:solidFill>
              </a:rPr>
              <a:t>kože</a:t>
            </a:r>
            <a:r>
              <a:rPr lang="sr-Latn-RS" sz="600" dirty="0">
                <a:solidFill>
                  <a:srgbClr val="000066"/>
                </a:solidFill>
              </a:rPr>
              <a:t>.</a:t>
            </a:r>
            <a:endParaRPr lang="en-US" sz="6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37</a:t>
            </a:fld>
            <a:endParaRPr lang="en-US"/>
          </a:p>
        </p:txBody>
      </p:sp>
    </p:spTree>
    <p:extLst>
      <p:ext uri="{BB962C8B-B14F-4D97-AF65-F5344CB8AC3E}">
        <p14:creationId xmlns:p14="http://schemas.microsoft.com/office/powerpoint/2010/main" val="4029701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vi-VN" sz="1000" dirty="0">
                <a:solidFill>
                  <a:srgbClr val="000066"/>
                </a:solidFill>
                <a:latin typeface="Arial" panose="020B0604020202020204" pitchFamily="34" charset="0"/>
                <a:cs typeface="Arial" panose="020B0604020202020204" pitchFamily="34" charset="0"/>
              </a:rPr>
              <a:t>Teško je razgraničiti uticaj vibracija koje se isključivo prenose</a:t>
            </a:r>
            <a:r>
              <a:rPr lang="sr-Latn-RS" sz="1000" dirty="0">
                <a:solidFill>
                  <a:srgbClr val="000066"/>
                </a:solidFill>
                <a:latin typeface="Arial" panose="020B0604020202020204" pitchFamily="34" charset="0"/>
                <a:cs typeface="Arial" panose="020B0604020202020204" pitchFamily="34" charset="0"/>
              </a:rPr>
              <a:t> na</a:t>
            </a:r>
            <a:r>
              <a:rPr lang="vi-VN" sz="1000" dirty="0">
                <a:solidFill>
                  <a:srgbClr val="000066"/>
                </a:solidFill>
                <a:latin typeface="Arial" panose="020B0604020202020204" pitchFamily="34" charset="0"/>
                <a:cs typeface="Arial" panose="020B0604020202020204" pitchFamily="34" charset="0"/>
              </a:rPr>
              <a:t> ruke (lokalne vibracije)</a:t>
            </a:r>
            <a:r>
              <a:rPr lang="sr-Latn-RS" sz="1000" dirty="0">
                <a:solidFill>
                  <a:srgbClr val="000066"/>
                </a:solidFill>
                <a:latin typeface="Arial" panose="020B0604020202020204" pitchFamily="34" charset="0"/>
                <a:cs typeface="Arial" panose="020B0604020202020204" pitchFamily="34" charset="0"/>
              </a:rPr>
              <a:t> i onih</a:t>
            </a:r>
            <a:r>
              <a:rPr lang="vi-VN" sz="1000" dirty="0">
                <a:solidFill>
                  <a:srgbClr val="000066"/>
                </a:solidFill>
                <a:latin typeface="Arial" panose="020B0604020202020204" pitchFamily="34" charset="0"/>
                <a:cs typeface="Arial" panose="020B0604020202020204" pitchFamily="34" charset="0"/>
              </a:rPr>
              <a:t> koje</a:t>
            </a:r>
            <a:r>
              <a:rPr lang="sr-Latn-RS" sz="1000" dirty="0">
                <a:solidFill>
                  <a:srgbClr val="000066"/>
                </a:solidFill>
                <a:latin typeface="Arial" panose="020B0604020202020204" pitchFamily="34" charset="0"/>
                <a:cs typeface="Arial" panose="020B0604020202020204" pitchFamily="34" charset="0"/>
              </a:rPr>
              <a:t> se prenose</a:t>
            </a:r>
            <a:r>
              <a:rPr lang="vi-VN" sz="1000" dirty="0">
                <a:solidFill>
                  <a:srgbClr val="000066"/>
                </a:solidFill>
                <a:latin typeface="Arial" panose="020B0604020202020204" pitchFamily="34" charset="0"/>
                <a:cs typeface="Arial" panose="020B0604020202020204" pitchFamily="34" charset="0"/>
              </a:rPr>
              <a:t> na celo telo (opšte vibracije)</a:t>
            </a:r>
            <a:r>
              <a:rPr lang="sr-Latn-RS" sz="1000" dirty="0">
                <a:solidFill>
                  <a:srgbClr val="000066"/>
                </a:solidFill>
                <a:latin typeface="Arial" panose="020B0604020202020204" pitchFamily="34" charset="0"/>
                <a:cs typeface="Arial" panose="020B0604020202020204" pitchFamily="34" charset="0"/>
              </a:rPr>
              <a:t>.</a:t>
            </a:r>
            <a:r>
              <a:rPr lang="vi-VN" sz="1000" dirty="0">
                <a:solidFill>
                  <a:srgbClr val="000066"/>
                </a:solidFill>
                <a:latin typeface="Arial" panose="020B0604020202020204" pitchFamily="34" charset="0"/>
                <a:cs typeface="Arial" panose="020B0604020202020204" pitchFamily="34" charset="0"/>
              </a:rPr>
              <a:t> </a:t>
            </a:r>
            <a:endParaRPr lang="sr-Latn-RS" sz="1000" dirty="0">
              <a:solidFill>
                <a:srgbClr val="000066"/>
              </a:solidFill>
              <a:latin typeface="Arial" panose="020B0604020202020204" pitchFamily="34" charset="0"/>
              <a:cs typeface="Arial" panose="020B0604020202020204" pitchFamily="34" charset="0"/>
            </a:endParaRPr>
          </a:p>
          <a:p>
            <a:pPr algn="just">
              <a:spcBef>
                <a:spcPts val="650"/>
              </a:spcBef>
            </a:pPr>
            <a:r>
              <a:rPr lang="vi-VN" sz="1000" b="1" dirty="0">
                <a:solidFill>
                  <a:srgbClr val="000066"/>
                </a:solidFill>
                <a:latin typeface="Arial" panose="020B0604020202020204" pitchFamily="34" charset="0"/>
                <a:cs typeface="Arial" panose="020B0604020202020204" pitchFamily="34" charset="0"/>
              </a:rPr>
              <a:t>Vibracijama koje se prenose na ruke </a:t>
            </a:r>
            <a:r>
              <a:rPr lang="sr-Latn-RS" sz="1000" dirty="0">
                <a:solidFill>
                  <a:srgbClr val="000066"/>
                </a:solidFill>
                <a:latin typeface="Arial" panose="020B0604020202020204" pitchFamily="34" charset="0"/>
                <a:cs typeface="Arial" panose="020B0604020202020204" pitchFamily="34" charset="0"/>
              </a:rPr>
              <a:t>su </a:t>
            </a:r>
            <a:r>
              <a:rPr lang="vi-VN" sz="1000" dirty="0">
                <a:solidFill>
                  <a:srgbClr val="000066"/>
                </a:solidFill>
                <a:latin typeface="Arial" panose="020B0604020202020204" pitchFamily="34" charset="0"/>
                <a:cs typeface="Arial" panose="020B0604020202020204" pitchFamily="34" charset="0"/>
              </a:rPr>
              <a:t>uglavnom izloženi radnici koji rade ručnim vibrirajućim alatima (čekić, bušilic</a:t>
            </a:r>
            <a:r>
              <a:rPr lang="sr-Latn-RS" sz="1000"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 brusilic</a:t>
            </a:r>
            <a:r>
              <a:rPr lang="sr-Latn-RS" sz="1000"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testera</a:t>
            </a:r>
            <a:r>
              <a:rPr lang="vi-VN" sz="1000" dirty="0">
                <a:solidFill>
                  <a:srgbClr val="000066"/>
                </a:solidFill>
                <a:latin typeface="Arial" panose="020B0604020202020204" pitchFamily="34" charset="0"/>
                <a:cs typeface="Arial" panose="020B0604020202020204" pitchFamily="34" charset="0"/>
              </a:rPr>
              <a:t>, nabijač, pištolj), bez obzira kojom se energijom koriste (pneumatski, električni), zatim mineri, kopači, sekači motorn</a:t>
            </a:r>
            <a:r>
              <a:rPr lang="sr-Latn-RS" sz="1000" dirty="0">
                <a:solidFill>
                  <a:srgbClr val="000066"/>
                </a:solidFill>
                <a:latin typeface="Arial" panose="020B0604020202020204" pitchFamily="34" charset="0"/>
                <a:cs typeface="Arial" panose="020B0604020202020204" pitchFamily="34" charset="0"/>
              </a:rPr>
              <a:t>i</a:t>
            </a:r>
            <a:r>
              <a:rPr lang="vi-VN" sz="1000" dirty="0">
                <a:solidFill>
                  <a:srgbClr val="000066"/>
                </a:solidFill>
                <a:latin typeface="Arial" panose="020B0604020202020204" pitchFamily="34" charset="0"/>
                <a:cs typeface="Arial" panose="020B0604020202020204" pitchFamily="34" charset="0"/>
              </a:rPr>
              <a:t>m</a:t>
            </a:r>
            <a:r>
              <a:rPr lang="sr-Latn-RS" sz="1000" dirty="0">
                <a:solidFill>
                  <a:srgbClr val="000066"/>
                </a:solidFill>
                <a:latin typeface="Arial" panose="020B0604020202020204" pitchFamily="34" charset="0"/>
                <a:cs typeface="Arial" panose="020B0604020202020204" pitchFamily="34" charset="0"/>
              </a:rPr>
              <a:t> testerama </a:t>
            </a:r>
            <a:r>
              <a:rPr lang="vi-VN" sz="1000" dirty="0">
                <a:solidFill>
                  <a:srgbClr val="000066"/>
                </a:solidFill>
                <a:latin typeface="Arial" panose="020B0604020202020204" pitchFamily="34" charset="0"/>
                <a:cs typeface="Arial" panose="020B0604020202020204" pitchFamily="34" charset="0"/>
              </a:rPr>
              <a:t>ili električnim cirkularima, bušači u kamenolomima, uopšte u građevinarstvu, radnici na mašinskoj obradi metala, čišćenju metalnih odl</a:t>
            </a:r>
            <a:r>
              <a:rPr lang="sr-Latn-RS" sz="1000" dirty="0">
                <a:solidFill>
                  <a:srgbClr val="000066"/>
                </a:solidFill>
                <a:latin typeface="Arial" panose="020B0604020202020204" pitchFamily="34" charset="0"/>
                <a:cs typeface="Arial" panose="020B0604020202020204" pitchFamily="34" charset="0"/>
              </a:rPr>
              <a:t>i</a:t>
            </a:r>
            <a:r>
              <a:rPr lang="vi-VN" sz="1000" dirty="0">
                <a:solidFill>
                  <a:srgbClr val="000066"/>
                </a:solidFill>
                <a:latin typeface="Arial" panose="020B0604020202020204" pitchFamily="34" charset="0"/>
                <a:cs typeface="Arial" panose="020B0604020202020204" pitchFamily="34" charset="0"/>
              </a:rPr>
              <a:t>vaka, brušenju i bušenju metala i drveta, pre</a:t>
            </a:r>
            <a:r>
              <a:rPr lang="sr-Latn-RS" sz="1000" dirty="0">
                <a:solidFill>
                  <a:srgbClr val="000066"/>
                </a:solidFill>
                <a:latin typeface="Arial" panose="020B0604020202020204" pitchFamily="34" charset="0"/>
                <a:cs typeface="Arial" panose="020B0604020202020204" pitchFamily="34" charset="0"/>
              </a:rPr>
              <a:t>sovanju</a:t>
            </a:r>
            <a:r>
              <a:rPr lang="vi-VN" sz="1000" dirty="0">
                <a:solidFill>
                  <a:srgbClr val="000066"/>
                </a:solidFill>
                <a:latin typeface="Arial" panose="020B0604020202020204" pitchFamily="34" charset="0"/>
                <a:cs typeface="Arial" panose="020B0604020202020204" pitchFamily="34" charset="0"/>
              </a:rPr>
              <a:t> i poliranj</a:t>
            </a:r>
            <a:r>
              <a:rPr lang="sr-Latn-RS" sz="1000" dirty="0">
                <a:solidFill>
                  <a:srgbClr val="000066"/>
                </a:solidFill>
                <a:latin typeface="Arial" panose="020B0604020202020204" pitchFamily="34" charset="0"/>
                <a:cs typeface="Arial" panose="020B0604020202020204" pitchFamily="34" charset="0"/>
              </a:rPr>
              <a:t>u</a:t>
            </a:r>
            <a:r>
              <a:rPr lang="vi-VN" sz="1000" dirty="0">
                <a:solidFill>
                  <a:srgbClr val="000066"/>
                </a:solidFill>
                <a:latin typeface="Arial" panose="020B0604020202020204" pitchFamily="34" charset="0"/>
                <a:cs typeface="Arial" panose="020B0604020202020204" pitchFamily="34" charset="0"/>
              </a:rPr>
              <a:t> metala, radnici na </a:t>
            </a:r>
            <a:r>
              <a:rPr lang="sr-Latn-RS" sz="1000" dirty="0">
                <a:solidFill>
                  <a:srgbClr val="000066"/>
                </a:solidFill>
                <a:latin typeface="Arial" panose="020B0604020202020204" pitchFamily="34" charset="0"/>
                <a:cs typeface="Arial" panose="020B0604020202020204" pitchFamily="34" charset="0"/>
              </a:rPr>
              <a:t>mašinama </a:t>
            </a:r>
            <a:r>
              <a:rPr lang="vi-VN" sz="1000" dirty="0">
                <a:solidFill>
                  <a:srgbClr val="000066"/>
                </a:solidFill>
                <a:latin typeface="Arial" panose="020B0604020202020204" pitchFamily="34" charset="0"/>
                <a:cs typeface="Arial" panose="020B0604020202020204" pitchFamily="34" charset="0"/>
              </a:rPr>
              <a:t>u industriji obuće, itd</a:t>
            </a:r>
            <a:r>
              <a:rPr lang="sr-Latn-RS" sz="1000" dirty="0">
                <a:solidFill>
                  <a:srgbClr val="000066"/>
                </a:solidFill>
                <a:latin typeface="Arial" panose="020B0604020202020204" pitchFamily="34" charset="0"/>
                <a:cs typeface="Arial" panose="020B0604020202020204" pitchFamily="34" charset="0"/>
              </a:rPr>
              <a:t>.</a:t>
            </a:r>
            <a:endParaRPr lang="en-US" sz="1000" dirty="0">
              <a:solidFill>
                <a:srgbClr val="000066"/>
              </a:solidFill>
              <a:latin typeface="Arial" panose="020B0604020202020204" pitchFamily="34" charset="0"/>
              <a:cs typeface="Arial" panose="020B0604020202020204" pitchFamily="34" charset="0"/>
            </a:endParaRPr>
          </a:p>
          <a:p>
            <a:pPr algn="just">
              <a:spcBef>
                <a:spcPts val="650"/>
              </a:spcBef>
            </a:pPr>
            <a:r>
              <a:rPr lang="sr-Latn-RS" sz="1000" b="1" dirty="0">
                <a:solidFill>
                  <a:srgbClr val="000066"/>
                </a:solidFill>
                <a:latin typeface="Arial" panose="020B0604020202020204" pitchFamily="34" charset="0"/>
                <a:cs typeface="Arial" panose="020B0604020202020204" pitchFamily="34" charset="0"/>
              </a:rPr>
              <a:t>V</a:t>
            </a:r>
            <a:r>
              <a:rPr lang="vi-VN" sz="1000" b="1" dirty="0">
                <a:solidFill>
                  <a:srgbClr val="000066"/>
                </a:solidFill>
                <a:latin typeface="Arial" panose="020B0604020202020204" pitchFamily="34" charset="0"/>
                <a:cs typeface="Arial" panose="020B0604020202020204" pitchFamily="34" charset="0"/>
              </a:rPr>
              <a:t>ibracijama koje se prenose na celo telo </a:t>
            </a:r>
            <a:r>
              <a:rPr lang="sr-Latn-RS" sz="1000" dirty="0">
                <a:solidFill>
                  <a:srgbClr val="000066"/>
                </a:solidFill>
                <a:latin typeface="Arial" panose="020B0604020202020204" pitchFamily="34" charset="0"/>
                <a:cs typeface="Arial" panose="020B0604020202020204" pitchFamily="34" charset="0"/>
              </a:rPr>
              <a:t>su uglavnom </a:t>
            </a:r>
            <a:r>
              <a:rPr lang="vi-VN" sz="1000" dirty="0">
                <a:solidFill>
                  <a:srgbClr val="000066"/>
                </a:solidFill>
                <a:latin typeface="Arial" panose="020B0604020202020204" pitchFamily="34" charset="0"/>
                <a:cs typeface="Arial" panose="020B0604020202020204" pitchFamily="34" charset="0"/>
              </a:rPr>
              <a:t>izloženi vozači p</a:t>
            </a:r>
            <a:r>
              <a:rPr lang="sr-Latn-RS" sz="1000" dirty="0">
                <a:solidFill>
                  <a:srgbClr val="000066"/>
                </a:solidFill>
                <a:latin typeface="Arial" panose="020B0604020202020204" pitchFamily="34" charset="0"/>
                <a:cs typeface="Arial" panose="020B0604020202020204" pitchFamily="34" charset="0"/>
              </a:rPr>
              <a:t>re</a:t>
            </a:r>
            <a:r>
              <a:rPr lang="vi-VN" sz="1000" dirty="0">
                <a:solidFill>
                  <a:srgbClr val="000066"/>
                </a:solidFill>
                <a:latin typeface="Arial" panose="020B0604020202020204" pitchFamily="34" charset="0"/>
                <a:cs typeface="Arial" panose="020B0604020202020204" pitchFamily="34" charset="0"/>
              </a:rPr>
              <a:t>voznih i prenosnih sredstava, poljoprivrednih </a:t>
            </a:r>
            <a:r>
              <a:rPr lang="sr-Latn-RS" sz="1000" dirty="0">
                <a:solidFill>
                  <a:srgbClr val="000066"/>
                </a:solidFill>
                <a:latin typeface="Arial" panose="020B0604020202020204" pitchFamily="34" charset="0"/>
                <a:cs typeface="Arial" panose="020B0604020202020204" pitchFamily="34" charset="0"/>
              </a:rPr>
              <a:t>mašina </a:t>
            </a:r>
            <a:r>
              <a:rPr lang="vi-VN" sz="1000" dirty="0">
                <a:solidFill>
                  <a:srgbClr val="000066"/>
                </a:solidFill>
                <a:latin typeface="Arial" panose="020B0604020202020204" pitchFamily="34" charset="0"/>
                <a:cs typeface="Arial" panose="020B0604020202020204" pitchFamily="34" charset="0"/>
              </a:rPr>
              <a:t>i traktora, građevinskih </a:t>
            </a:r>
            <a:r>
              <a:rPr lang="sr-Latn-RS" sz="1000" dirty="0">
                <a:solidFill>
                  <a:srgbClr val="000066"/>
                </a:solidFill>
                <a:latin typeface="Arial" panose="020B0604020202020204" pitchFamily="34" charset="0"/>
                <a:cs typeface="Arial" panose="020B0604020202020204" pitchFamily="34" charset="0"/>
              </a:rPr>
              <a:t>mašina</a:t>
            </a:r>
            <a:r>
              <a:rPr lang="vi-VN" sz="1000" dirty="0">
                <a:solidFill>
                  <a:srgbClr val="000066"/>
                </a:solidFill>
                <a:latin typeface="Arial" panose="020B0604020202020204" pitchFamily="34" charset="0"/>
                <a:cs typeface="Arial" panose="020B0604020202020204" pitchFamily="34" charset="0"/>
              </a:rPr>
              <a:t>, piloti, </a:t>
            </a:r>
            <a:r>
              <a:rPr lang="sr-Latn-RS" sz="1000" dirty="0">
                <a:solidFill>
                  <a:srgbClr val="000066"/>
                </a:solidFill>
                <a:latin typeface="Arial" panose="020B0604020202020204" pitchFamily="34" charset="0"/>
                <a:cs typeface="Arial" panose="020B0604020202020204" pitchFamily="34" charset="0"/>
              </a:rPr>
              <a:t>kao i</a:t>
            </a:r>
            <a:r>
              <a:rPr lang="vi-VN" sz="1000" dirty="0">
                <a:solidFill>
                  <a:srgbClr val="000066"/>
                </a:solidFill>
                <a:latin typeface="Arial" panose="020B0604020202020204" pitchFamily="34" charset="0"/>
                <a:cs typeface="Arial" panose="020B0604020202020204" pitchFamily="34" charset="0"/>
              </a:rPr>
              <a:t> rukovaoci indus</a:t>
            </a:r>
            <a:r>
              <a:rPr lang="sr-Latn-RS" sz="1000" dirty="0">
                <a:solidFill>
                  <a:srgbClr val="000066"/>
                </a:solidFill>
                <a:latin typeface="Arial" panose="020B0604020202020204" pitchFamily="34" charset="0"/>
                <a:cs typeface="Arial" panose="020B0604020202020204" pitchFamily="34" charset="0"/>
              </a:rPr>
              <a:t>tr</a:t>
            </a:r>
            <a:r>
              <a:rPr lang="vi-VN" sz="1000" dirty="0">
                <a:solidFill>
                  <a:srgbClr val="000066"/>
                </a:solidFill>
                <a:latin typeface="Arial" panose="020B0604020202020204" pitchFamily="34" charset="0"/>
                <a:cs typeface="Arial" panose="020B0604020202020204" pitchFamily="34" charset="0"/>
              </a:rPr>
              <a:t>ijskih </a:t>
            </a:r>
            <a:r>
              <a:rPr lang="sr-Latn-RS" sz="1000" dirty="0">
                <a:solidFill>
                  <a:srgbClr val="000066"/>
                </a:solidFill>
                <a:latin typeface="Arial" panose="020B0604020202020204" pitchFamily="34" charset="0"/>
                <a:cs typeface="Arial" panose="020B0604020202020204" pitchFamily="34" charset="0"/>
              </a:rPr>
              <a:t>mašina, kada se vibracije prenose direktno sa mašine na telo rukovaoca ili inditektno preko podloge na kojoj rukovaoc stoji pri opsluživanju mašine.</a:t>
            </a:r>
            <a:endParaRPr lang="en-US" sz="100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38</a:t>
            </a:fld>
            <a:endParaRPr lang="en-US"/>
          </a:p>
        </p:txBody>
      </p:sp>
    </p:spTree>
    <p:extLst>
      <p:ext uri="{BB962C8B-B14F-4D97-AF65-F5344CB8AC3E}">
        <p14:creationId xmlns:p14="http://schemas.microsoft.com/office/powerpoint/2010/main" val="2404209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sr-Latn-CS" sz="1000" dirty="0">
                <a:solidFill>
                  <a:srgbClr val="000066"/>
                </a:solidFill>
              </a:rPr>
              <a:t>Produžena izloženost vibracijama koje se iz energijski pokretanih procesa ili alata prenose preko ruku (</a:t>
            </a:r>
            <a:r>
              <a:rPr lang="sr-Cyrl-CS" sz="1000" i="1" dirty="0">
                <a:solidFill>
                  <a:srgbClr val="000066"/>
                </a:solidFill>
              </a:rPr>
              <a:t>Hand-transmitted vibration</a:t>
            </a:r>
            <a:r>
              <a:rPr lang="sr-Latn-RS" sz="1000" i="1" dirty="0">
                <a:solidFill>
                  <a:srgbClr val="000066"/>
                </a:solidFill>
              </a:rPr>
              <a:t> - </a:t>
            </a:r>
            <a:r>
              <a:rPr lang="sr-Latn-CS" sz="1000" dirty="0">
                <a:solidFill>
                  <a:srgbClr val="000066"/>
                </a:solidFill>
              </a:rPr>
              <a:t>HTV) povezana je sa pojačanom pojavom simptoma i znakova poremećaja u </a:t>
            </a:r>
            <a:r>
              <a:rPr lang="sr-Latn-CS" sz="1000" i="1" dirty="0">
                <a:solidFill>
                  <a:srgbClr val="000066"/>
                </a:solidFill>
              </a:rPr>
              <a:t>vaskularnom</a:t>
            </a:r>
            <a:r>
              <a:rPr lang="sr-Latn-CS" sz="1000" dirty="0">
                <a:solidFill>
                  <a:srgbClr val="000066"/>
                </a:solidFill>
              </a:rPr>
              <a:t>, </a:t>
            </a:r>
            <a:r>
              <a:rPr lang="sr-Latn-CS" sz="1000" i="1" dirty="0">
                <a:solidFill>
                  <a:srgbClr val="000066"/>
                </a:solidFill>
              </a:rPr>
              <a:t>neurološkom</a:t>
            </a:r>
            <a:r>
              <a:rPr lang="sr-Latn-CS" sz="1000" dirty="0">
                <a:solidFill>
                  <a:srgbClr val="000066"/>
                </a:solidFill>
              </a:rPr>
              <a:t> i </a:t>
            </a:r>
            <a:r>
              <a:rPr lang="sr-Latn-CS" sz="1000" i="1" dirty="0">
                <a:solidFill>
                  <a:srgbClr val="000066"/>
                </a:solidFill>
              </a:rPr>
              <a:t>koštano-zglobnom sistemu </a:t>
            </a:r>
            <a:r>
              <a:rPr lang="sr-Latn-CS" sz="1000" dirty="0">
                <a:solidFill>
                  <a:srgbClr val="000066"/>
                </a:solidFill>
              </a:rPr>
              <a:t>gornjih ekstremiteta, praćenih </a:t>
            </a:r>
            <a:r>
              <a:rPr lang="en-US" sz="1000" dirty="0" err="1">
                <a:solidFill>
                  <a:srgbClr val="000066"/>
                </a:solidFill>
              </a:rPr>
              <a:t>oštećenj</a:t>
            </a:r>
            <a:r>
              <a:rPr lang="sr-Latn-RS" sz="1000" dirty="0">
                <a:solidFill>
                  <a:srgbClr val="000066"/>
                </a:solidFill>
              </a:rPr>
              <a:t>em</a:t>
            </a:r>
            <a:r>
              <a:rPr lang="en-US" sz="1000" dirty="0">
                <a:solidFill>
                  <a:srgbClr val="000066"/>
                </a:solidFill>
              </a:rPr>
              <a:t> </a:t>
            </a:r>
            <a:r>
              <a:rPr lang="en-US" sz="1000" dirty="0" err="1">
                <a:solidFill>
                  <a:srgbClr val="000066"/>
                </a:solidFill>
              </a:rPr>
              <a:t>periferne</a:t>
            </a:r>
            <a:r>
              <a:rPr lang="en-US" sz="1000" dirty="0">
                <a:solidFill>
                  <a:srgbClr val="000066"/>
                </a:solidFill>
              </a:rPr>
              <a:t> </a:t>
            </a:r>
            <a:r>
              <a:rPr lang="en-US" sz="1000" dirty="0" err="1">
                <a:solidFill>
                  <a:srgbClr val="000066"/>
                </a:solidFill>
              </a:rPr>
              <a:t>cirkulacije</a:t>
            </a:r>
            <a:r>
              <a:rPr lang="en-US" sz="1000" dirty="0">
                <a:solidFill>
                  <a:srgbClr val="000066"/>
                </a:solidFill>
              </a:rPr>
              <a:t>, </a:t>
            </a:r>
            <a:r>
              <a:rPr lang="en-US" sz="1000" dirty="0" err="1">
                <a:solidFill>
                  <a:srgbClr val="000066"/>
                </a:solidFill>
              </a:rPr>
              <a:t>perifernih</a:t>
            </a:r>
            <a:r>
              <a:rPr lang="en-US" sz="1000" dirty="0">
                <a:solidFill>
                  <a:srgbClr val="000066"/>
                </a:solidFill>
              </a:rPr>
              <a:t> </a:t>
            </a:r>
            <a:r>
              <a:rPr lang="en-US" sz="1000" dirty="0" err="1">
                <a:solidFill>
                  <a:srgbClr val="000066"/>
                </a:solidFill>
              </a:rPr>
              <a:t>nerava</a:t>
            </a:r>
            <a:r>
              <a:rPr lang="sr-Latn-RS" sz="1000" dirty="0">
                <a:solidFill>
                  <a:srgbClr val="000066"/>
                </a:solidFill>
              </a:rPr>
              <a:t>,</a:t>
            </a:r>
            <a:r>
              <a:rPr lang="en-US" sz="1000" dirty="0">
                <a:solidFill>
                  <a:srgbClr val="000066"/>
                </a:solidFill>
              </a:rPr>
              <a:t> </a:t>
            </a:r>
            <a:r>
              <a:rPr lang="en-US" sz="1000" dirty="0" err="1">
                <a:solidFill>
                  <a:srgbClr val="000066"/>
                </a:solidFill>
              </a:rPr>
              <a:t>koštano-zglobnog</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mišićnog</a:t>
            </a:r>
            <a:r>
              <a:rPr lang="en-US" sz="1000" dirty="0">
                <a:solidFill>
                  <a:srgbClr val="000066"/>
                </a:solidFill>
              </a:rPr>
              <a:t> </a:t>
            </a:r>
            <a:r>
              <a:rPr lang="en-US" sz="1000" dirty="0" err="1">
                <a:solidFill>
                  <a:srgbClr val="000066"/>
                </a:solidFill>
              </a:rPr>
              <a:t>sistema</a:t>
            </a:r>
            <a:r>
              <a:rPr lang="en-US" sz="1000" dirty="0">
                <a:solidFill>
                  <a:srgbClr val="000066"/>
                </a:solidFill>
              </a:rPr>
              <a:t>.</a:t>
            </a:r>
            <a:r>
              <a:rPr lang="sr-Latn-RS" sz="1000" dirty="0">
                <a:solidFill>
                  <a:srgbClr val="000066"/>
                </a:solidFill>
              </a:rPr>
              <a:t> </a:t>
            </a:r>
            <a:r>
              <a:rPr lang="sr-Latn-CS" sz="1000" dirty="0">
                <a:solidFill>
                  <a:srgbClr val="000066"/>
                </a:solidFill>
              </a:rPr>
              <a:t>Kompleks ovih poremećaja se naziva </a:t>
            </a:r>
            <a:r>
              <a:rPr lang="sr-Latn-CS" sz="1000" i="1" dirty="0">
                <a:solidFill>
                  <a:srgbClr val="000066"/>
                </a:solidFill>
              </a:rPr>
              <a:t>sindrom vibracija šaka-ruka </a:t>
            </a:r>
            <a:r>
              <a:rPr lang="sr-Latn-CS" sz="1000" dirty="0">
                <a:solidFill>
                  <a:srgbClr val="000066"/>
                </a:solidFill>
              </a:rPr>
              <a:t>(HAVS).</a:t>
            </a:r>
          </a:p>
          <a:p>
            <a:pPr marL="144000" indent="-144000" algn="just">
              <a:spcBef>
                <a:spcPts val="600"/>
              </a:spcBef>
              <a:buFont typeface="Arial" pitchFamily="34" charset="0"/>
              <a:buChar char="•"/>
            </a:pPr>
            <a:r>
              <a:rPr lang="sr-Latn-CS" sz="1000" i="1" dirty="0">
                <a:solidFill>
                  <a:srgbClr val="990000"/>
                </a:solidFill>
              </a:rPr>
              <a:t>Vaskularna komponenta HAV sindroma </a:t>
            </a:r>
            <a:r>
              <a:rPr lang="sr-Latn-CS" sz="1000" dirty="0">
                <a:solidFill>
                  <a:srgbClr val="000066"/>
                </a:solidFill>
              </a:rPr>
              <a:t>predstavljena je sekundarnim oblikom Rejnoovog sindroma - pojavom poznatom kao </a:t>
            </a:r>
            <a:r>
              <a:rPr lang="sr-Latn-CS" sz="1000" i="1" dirty="0">
                <a:solidFill>
                  <a:srgbClr val="000066"/>
                </a:solidFill>
              </a:rPr>
              <a:t>beli prsti indukovani vibracijama</a:t>
            </a:r>
            <a:r>
              <a:rPr lang="sr-Latn-CS" sz="1000" dirty="0">
                <a:solidFill>
                  <a:srgbClr val="000066"/>
                </a:solidFill>
              </a:rPr>
              <a:t> (</a:t>
            </a:r>
            <a:r>
              <a:rPr lang="en-US" sz="1000" i="1" dirty="0">
                <a:solidFill>
                  <a:srgbClr val="000066"/>
                </a:solidFill>
              </a:rPr>
              <a:t>Vibration-induced white finger</a:t>
            </a:r>
            <a:r>
              <a:rPr lang="en-US" sz="1000" dirty="0">
                <a:solidFill>
                  <a:srgbClr val="000066"/>
                </a:solidFill>
              </a:rPr>
              <a:t> </a:t>
            </a:r>
            <a:r>
              <a:rPr lang="sr-Latn-RS" sz="1000" dirty="0">
                <a:solidFill>
                  <a:srgbClr val="000066"/>
                </a:solidFill>
              </a:rPr>
              <a:t>- </a:t>
            </a:r>
            <a:r>
              <a:rPr lang="en-US" sz="1000" dirty="0" err="1">
                <a:solidFill>
                  <a:srgbClr val="000066"/>
                </a:solidFill>
              </a:rPr>
              <a:t>VWF</a:t>
            </a:r>
            <a:r>
              <a:rPr lang="sr-Latn-CS" sz="1000" dirty="0">
                <a:solidFill>
                  <a:srgbClr val="000066"/>
                </a:solidFill>
              </a:rPr>
              <a:t>). </a:t>
            </a:r>
          </a:p>
          <a:p>
            <a:pPr marL="144000" indent="-144000" algn="just" defTabSz="990478">
              <a:spcBef>
                <a:spcPts val="600"/>
              </a:spcBef>
              <a:buFont typeface="Arial" pitchFamily="34" charset="0"/>
              <a:buChar char="•"/>
              <a:defRPr/>
            </a:pPr>
            <a:r>
              <a:rPr lang="sr-Latn-CS" sz="1000" i="1" dirty="0">
                <a:solidFill>
                  <a:srgbClr val="990000"/>
                </a:solidFill>
              </a:rPr>
              <a:t>Neurološku komponentu HAV sindroma </a:t>
            </a:r>
            <a:r>
              <a:rPr lang="sr-Latn-CS" sz="1000" dirty="0">
                <a:solidFill>
                  <a:srgbClr val="000066"/>
                </a:solidFill>
              </a:rPr>
              <a:t>karakteriše </a:t>
            </a:r>
            <a:r>
              <a:rPr lang="vi-VN" sz="1000" dirty="0">
                <a:solidFill>
                  <a:srgbClr val="000066"/>
                </a:solidFill>
              </a:rPr>
              <a:t>utrnulost</a:t>
            </a:r>
            <a:r>
              <a:rPr lang="sr-Latn-RS" sz="1000" dirty="0">
                <a:solidFill>
                  <a:srgbClr val="000066"/>
                </a:solidFill>
              </a:rPr>
              <a:t> i</a:t>
            </a:r>
            <a:r>
              <a:rPr lang="vi-VN" sz="1000" dirty="0">
                <a:solidFill>
                  <a:srgbClr val="000066"/>
                </a:solidFill>
              </a:rPr>
              <a:t> peckanje</a:t>
            </a:r>
            <a:r>
              <a:rPr lang="sr-Latn-RS" sz="1000" dirty="0">
                <a:solidFill>
                  <a:srgbClr val="000066"/>
                </a:solidFill>
              </a:rPr>
              <a:t> ruku</a:t>
            </a:r>
            <a:r>
              <a:rPr lang="vi-VN" sz="1000" dirty="0">
                <a:solidFill>
                  <a:srgbClr val="000066"/>
                </a:solidFill>
              </a:rPr>
              <a:t>, smanjen osećaj</a:t>
            </a:r>
            <a:r>
              <a:rPr lang="sr-Latn-RS" sz="1000" dirty="0">
                <a:solidFill>
                  <a:srgbClr val="000066"/>
                </a:solidFill>
              </a:rPr>
              <a:t> </a:t>
            </a:r>
            <a:r>
              <a:rPr lang="vi-VN" sz="1000" dirty="0">
                <a:solidFill>
                  <a:srgbClr val="000066"/>
                </a:solidFill>
              </a:rPr>
              <a:t>dodir</a:t>
            </a:r>
            <a:r>
              <a:rPr lang="sr-Latn-RS" sz="1000" dirty="0">
                <a:solidFill>
                  <a:srgbClr val="000066"/>
                </a:solidFill>
              </a:rPr>
              <a:t>a</a:t>
            </a:r>
            <a:r>
              <a:rPr lang="vi-VN" sz="1000" dirty="0">
                <a:solidFill>
                  <a:srgbClr val="000066"/>
                </a:solidFill>
              </a:rPr>
              <a:t> i temperatur</a:t>
            </a:r>
            <a:r>
              <a:rPr lang="sr-Latn-RS" sz="1000" dirty="0">
                <a:solidFill>
                  <a:srgbClr val="000066"/>
                </a:solidFill>
              </a:rPr>
              <a:t>e</a:t>
            </a:r>
            <a:r>
              <a:rPr lang="vi-VN" sz="1000" dirty="0">
                <a:solidFill>
                  <a:srgbClr val="000066"/>
                </a:solidFill>
              </a:rPr>
              <a:t>, smanjena spretnost.</a:t>
            </a:r>
            <a:endParaRPr lang="sr-Latn-CS" sz="1000" dirty="0">
              <a:solidFill>
                <a:srgbClr val="000066"/>
              </a:solidFill>
            </a:endParaRPr>
          </a:p>
          <a:p>
            <a:pPr marL="144000" indent="-144000" algn="just" defTabSz="990478">
              <a:spcBef>
                <a:spcPts val="600"/>
              </a:spcBef>
              <a:buFont typeface="Arial" pitchFamily="34" charset="0"/>
              <a:buChar char="•"/>
              <a:defRPr/>
            </a:pPr>
            <a:r>
              <a:rPr lang="sr-Latn-CS" sz="1000" i="1" dirty="0">
                <a:solidFill>
                  <a:srgbClr val="990000"/>
                </a:solidFill>
              </a:rPr>
              <a:t>Koštano-zglobna komponenta HAV sindroma </a:t>
            </a:r>
            <a:r>
              <a:rPr lang="sr-Latn-CS" sz="1000" dirty="0">
                <a:solidFill>
                  <a:srgbClr val="000066"/>
                </a:solidFill>
              </a:rPr>
              <a:t>uključuje degenerativne promene na kostima i zglobovima gornjih ekstremiteta, uglavnom u zglobovima šake i aktovima. </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39</a:t>
            </a:fld>
            <a:endParaRPr lang="en-US"/>
          </a:p>
        </p:txBody>
      </p:sp>
    </p:spTree>
    <p:extLst>
      <p:ext uri="{BB962C8B-B14F-4D97-AF65-F5344CB8AC3E}">
        <p14:creationId xmlns:p14="http://schemas.microsoft.com/office/powerpoint/2010/main" val="347007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90478">
              <a:spcBef>
                <a:spcPts val="600"/>
              </a:spcBef>
              <a:defRPr/>
            </a:pPr>
            <a:r>
              <a:rPr lang="sr-Latn-CS" sz="1000" dirty="0">
                <a:solidFill>
                  <a:srgbClr val="000066"/>
                </a:solidFill>
              </a:rPr>
              <a:t>Vrednovanje izlaganja ljudi vibracijama</a:t>
            </a:r>
            <a:r>
              <a:rPr lang="sr-Cyrl-CS" sz="1000" dirty="0">
                <a:solidFill>
                  <a:srgbClr val="000066"/>
                </a:solidFill>
              </a:rPr>
              <a:t> </a:t>
            </a:r>
            <a:r>
              <a:rPr lang="sr-Latn-CS" sz="1000" dirty="0">
                <a:solidFill>
                  <a:srgbClr val="000066"/>
                </a:solidFill>
              </a:rPr>
              <a:t>u skladu sa </a:t>
            </a:r>
            <a:r>
              <a:rPr lang="sr-Cyrl-CS" sz="1000" dirty="0">
                <a:solidFill>
                  <a:srgbClr val="000066"/>
                </a:solidFill>
              </a:rPr>
              <a:t>serijom standarda </a:t>
            </a:r>
            <a:r>
              <a:rPr lang="sr-Cyrl-CS" sz="1000" b="1" dirty="0">
                <a:solidFill>
                  <a:srgbClr val="000066"/>
                </a:solidFill>
              </a:rPr>
              <a:t>S</a:t>
            </a:r>
            <a:r>
              <a:rPr lang="sr-Latn-CS" sz="1000" b="1" dirty="0">
                <a:solidFill>
                  <a:srgbClr val="000066"/>
                </a:solidFill>
              </a:rPr>
              <a:t>RPS EN </a:t>
            </a:r>
            <a:r>
              <a:rPr lang="sr-Cyrl-CS" sz="1000" b="1" dirty="0">
                <a:solidFill>
                  <a:srgbClr val="000066"/>
                </a:solidFill>
              </a:rPr>
              <a:t>ISO</a:t>
            </a:r>
            <a:r>
              <a:rPr lang="sr-Latn-CS" sz="1000" b="1" dirty="0">
                <a:solidFill>
                  <a:srgbClr val="000066"/>
                </a:solidFill>
              </a:rPr>
              <a:t> 5349 </a:t>
            </a:r>
            <a:r>
              <a:rPr lang="sr-Cyrl-CS" sz="1000" b="1" dirty="0">
                <a:solidFill>
                  <a:srgbClr val="000066"/>
                </a:solidFill>
              </a:rPr>
              <a:t>za vibracije sistema šaka-ruka</a:t>
            </a:r>
            <a:r>
              <a:rPr lang="sr-Latn-RS" sz="1000" b="1" dirty="0">
                <a:solidFill>
                  <a:srgbClr val="000066"/>
                </a:solidFill>
              </a:rPr>
              <a:t> </a:t>
            </a:r>
            <a:r>
              <a:rPr lang="sr-Latn-RS" sz="1000" dirty="0">
                <a:solidFill>
                  <a:srgbClr val="000066"/>
                </a:solidFill>
              </a:rPr>
              <a:t>i</a:t>
            </a:r>
            <a:r>
              <a:rPr lang="sr-Latn-CS" sz="1000" dirty="0">
                <a:solidFill>
                  <a:srgbClr val="000066"/>
                </a:solidFill>
              </a:rPr>
              <a:t> </a:t>
            </a:r>
            <a:r>
              <a:rPr lang="sr-Cyrl-CS" sz="1000" dirty="0">
                <a:solidFill>
                  <a:srgbClr val="000066"/>
                </a:solidFill>
              </a:rPr>
              <a:t>standard</a:t>
            </a:r>
            <a:r>
              <a:rPr lang="sr-Latn-RS" sz="1000" dirty="0">
                <a:solidFill>
                  <a:srgbClr val="000066"/>
                </a:solidFill>
              </a:rPr>
              <a:t>om</a:t>
            </a:r>
            <a:r>
              <a:rPr lang="sr-Cyrl-CS" sz="1000" dirty="0">
                <a:solidFill>
                  <a:srgbClr val="000066"/>
                </a:solidFill>
              </a:rPr>
              <a:t> </a:t>
            </a:r>
            <a:r>
              <a:rPr lang="sr-Latn-CS" sz="1000" b="1" dirty="0">
                <a:solidFill>
                  <a:srgbClr val="000066"/>
                </a:solidFill>
              </a:rPr>
              <a:t>SRPS </a:t>
            </a:r>
            <a:r>
              <a:rPr lang="sr-Cyrl-CS" sz="1000" b="1" dirty="0">
                <a:solidFill>
                  <a:srgbClr val="000066"/>
                </a:solidFill>
              </a:rPr>
              <a:t>ISO</a:t>
            </a:r>
            <a:r>
              <a:rPr lang="sr-Latn-CS" sz="1000" b="1" dirty="0">
                <a:solidFill>
                  <a:srgbClr val="000066"/>
                </a:solidFill>
              </a:rPr>
              <a:t> 2631-1 </a:t>
            </a:r>
            <a:r>
              <a:rPr lang="sr-Cyrl-CS" sz="1000" b="1" dirty="0">
                <a:solidFill>
                  <a:srgbClr val="000066"/>
                </a:solidFill>
              </a:rPr>
              <a:t>za vibracije celog tela</a:t>
            </a:r>
            <a:r>
              <a:rPr lang="sr-Cyrl-CS" sz="1000" dirty="0">
                <a:solidFill>
                  <a:srgbClr val="000066"/>
                </a:solidFill>
              </a:rPr>
              <a:t>, </a:t>
            </a:r>
            <a:r>
              <a:rPr lang="sr-Latn-CS" sz="1000" dirty="0">
                <a:solidFill>
                  <a:srgbClr val="000066"/>
                </a:solidFill>
              </a:rPr>
              <a:t>podrazumeva određivanje </a:t>
            </a:r>
            <a:r>
              <a:rPr lang="sr-Cyrl-CS" sz="1000" dirty="0">
                <a:solidFill>
                  <a:srgbClr val="000066"/>
                </a:solidFill>
              </a:rPr>
              <a:t>dnevne izloženosti vibracijama na radnom mestu i u radnoj okolini </a:t>
            </a:r>
            <a:r>
              <a:rPr lang="sr-Latn-CS" sz="1000" dirty="0">
                <a:solidFill>
                  <a:srgbClr val="000066"/>
                </a:solidFill>
              </a:rPr>
              <a:t>u zavisnosti od </a:t>
            </a:r>
            <a:r>
              <a:rPr lang="sr-Cyrl-CS" sz="1000" dirty="0" err="1">
                <a:solidFill>
                  <a:srgbClr val="000066"/>
                </a:solidFill>
              </a:rPr>
              <a:t>izmerenih</a:t>
            </a:r>
            <a:r>
              <a:rPr lang="sr-Cyrl-CS" sz="1000" dirty="0">
                <a:solidFill>
                  <a:srgbClr val="000066"/>
                </a:solidFill>
              </a:rPr>
              <a:t> vrednosti amplituda ubrzanja frekvencijski ponderisanih</a:t>
            </a:r>
            <a:r>
              <a:rPr lang="sr-Latn-RS" sz="1000" dirty="0">
                <a:solidFill>
                  <a:srgbClr val="000066"/>
                </a:solidFill>
              </a:rPr>
              <a:t> vibracija</a:t>
            </a:r>
            <a:r>
              <a:rPr lang="sr-Cyrl-CS" sz="1000" dirty="0">
                <a:solidFill>
                  <a:srgbClr val="000066"/>
                </a:solidFill>
              </a:rPr>
              <a:t> i vremena izloženosti radnika vibracijama.</a:t>
            </a:r>
            <a:endParaRPr lang="sr-Latn-RS" sz="1000" dirty="0">
              <a:solidFill>
                <a:srgbClr val="000066"/>
              </a:solidFill>
            </a:endParaRPr>
          </a:p>
          <a:p>
            <a:pPr algn="just" defTabSz="990478">
              <a:spcBef>
                <a:spcPts val="600"/>
              </a:spcBef>
              <a:defRPr/>
            </a:pPr>
            <a:r>
              <a:rPr lang="sr-Cyrl-CS" sz="1000" dirty="0">
                <a:solidFill>
                  <a:srgbClr val="000066"/>
                </a:solidFill>
              </a:rPr>
              <a:t>Ocenjivanje vibracija se vrši poređenjem tako određenih vrednosti izloženosti vibracijama sa dozvoljenim vrednostima u radnoj </a:t>
            </a:r>
            <a:r>
              <a:rPr lang="sr-Cyrl-CS" sz="1000" dirty="0" err="1">
                <a:solidFill>
                  <a:srgbClr val="000066"/>
                </a:solidFill>
              </a:rPr>
              <a:t>okolini</a:t>
            </a:r>
            <a:r>
              <a:rPr lang="sr-Cyrl-CS" sz="1000" dirty="0">
                <a:solidFill>
                  <a:srgbClr val="000066"/>
                </a:solidFill>
              </a:rPr>
              <a:t>.</a:t>
            </a:r>
            <a:endParaRPr lang="en-US" sz="1000" dirty="0">
              <a:solidFill>
                <a:srgbClr val="000066"/>
              </a:solidFill>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4</a:t>
            </a:fld>
            <a:endParaRPr lang="en-US"/>
          </a:p>
        </p:txBody>
      </p:sp>
    </p:spTree>
    <p:extLst>
      <p:ext uri="{BB962C8B-B14F-4D97-AF65-F5344CB8AC3E}">
        <p14:creationId xmlns:p14="http://schemas.microsoft.com/office/powerpoint/2010/main" val="225341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0"/>
              </a:spcBef>
            </a:pPr>
            <a:r>
              <a:rPr lang="en-US" sz="1000" dirty="0">
                <a:solidFill>
                  <a:srgbClr val="000066"/>
                </a:solidFill>
              </a:rPr>
              <a:t>U </a:t>
            </a:r>
            <a:r>
              <a:rPr lang="sr-Latn-RS" sz="1000" dirty="0">
                <a:solidFill>
                  <a:srgbClr val="000066"/>
                </a:solidFill>
              </a:rPr>
              <a:t>razvoju</a:t>
            </a:r>
            <a:r>
              <a:rPr lang="en-US" sz="1000" dirty="0">
                <a:solidFill>
                  <a:srgbClr val="000066"/>
                </a:solidFill>
              </a:rPr>
              <a:t> </a:t>
            </a:r>
            <a:r>
              <a:rPr lang="en-US" sz="1000" dirty="0" err="1">
                <a:solidFill>
                  <a:srgbClr val="000066"/>
                </a:solidFill>
              </a:rPr>
              <a:t>lokalne</a:t>
            </a:r>
            <a:r>
              <a:rPr lang="en-US" sz="1000" dirty="0">
                <a:solidFill>
                  <a:srgbClr val="000066"/>
                </a:solidFill>
              </a:rPr>
              <a:t> </a:t>
            </a:r>
            <a:r>
              <a:rPr lang="en-US" sz="1000" dirty="0" err="1">
                <a:solidFill>
                  <a:srgbClr val="000066"/>
                </a:solidFill>
              </a:rPr>
              <a:t>vibracione</a:t>
            </a:r>
            <a:r>
              <a:rPr lang="en-US" sz="1000" dirty="0">
                <a:solidFill>
                  <a:srgbClr val="000066"/>
                </a:solidFill>
              </a:rPr>
              <a:t> </a:t>
            </a:r>
            <a:r>
              <a:rPr lang="en-US" sz="1000" dirty="0" err="1">
                <a:solidFill>
                  <a:srgbClr val="000066"/>
                </a:solidFill>
              </a:rPr>
              <a:t>bolesti</a:t>
            </a:r>
            <a:r>
              <a:rPr lang="en-US" sz="1000" dirty="0">
                <a:solidFill>
                  <a:srgbClr val="000066"/>
                </a:solidFill>
              </a:rPr>
              <a:t> se</a:t>
            </a:r>
            <a:r>
              <a:rPr lang="sr-Latn-RS" sz="1000" dirty="0">
                <a:solidFill>
                  <a:srgbClr val="000066"/>
                </a:solidFill>
              </a:rPr>
              <a:t> prepoznaju</a:t>
            </a:r>
            <a:r>
              <a:rPr lang="en-US" sz="1000" dirty="0">
                <a:solidFill>
                  <a:srgbClr val="000066"/>
                </a:solidFill>
              </a:rPr>
              <a:t> </a:t>
            </a:r>
            <a:r>
              <a:rPr lang="en-US" sz="1000" dirty="0" err="1">
                <a:solidFill>
                  <a:srgbClr val="000066"/>
                </a:solidFill>
              </a:rPr>
              <a:t>četiri</a:t>
            </a:r>
            <a:r>
              <a:rPr lang="en-US" sz="1000" dirty="0">
                <a:solidFill>
                  <a:srgbClr val="000066"/>
                </a:solidFill>
              </a:rPr>
              <a:t> </a:t>
            </a:r>
            <a:r>
              <a:rPr lang="en-US" sz="1000" dirty="0" err="1">
                <a:solidFill>
                  <a:srgbClr val="000066"/>
                </a:solidFill>
              </a:rPr>
              <a:t>stadijuma</a:t>
            </a:r>
            <a:r>
              <a:rPr lang="en-US" sz="1000" dirty="0">
                <a:solidFill>
                  <a:srgbClr val="000066"/>
                </a:solidFill>
              </a:rPr>
              <a:t>: </a:t>
            </a:r>
          </a:p>
          <a:p>
            <a:pPr marL="180000" indent="-180000" algn="just">
              <a:spcBef>
                <a:spcPts val="600"/>
              </a:spcBef>
              <a:buFont typeface="+mj-lt"/>
              <a:buAutoNum type="arabicPeriod"/>
            </a:pPr>
            <a:r>
              <a:rPr lang="en-US" sz="1000" dirty="0">
                <a:solidFill>
                  <a:srgbClr val="000066"/>
                </a:solidFill>
              </a:rPr>
              <a:t>U </a:t>
            </a:r>
            <a:r>
              <a:rPr lang="en-US" sz="1000" dirty="0" err="1">
                <a:solidFill>
                  <a:srgbClr val="000066"/>
                </a:solidFill>
              </a:rPr>
              <a:t>prvom</a:t>
            </a:r>
            <a:r>
              <a:rPr lang="en-US" sz="1000" dirty="0">
                <a:solidFill>
                  <a:srgbClr val="000066"/>
                </a:solidFill>
              </a:rPr>
              <a:t> </a:t>
            </a:r>
            <a:r>
              <a:rPr lang="en-US" sz="1000" dirty="0" err="1">
                <a:solidFill>
                  <a:srgbClr val="000066"/>
                </a:solidFill>
              </a:rPr>
              <a:t>stadijumu</a:t>
            </a:r>
            <a:r>
              <a:rPr lang="en-US" sz="1000" dirty="0">
                <a:solidFill>
                  <a:srgbClr val="000066"/>
                </a:solidFill>
              </a:rPr>
              <a:t> </a:t>
            </a:r>
            <a:r>
              <a:rPr lang="sr-Latn-RS" sz="1000" dirty="0">
                <a:solidFill>
                  <a:srgbClr val="000066"/>
                </a:solidFill>
              </a:rPr>
              <a:t>je </a:t>
            </a:r>
            <a:r>
              <a:rPr lang="en-US" sz="1000" dirty="0" err="1">
                <a:solidFill>
                  <a:srgbClr val="000066"/>
                </a:solidFill>
              </a:rPr>
              <a:t>prisutna</a:t>
            </a:r>
            <a:r>
              <a:rPr lang="en-US" sz="1000" dirty="0">
                <a:solidFill>
                  <a:srgbClr val="000066"/>
                </a:solidFill>
              </a:rPr>
              <a:t> </a:t>
            </a:r>
            <a:r>
              <a:rPr lang="en-US" sz="1000" dirty="0" err="1">
                <a:solidFill>
                  <a:srgbClr val="000066"/>
                </a:solidFill>
              </a:rPr>
              <a:t>povećana</a:t>
            </a:r>
            <a:r>
              <a:rPr lang="en-US" sz="1000" dirty="0">
                <a:solidFill>
                  <a:srgbClr val="000066"/>
                </a:solidFill>
              </a:rPr>
              <a:t> </a:t>
            </a:r>
            <a:r>
              <a:rPr lang="en-US" sz="1000" dirty="0" err="1">
                <a:solidFill>
                  <a:srgbClr val="000066"/>
                </a:solidFill>
              </a:rPr>
              <a:t>osetljivost</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hladnoću</a:t>
            </a:r>
            <a:r>
              <a:rPr lang="en-US" sz="1000" dirty="0">
                <a:solidFill>
                  <a:srgbClr val="000066"/>
                </a:solidFill>
              </a:rPr>
              <a:t>, lake </a:t>
            </a:r>
            <a:r>
              <a:rPr lang="en-US" sz="1000" dirty="0" err="1">
                <a:solidFill>
                  <a:srgbClr val="000066"/>
                </a:solidFill>
              </a:rPr>
              <a:t>parestezije</a:t>
            </a:r>
            <a:r>
              <a:rPr lang="en-US" sz="1000" dirty="0">
                <a:solidFill>
                  <a:srgbClr val="000066"/>
                </a:solidFill>
              </a:rPr>
              <a:t> u </a:t>
            </a:r>
            <a:r>
              <a:rPr lang="en-US" sz="1000" dirty="0" err="1">
                <a:solidFill>
                  <a:srgbClr val="000066"/>
                </a:solidFill>
              </a:rPr>
              <a:t>prstima</a:t>
            </a:r>
            <a:r>
              <a:rPr lang="en-US" sz="1000" dirty="0">
                <a:solidFill>
                  <a:srgbClr val="000066"/>
                </a:solidFill>
              </a:rPr>
              <a:t> </a:t>
            </a:r>
            <a:r>
              <a:rPr lang="en-US" sz="1000" dirty="0" err="1">
                <a:solidFill>
                  <a:srgbClr val="000066"/>
                </a:solidFill>
              </a:rPr>
              <a:t>ruku</a:t>
            </a:r>
            <a:r>
              <a:rPr lang="en-US" sz="1000" dirty="0">
                <a:solidFill>
                  <a:srgbClr val="000066"/>
                </a:solidFill>
              </a:rPr>
              <a:t>, </a:t>
            </a:r>
            <a:r>
              <a:rPr lang="en-US" sz="1000" dirty="0" err="1">
                <a:solidFill>
                  <a:srgbClr val="000066"/>
                </a:solidFill>
              </a:rPr>
              <a:t>lako</a:t>
            </a:r>
            <a:r>
              <a:rPr lang="en-US" sz="1000" dirty="0">
                <a:solidFill>
                  <a:srgbClr val="000066"/>
                </a:solidFill>
              </a:rPr>
              <a:t> </a:t>
            </a:r>
            <a:r>
              <a:rPr lang="en-US" sz="1000" dirty="0" err="1">
                <a:solidFill>
                  <a:srgbClr val="000066"/>
                </a:solidFill>
              </a:rPr>
              <a:t>snižen</a:t>
            </a:r>
            <a:r>
              <a:rPr lang="en-US" sz="1000" dirty="0">
                <a:solidFill>
                  <a:srgbClr val="000066"/>
                </a:solidFill>
              </a:rPr>
              <a:t> </a:t>
            </a:r>
            <a:r>
              <a:rPr lang="en-US" sz="1000" dirty="0" err="1">
                <a:solidFill>
                  <a:srgbClr val="000066"/>
                </a:solidFill>
              </a:rPr>
              <a:t>vibracioni</a:t>
            </a:r>
            <a:r>
              <a:rPr lang="en-US" sz="1000" dirty="0">
                <a:solidFill>
                  <a:srgbClr val="000066"/>
                </a:solidFill>
              </a:rPr>
              <a:t> </a:t>
            </a:r>
            <a:r>
              <a:rPr lang="en-US" sz="1000" dirty="0" err="1">
                <a:solidFill>
                  <a:srgbClr val="000066"/>
                </a:solidFill>
              </a:rPr>
              <a:t>senzibilitet</a:t>
            </a:r>
            <a:r>
              <a:rPr lang="en-US" sz="1000" dirty="0">
                <a:solidFill>
                  <a:srgbClr val="000066"/>
                </a:solidFill>
              </a:rPr>
              <a:t>, </a:t>
            </a:r>
            <a:r>
              <a:rPr lang="en-US" sz="1000" dirty="0" err="1">
                <a:solidFill>
                  <a:srgbClr val="000066"/>
                </a:solidFill>
              </a:rPr>
              <a:t>diskretna</a:t>
            </a:r>
            <a:r>
              <a:rPr lang="en-US" sz="1000" dirty="0">
                <a:solidFill>
                  <a:srgbClr val="000066"/>
                </a:solidFill>
              </a:rPr>
              <a:t> </a:t>
            </a:r>
            <a:r>
              <a:rPr lang="en-US" sz="1000" dirty="0" err="1">
                <a:solidFill>
                  <a:srgbClr val="000066"/>
                </a:solidFill>
              </a:rPr>
              <a:t>akrohipotermija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akrocijanoza</a:t>
            </a:r>
            <a:r>
              <a:rPr lang="en-US" sz="1000" dirty="0">
                <a:solidFill>
                  <a:srgbClr val="000066"/>
                </a:solidFill>
              </a:rPr>
              <a:t>. </a:t>
            </a:r>
            <a:r>
              <a:rPr lang="en-US" sz="1000" dirty="0" err="1">
                <a:solidFill>
                  <a:srgbClr val="000066"/>
                </a:solidFill>
              </a:rPr>
              <a:t>Ove</a:t>
            </a:r>
            <a:r>
              <a:rPr lang="en-US" sz="1000" dirty="0">
                <a:solidFill>
                  <a:srgbClr val="000066"/>
                </a:solidFill>
              </a:rPr>
              <a:t> </a:t>
            </a:r>
            <a:r>
              <a:rPr lang="en-US" sz="1000" dirty="0" err="1">
                <a:solidFill>
                  <a:srgbClr val="000066"/>
                </a:solidFill>
              </a:rPr>
              <a:t>promene</a:t>
            </a:r>
            <a:r>
              <a:rPr lang="en-US" sz="1000" dirty="0">
                <a:solidFill>
                  <a:srgbClr val="000066"/>
                </a:solidFill>
              </a:rPr>
              <a:t> </a:t>
            </a:r>
            <a:r>
              <a:rPr lang="en-US" sz="1000" dirty="0" err="1">
                <a:solidFill>
                  <a:srgbClr val="000066"/>
                </a:solidFill>
              </a:rPr>
              <a:t>imaju</a:t>
            </a:r>
            <a:r>
              <a:rPr lang="en-US" sz="1000" dirty="0">
                <a:solidFill>
                  <a:srgbClr val="000066"/>
                </a:solidFill>
              </a:rPr>
              <a:t> </a:t>
            </a:r>
            <a:r>
              <a:rPr lang="en-US" sz="1000" dirty="0" err="1">
                <a:solidFill>
                  <a:srgbClr val="000066"/>
                </a:solidFill>
              </a:rPr>
              <a:t>reverzibilan</a:t>
            </a:r>
            <a:r>
              <a:rPr lang="en-US" sz="1000" dirty="0">
                <a:solidFill>
                  <a:srgbClr val="000066"/>
                </a:solidFill>
              </a:rPr>
              <a:t> </a:t>
            </a:r>
            <a:r>
              <a:rPr lang="en-US" sz="1000" dirty="0" err="1">
                <a:solidFill>
                  <a:srgbClr val="000066"/>
                </a:solidFill>
              </a:rPr>
              <a:t>karakter</a:t>
            </a:r>
            <a:r>
              <a:rPr lang="en-US" sz="1000" dirty="0">
                <a:solidFill>
                  <a:srgbClr val="000066"/>
                </a:solidFill>
              </a:rPr>
              <a:t>. </a:t>
            </a:r>
          </a:p>
          <a:p>
            <a:pPr marL="180000" indent="-180000" algn="just">
              <a:spcBef>
                <a:spcPts val="600"/>
              </a:spcBef>
              <a:buFont typeface="+mj-lt"/>
              <a:buAutoNum type="arabicPeriod"/>
            </a:pPr>
            <a:r>
              <a:rPr lang="en-US" sz="1000" dirty="0">
                <a:solidFill>
                  <a:srgbClr val="000066"/>
                </a:solidFill>
              </a:rPr>
              <a:t>U </a:t>
            </a:r>
            <a:r>
              <a:rPr lang="en-US" sz="1000" dirty="0" err="1">
                <a:solidFill>
                  <a:srgbClr val="000066"/>
                </a:solidFill>
              </a:rPr>
              <a:t>drugom</a:t>
            </a:r>
            <a:r>
              <a:rPr lang="en-US" sz="1000" dirty="0">
                <a:solidFill>
                  <a:srgbClr val="000066"/>
                </a:solidFill>
              </a:rPr>
              <a:t> </a:t>
            </a:r>
            <a:r>
              <a:rPr lang="en-US" sz="1000" dirty="0" err="1">
                <a:solidFill>
                  <a:srgbClr val="000066"/>
                </a:solidFill>
              </a:rPr>
              <a:t>stadiju</a:t>
            </a:r>
            <a:r>
              <a:rPr lang="sr-Latn-RS" sz="1000" dirty="0">
                <a:solidFill>
                  <a:srgbClr val="000066"/>
                </a:solidFill>
              </a:rPr>
              <a:t>mu se</a:t>
            </a:r>
            <a:r>
              <a:rPr lang="en-US" sz="1000" dirty="0">
                <a:solidFill>
                  <a:srgbClr val="000066"/>
                </a:solidFill>
              </a:rPr>
              <a:t> </a:t>
            </a:r>
            <a:r>
              <a:rPr lang="en-US" sz="1000" dirty="0" err="1">
                <a:solidFill>
                  <a:srgbClr val="000066"/>
                </a:solidFill>
              </a:rPr>
              <a:t>pojačavaju</a:t>
            </a:r>
            <a:r>
              <a:rPr lang="en-US" sz="1000" dirty="0">
                <a:solidFill>
                  <a:srgbClr val="000066"/>
                </a:solidFill>
              </a:rPr>
              <a:t> </a:t>
            </a:r>
            <a:r>
              <a:rPr lang="en-US" sz="1000" dirty="0" err="1">
                <a:solidFill>
                  <a:srgbClr val="000066"/>
                </a:solidFill>
              </a:rPr>
              <a:t>parestezije</a:t>
            </a:r>
            <a:r>
              <a:rPr lang="sr-Latn-RS" sz="1000" dirty="0">
                <a:solidFill>
                  <a:srgbClr val="000066"/>
                </a:solidFill>
              </a:rPr>
              <a:t> (trnjenje/trnci)</a:t>
            </a:r>
            <a:r>
              <a:rPr lang="en-US" sz="1000" dirty="0">
                <a:solidFill>
                  <a:srgbClr val="000066"/>
                </a:solidFill>
              </a:rPr>
              <a:t>, </a:t>
            </a:r>
            <a:r>
              <a:rPr lang="en-US" sz="1000" dirty="0" err="1">
                <a:solidFill>
                  <a:srgbClr val="000066"/>
                </a:solidFill>
              </a:rPr>
              <a:t>smanjuje</a:t>
            </a:r>
            <a:r>
              <a:rPr lang="en-US" sz="1000" dirty="0">
                <a:solidFill>
                  <a:srgbClr val="000066"/>
                </a:solidFill>
              </a:rPr>
              <a:t> se </a:t>
            </a:r>
            <a:r>
              <a:rPr lang="en-US" sz="1000" dirty="0" err="1">
                <a:solidFill>
                  <a:srgbClr val="000066"/>
                </a:solidFill>
              </a:rPr>
              <a:t>osetljivost</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dodir</a:t>
            </a:r>
            <a:r>
              <a:rPr lang="en-US" sz="1000" dirty="0">
                <a:solidFill>
                  <a:srgbClr val="000066"/>
                </a:solidFill>
              </a:rPr>
              <a:t> </a:t>
            </a:r>
            <a:r>
              <a:rPr lang="en-US" sz="1000" dirty="0" err="1">
                <a:solidFill>
                  <a:srgbClr val="000066"/>
                </a:solidFill>
              </a:rPr>
              <a:t>cele</a:t>
            </a:r>
            <a:r>
              <a:rPr lang="en-US" sz="1000" dirty="0">
                <a:solidFill>
                  <a:srgbClr val="000066"/>
                </a:solidFill>
              </a:rPr>
              <a:t> </a:t>
            </a:r>
            <a:r>
              <a:rPr lang="en-US" sz="1000" dirty="0" err="1">
                <a:solidFill>
                  <a:srgbClr val="000066"/>
                </a:solidFill>
              </a:rPr>
              <a:t>šake</a:t>
            </a:r>
            <a:r>
              <a:rPr lang="en-US" sz="1000" dirty="0">
                <a:solidFill>
                  <a:srgbClr val="000066"/>
                </a:solidFill>
              </a:rPr>
              <a:t> pa </a:t>
            </a:r>
            <a:r>
              <a:rPr lang="en-US" sz="1000" dirty="0" err="1">
                <a:solidFill>
                  <a:srgbClr val="000066"/>
                </a:solidFill>
              </a:rPr>
              <a:t>i</a:t>
            </a:r>
            <a:r>
              <a:rPr lang="en-US" sz="1000" dirty="0">
                <a:solidFill>
                  <a:srgbClr val="000066"/>
                </a:solidFill>
              </a:rPr>
              <a:t> </a:t>
            </a:r>
            <a:r>
              <a:rPr lang="en-US" sz="1000" dirty="0" err="1">
                <a:solidFill>
                  <a:srgbClr val="000066"/>
                </a:solidFill>
              </a:rPr>
              <a:t>podlaktice</a:t>
            </a:r>
            <a:r>
              <a:rPr lang="en-US" sz="1000" dirty="0">
                <a:solidFill>
                  <a:srgbClr val="000066"/>
                </a:solidFill>
              </a:rPr>
              <a:t>, </a:t>
            </a:r>
            <a:r>
              <a:rPr lang="en-US" sz="1000" dirty="0" err="1">
                <a:solidFill>
                  <a:srgbClr val="000066"/>
                </a:solidFill>
              </a:rPr>
              <a:t>slabi</a:t>
            </a:r>
            <a:r>
              <a:rPr lang="en-US" sz="1000" dirty="0">
                <a:solidFill>
                  <a:srgbClr val="000066"/>
                </a:solidFill>
              </a:rPr>
              <a:t> </a:t>
            </a:r>
            <a:r>
              <a:rPr lang="en-US" sz="1000" dirty="0" err="1">
                <a:solidFill>
                  <a:srgbClr val="000066"/>
                </a:solidFill>
              </a:rPr>
              <a:t>mišićna</a:t>
            </a:r>
            <a:r>
              <a:rPr lang="en-US" sz="1000" dirty="0">
                <a:solidFill>
                  <a:srgbClr val="000066"/>
                </a:solidFill>
              </a:rPr>
              <a:t> </a:t>
            </a:r>
            <a:r>
              <a:rPr lang="en-US" sz="1000" dirty="0" err="1">
                <a:solidFill>
                  <a:srgbClr val="000066"/>
                </a:solidFill>
              </a:rPr>
              <a:t>snaga</a:t>
            </a:r>
            <a:r>
              <a:rPr lang="en-US" sz="1000" dirty="0">
                <a:solidFill>
                  <a:srgbClr val="000066"/>
                </a:solidFill>
              </a:rPr>
              <a:t> </a:t>
            </a:r>
            <a:r>
              <a:rPr lang="en-US" sz="1000" dirty="0" err="1">
                <a:solidFill>
                  <a:srgbClr val="000066"/>
                </a:solidFill>
              </a:rPr>
              <a:t>šaka</a:t>
            </a:r>
            <a:r>
              <a:rPr lang="en-US" sz="1000" dirty="0">
                <a:solidFill>
                  <a:srgbClr val="000066"/>
                </a:solidFill>
              </a:rPr>
              <a:t>, </a:t>
            </a:r>
            <a:r>
              <a:rPr lang="en-US" sz="1000" dirty="0" err="1">
                <a:solidFill>
                  <a:srgbClr val="000066"/>
                </a:solidFill>
              </a:rPr>
              <a:t>snižena</a:t>
            </a:r>
            <a:r>
              <a:rPr lang="en-US" sz="1000" dirty="0">
                <a:solidFill>
                  <a:srgbClr val="000066"/>
                </a:solidFill>
              </a:rPr>
              <a:t> je </a:t>
            </a:r>
            <a:r>
              <a:rPr lang="en-US" sz="1000" dirty="0" err="1">
                <a:solidFill>
                  <a:srgbClr val="000066"/>
                </a:solidFill>
              </a:rPr>
              <a:t>temperatura</a:t>
            </a:r>
            <a:r>
              <a:rPr lang="en-US" sz="1000" dirty="0">
                <a:solidFill>
                  <a:srgbClr val="000066"/>
                </a:solidFill>
              </a:rPr>
              <a:t> </a:t>
            </a:r>
            <a:r>
              <a:rPr lang="en-US" sz="1000" dirty="0" err="1">
                <a:solidFill>
                  <a:srgbClr val="000066"/>
                </a:solidFill>
              </a:rPr>
              <a:t>prstiju</a:t>
            </a:r>
            <a:r>
              <a:rPr lang="en-US" sz="1000" dirty="0">
                <a:solidFill>
                  <a:srgbClr val="000066"/>
                </a:solidFill>
              </a:rPr>
              <a:t>, </a:t>
            </a:r>
            <a:r>
              <a:rPr lang="en-US" sz="1000" dirty="0" err="1">
                <a:solidFill>
                  <a:srgbClr val="000066"/>
                </a:solidFill>
              </a:rPr>
              <a:t>povećano</a:t>
            </a:r>
            <a:r>
              <a:rPr lang="en-US" sz="1000" dirty="0">
                <a:solidFill>
                  <a:srgbClr val="000066"/>
                </a:solidFill>
              </a:rPr>
              <a:t> </a:t>
            </a:r>
            <a:r>
              <a:rPr lang="en-US" sz="1000" dirty="0" err="1">
                <a:solidFill>
                  <a:srgbClr val="000066"/>
                </a:solidFill>
              </a:rPr>
              <a:t>znojenje</a:t>
            </a:r>
            <a:r>
              <a:rPr lang="en-US" sz="1000" dirty="0">
                <a:solidFill>
                  <a:srgbClr val="000066"/>
                </a:solidFill>
              </a:rPr>
              <a:t> </a:t>
            </a:r>
            <a:r>
              <a:rPr lang="en-US" sz="1000" dirty="0" err="1">
                <a:solidFill>
                  <a:srgbClr val="000066"/>
                </a:solidFill>
              </a:rPr>
              <a:t>šaka</a:t>
            </a:r>
            <a:r>
              <a:rPr lang="en-US" sz="1000" dirty="0">
                <a:solidFill>
                  <a:srgbClr val="000066"/>
                </a:solidFill>
              </a:rPr>
              <a:t>, </a:t>
            </a:r>
            <a:r>
              <a:rPr lang="en-US" sz="1000" dirty="0" err="1">
                <a:solidFill>
                  <a:srgbClr val="000066"/>
                </a:solidFill>
              </a:rPr>
              <a:t>javljaju</a:t>
            </a:r>
            <a:r>
              <a:rPr lang="en-US" sz="1000" dirty="0">
                <a:solidFill>
                  <a:srgbClr val="000066"/>
                </a:solidFill>
              </a:rPr>
              <a:t> se </a:t>
            </a:r>
            <a:r>
              <a:rPr lang="en-US" sz="1000" dirty="0" err="1">
                <a:solidFill>
                  <a:srgbClr val="000066"/>
                </a:solidFill>
              </a:rPr>
              <a:t>angiospastične</a:t>
            </a:r>
            <a:r>
              <a:rPr lang="en-US" sz="1000" dirty="0">
                <a:solidFill>
                  <a:srgbClr val="000066"/>
                </a:solidFill>
              </a:rPr>
              <a:t> </a:t>
            </a:r>
            <a:r>
              <a:rPr lang="en-US" sz="1000" dirty="0" err="1">
                <a:solidFill>
                  <a:srgbClr val="000066"/>
                </a:solidFill>
              </a:rPr>
              <a:t>pojave</a:t>
            </a:r>
            <a:r>
              <a:rPr lang="en-US" sz="1000" dirty="0">
                <a:solidFill>
                  <a:srgbClr val="000066"/>
                </a:solidFill>
              </a:rPr>
              <a:t> – </a:t>
            </a:r>
            <a:r>
              <a:rPr lang="en-US" sz="1000" dirty="0" err="1">
                <a:solidFill>
                  <a:srgbClr val="000066"/>
                </a:solidFill>
              </a:rPr>
              <a:t>bledilo</a:t>
            </a:r>
            <a:r>
              <a:rPr lang="en-US" sz="1000" dirty="0">
                <a:solidFill>
                  <a:srgbClr val="000066"/>
                </a:solidFill>
              </a:rPr>
              <a:t> </a:t>
            </a:r>
            <a:r>
              <a:rPr lang="en-US" sz="1000" dirty="0" err="1">
                <a:solidFill>
                  <a:srgbClr val="000066"/>
                </a:solidFill>
              </a:rPr>
              <a:t>prstiju</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provokaciju</a:t>
            </a:r>
            <a:r>
              <a:rPr lang="en-US" sz="1000" dirty="0">
                <a:solidFill>
                  <a:srgbClr val="000066"/>
                </a:solidFill>
              </a:rPr>
              <a:t> (</a:t>
            </a:r>
            <a:r>
              <a:rPr lang="en-US" sz="1000" dirty="0" err="1">
                <a:solidFill>
                  <a:srgbClr val="000066"/>
                </a:solidFill>
              </a:rPr>
              <a:t>hladnoću</a:t>
            </a:r>
            <a:r>
              <a:rPr lang="en-US" sz="1000" dirty="0">
                <a:solidFill>
                  <a:srgbClr val="000066"/>
                </a:solidFill>
              </a:rPr>
              <a:t>, </a:t>
            </a:r>
            <a:r>
              <a:rPr lang="en-US" sz="1000" dirty="0" err="1">
                <a:solidFill>
                  <a:srgbClr val="000066"/>
                </a:solidFill>
              </a:rPr>
              <a:t>rad</a:t>
            </a:r>
            <a:r>
              <a:rPr lang="en-US" sz="1000" dirty="0">
                <a:solidFill>
                  <a:srgbClr val="000066"/>
                </a:solidFill>
              </a:rPr>
              <a:t> </a:t>
            </a:r>
            <a:r>
              <a:rPr lang="en-US" sz="1000" dirty="0" err="1">
                <a:solidFill>
                  <a:srgbClr val="000066"/>
                </a:solidFill>
              </a:rPr>
              <a:t>sa</a:t>
            </a:r>
            <a:r>
              <a:rPr lang="en-US" sz="1000" dirty="0">
                <a:solidFill>
                  <a:srgbClr val="000066"/>
                </a:solidFill>
              </a:rPr>
              <a:t> </a:t>
            </a:r>
            <a:r>
              <a:rPr lang="en-US" sz="1000" dirty="0" err="1">
                <a:solidFill>
                  <a:srgbClr val="000066"/>
                </a:solidFill>
              </a:rPr>
              <a:t>hladnim</a:t>
            </a:r>
            <a:r>
              <a:rPr lang="en-US" sz="1000" dirty="0">
                <a:solidFill>
                  <a:srgbClr val="000066"/>
                </a:solidFill>
              </a:rPr>
              <a:t> </a:t>
            </a:r>
            <a:r>
              <a:rPr lang="en-US" sz="1000" dirty="0" err="1">
                <a:solidFill>
                  <a:srgbClr val="000066"/>
                </a:solidFill>
              </a:rPr>
              <a:t>alatima</a:t>
            </a:r>
            <a:r>
              <a:rPr lang="en-US" sz="1000" dirty="0">
                <a:solidFill>
                  <a:srgbClr val="000066"/>
                </a:solidFill>
              </a:rPr>
              <a:t>, </a:t>
            </a:r>
            <a:r>
              <a:rPr lang="en-US" sz="1000" dirty="0" err="1">
                <a:solidFill>
                  <a:srgbClr val="000066"/>
                </a:solidFill>
              </a:rPr>
              <a:t>pranje</a:t>
            </a:r>
            <a:r>
              <a:rPr lang="en-US" sz="1000" dirty="0">
                <a:solidFill>
                  <a:srgbClr val="000066"/>
                </a:solidFill>
              </a:rPr>
              <a:t> </a:t>
            </a:r>
            <a:r>
              <a:rPr lang="en-US" sz="1000" dirty="0" err="1">
                <a:solidFill>
                  <a:srgbClr val="000066"/>
                </a:solidFill>
              </a:rPr>
              <a:t>ruku</a:t>
            </a:r>
            <a:r>
              <a:rPr lang="en-US" sz="1000" dirty="0">
                <a:solidFill>
                  <a:srgbClr val="000066"/>
                </a:solidFill>
              </a:rPr>
              <a:t> </a:t>
            </a:r>
            <a:r>
              <a:rPr lang="en-US" sz="1000" dirty="0" err="1">
                <a:solidFill>
                  <a:srgbClr val="000066"/>
                </a:solidFill>
              </a:rPr>
              <a:t>hladnom</a:t>
            </a:r>
            <a:r>
              <a:rPr lang="en-US" sz="1000" dirty="0">
                <a:solidFill>
                  <a:srgbClr val="000066"/>
                </a:solidFill>
              </a:rPr>
              <a:t> </a:t>
            </a:r>
            <a:r>
              <a:rPr lang="en-US" sz="1000" dirty="0" err="1">
                <a:solidFill>
                  <a:srgbClr val="000066"/>
                </a:solidFill>
              </a:rPr>
              <a:t>vodom</a:t>
            </a:r>
            <a:r>
              <a:rPr lang="en-US" sz="1000" dirty="0">
                <a:solidFill>
                  <a:srgbClr val="000066"/>
                </a:solidFill>
              </a:rPr>
              <a:t>). </a:t>
            </a:r>
            <a:r>
              <a:rPr lang="en-US" sz="1000" dirty="0" err="1">
                <a:solidFill>
                  <a:srgbClr val="000066"/>
                </a:solidFill>
              </a:rPr>
              <a:t>Bolesnici</a:t>
            </a:r>
            <a:r>
              <a:rPr lang="en-US" sz="1000" dirty="0">
                <a:solidFill>
                  <a:srgbClr val="000066"/>
                </a:solidFill>
              </a:rPr>
              <a:t> se </a:t>
            </a:r>
            <a:r>
              <a:rPr lang="en-US" sz="1000" dirty="0" err="1">
                <a:solidFill>
                  <a:srgbClr val="000066"/>
                </a:solidFill>
              </a:rPr>
              <a:t>žale</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hladnoću</a:t>
            </a:r>
            <a:r>
              <a:rPr lang="en-US" sz="1000" dirty="0">
                <a:solidFill>
                  <a:srgbClr val="000066"/>
                </a:solidFill>
              </a:rPr>
              <a:t>, </a:t>
            </a:r>
            <a:r>
              <a:rPr lang="en-US" sz="1000" dirty="0" err="1">
                <a:solidFill>
                  <a:srgbClr val="000066"/>
                </a:solidFill>
              </a:rPr>
              <a:t>pojačan</a:t>
            </a:r>
            <a:r>
              <a:rPr lang="en-US" sz="1000" dirty="0">
                <a:solidFill>
                  <a:srgbClr val="000066"/>
                </a:solidFill>
              </a:rPr>
              <a:t> </a:t>
            </a:r>
            <a:r>
              <a:rPr lang="en-US" sz="1000" dirty="0" err="1">
                <a:solidFill>
                  <a:srgbClr val="000066"/>
                </a:solidFill>
              </a:rPr>
              <a:t>zamor</a:t>
            </a:r>
            <a:r>
              <a:rPr lang="en-US" sz="1000" dirty="0">
                <a:solidFill>
                  <a:srgbClr val="000066"/>
                </a:solidFill>
              </a:rPr>
              <a:t>, </a:t>
            </a:r>
            <a:r>
              <a:rPr lang="en-US" sz="1000" dirty="0" err="1">
                <a:solidFill>
                  <a:srgbClr val="000066"/>
                </a:solidFill>
              </a:rPr>
              <a:t>razdražljivost</a:t>
            </a:r>
            <a:r>
              <a:rPr lang="en-US" sz="1000" dirty="0">
                <a:solidFill>
                  <a:srgbClr val="000066"/>
                </a:solidFill>
              </a:rPr>
              <a:t>, </a:t>
            </a:r>
            <a:r>
              <a:rPr lang="en-US" sz="1000" dirty="0" err="1">
                <a:solidFill>
                  <a:srgbClr val="000066"/>
                </a:solidFill>
              </a:rPr>
              <a:t>javljaju</a:t>
            </a:r>
            <a:r>
              <a:rPr lang="en-US" sz="1000" dirty="0">
                <a:solidFill>
                  <a:srgbClr val="000066"/>
                </a:solidFill>
              </a:rPr>
              <a:t> se </a:t>
            </a:r>
            <a:r>
              <a:rPr lang="en-US" sz="1000" dirty="0" err="1">
                <a:solidFill>
                  <a:srgbClr val="000066"/>
                </a:solidFill>
              </a:rPr>
              <a:t>znaci</a:t>
            </a:r>
            <a:r>
              <a:rPr lang="en-US" sz="1000" dirty="0">
                <a:solidFill>
                  <a:srgbClr val="000066"/>
                </a:solidFill>
              </a:rPr>
              <a:t> </a:t>
            </a:r>
            <a:r>
              <a:rPr lang="en-US" sz="1000" dirty="0" err="1">
                <a:solidFill>
                  <a:srgbClr val="000066"/>
                </a:solidFill>
              </a:rPr>
              <a:t>početnog</a:t>
            </a:r>
            <a:r>
              <a:rPr lang="en-US" sz="1000" dirty="0">
                <a:solidFill>
                  <a:srgbClr val="000066"/>
                </a:solidFill>
              </a:rPr>
              <a:t> </a:t>
            </a:r>
            <a:r>
              <a:rPr lang="en-US" sz="1000" dirty="0" err="1">
                <a:solidFill>
                  <a:srgbClr val="000066"/>
                </a:solidFill>
              </a:rPr>
              <a:t>asteničnog</a:t>
            </a:r>
            <a:r>
              <a:rPr lang="en-US" sz="1000" dirty="0">
                <a:solidFill>
                  <a:srgbClr val="000066"/>
                </a:solidFill>
              </a:rPr>
              <a:t> </a:t>
            </a:r>
            <a:r>
              <a:rPr lang="en-US" sz="1000" dirty="0" err="1">
                <a:solidFill>
                  <a:srgbClr val="000066"/>
                </a:solidFill>
              </a:rPr>
              <a:t>ili</a:t>
            </a:r>
            <a:r>
              <a:rPr lang="en-US" sz="1000" dirty="0">
                <a:solidFill>
                  <a:srgbClr val="000066"/>
                </a:solidFill>
              </a:rPr>
              <a:t> </a:t>
            </a:r>
            <a:r>
              <a:rPr lang="en-US" sz="1000" dirty="0" err="1">
                <a:solidFill>
                  <a:srgbClr val="000066"/>
                </a:solidFill>
              </a:rPr>
              <a:t>astenično-neurasteničnog</a:t>
            </a:r>
            <a:r>
              <a:rPr lang="en-US" sz="1000" dirty="0">
                <a:solidFill>
                  <a:srgbClr val="000066"/>
                </a:solidFill>
              </a:rPr>
              <a:t> </a:t>
            </a:r>
            <a:r>
              <a:rPr lang="en-US" sz="1000" dirty="0" err="1">
                <a:solidFill>
                  <a:srgbClr val="000066"/>
                </a:solidFill>
              </a:rPr>
              <a:t>karaktera</a:t>
            </a:r>
            <a:r>
              <a:rPr lang="en-US" sz="1000" dirty="0">
                <a:solidFill>
                  <a:srgbClr val="000066"/>
                </a:solidFill>
              </a:rPr>
              <a:t>. </a:t>
            </a:r>
          </a:p>
          <a:p>
            <a:pPr marL="180000" indent="-180000" algn="just">
              <a:spcBef>
                <a:spcPts val="600"/>
              </a:spcBef>
              <a:buFont typeface="+mj-lt"/>
              <a:buAutoNum type="arabicPeriod"/>
            </a:pPr>
            <a:r>
              <a:rPr lang="en-US" sz="1000" dirty="0">
                <a:solidFill>
                  <a:srgbClr val="000066"/>
                </a:solidFill>
              </a:rPr>
              <a:t>U </a:t>
            </a:r>
            <a:r>
              <a:rPr lang="en-US" sz="1000" dirty="0" err="1">
                <a:solidFill>
                  <a:srgbClr val="000066"/>
                </a:solidFill>
              </a:rPr>
              <a:t>trećem</a:t>
            </a:r>
            <a:r>
              <a:rPr lang="en-US" sz="1000" dirty="0">
                <a:solidFill>
                  <a:srgbClr val="000066"/>
                </a:solidFill>
              </a:rPr>
              <a:t> </a:t>
            </a:r>
            <a:r>
              <a:rPr lang="en-US" sz="1000" dirty="0" err="1">
                <a:solidFill>
                  <a:srgbClr val="000066"/>
                </a:solidFill>
              </a:rPr>
              <a:t>stadiju</a:t>
            </a:r>
            <a:r>
              <a:rPr lang="sr-Latn-RS" sz="1000" dirty="0">
                <a:solidFill>
                  <a:srgbClr val="000066"/>
                </a:solidFill>
              </a:rPr>
              <a:t>mu su</a:t>
            </a:r>
            <a:r>
              <a:rPr lang="en-US" sz="1000" dirty="0">
                <a:solidFill>
                  <a:srgbClr val="000066"/>
                </a:solidFill>
              </a:rPr>
              <a:t> </a:t>
            </a:r>
            <a:r>
              <a:rPr lang="en-US" sz="1000" dirty="0" err="1">
                <a:solidFill>
                  <a:srgbClr val="000066"/>
                </a:solidFill>
              </a:rPr>
              <a:t>bolovi</a:t>
            </a:r>
            <a:r>
              <a:rPr lang="en-US" sz="1000" dirty="0">
                <a:solidFill>
                  <a:srgbClr val="000066"/>
                </a:solidFill>
              </a:rPr>
              <a:t> u </a:t>
            </a:r>
            <a:r>
              <a:rPr lang="en-US" sz="1000" dirty="0" err="1">
                <a:solidFill>
                  <a:srgbClr val="000066"/>
                </a:solidFill>
              </a:rPr>
              <a:t>rukama</a:t>
            </a:r>
            <a:r>
              <a:rPr lang="sr-Latn-RS" sz="1000" dirty="0">
                <a:solidFill>
                  <a:srgbClr val="000066"/>
                </a:solidFill>
              </a:rPr>
              <a:t> </a:t>
            </a:r>
            <a:r>
              <a:rPr lang="en-US" sz="1000" dirty="0" err="1">
                <a:solidFill>
                  <a:srgbClr val="000066"/>
                </a:solidFill>
              </a:rPr>
              <a:t>veoma</a:t>
            </a:r>
            <a:r>
              <a:rPr lang="en-US" sz="1000" dirty="0">
                <a:solidFill>
                  <a:srgbClr val="000066"/>
                </a:solidFill>
              </a:rPr>
              <a:t> </a:t>
            </a:r>
            <a:r>
              <a:rPr lang="en-US" sz="1000" dirty="0" err="1">
                <a:solidFill>
                  <a:srgbClr val="000066"/>
                </a:solidFill>
              </a:rPr>
              <a:t>izraženi</a:t>
            </a:r>
            <a:r>
              <a:rPr lang="en-US" sz="1000" dirty="0">
                <a:solidFill>
                  <a:srgbClr val="000066"/>
                </a:solidFill>
              </a:rPr>
              <a:t>, </a:t>
            </a:r>
            <a:r>
              <a:rPr lang="en-US" sz="1000" dirty="0" err="1">
                <a:solidFill>
                  <a:srgbClr val="000066"/>
                </a:solidFill>
              </a:rPr>
              <a:t>naročito</a:t>
            </a:r>
            <a:r>
              <a:rPr lang="en-US" sz="1000" dirty="0">
                <a:solidFill>
                  <a:srgbClr val="000066"/>
                </a:solidFill>
              </a:rPr>
              <a:t> </a:t>
            </a:r>
            <a:r>
              <a:rPr lang="en-US" sz="1000" dirty="0" err="1">
                <a:solidFill>
                  <a:srgbClr val="000066"/>
                </a:solidFill>
              </a:rPr>
              <a:t>posle</a:t>
            </a:r>
            <a:r>
              <a:rPr lang="en-US" sz="1000" dirty="0">
                <a:solidFill>
                  <a:srgbClr val="000066"/>
                </a:solidFill>
              </a:rPr>
              <a:t> </a:t>
            </a:r>
            <a:r>
              <a:rPr lang="en-US" sz="1000" dirty="0" err="1">
                <a:solidFill>
                  <a:srgbClr val="000066"/>
                </a:solidFill>
              </a:rPr>
              <a:t>rada</a:t>
            </a:r>
            <a:r>
              <a:rPr lang="en-US" sz="1000" dirty="0">
                <a:solidFill>
                  <a:srgbClr val="000066"/>
                </a:solidFill>
              </a:rPr>
              <a:t>, </a:t>
            </a:r>
            <a:r>
              <a:rPr lang="en-US" sz="1000" dirty="0" err="1">
                <a:solidFill>
                  <a:srgbClr val="000066"/>
                </a:solidFill>
              </a:rPr>
              <a:t>ograničena</a:t>
            </a:r>
            <a:r>
              <a:rPr lang="en-US" sz="1000" dirty="0">
                <a:solidFill>
                  <a:srgbClr val="000066"/>
                </a:solidFill>
              </a:rPr>
              <a:t> </a:t>
            </a:r>
            <a:r>
              <a:rPr lang="sr-Latn-RS" sz="1000" dirty="0">
                <a:solidFill>
                  <a:srgbClr val="000066"/>
                </a:solidFill>
              </a:rPr>
              <a:t>je </a:t>
            </a:r>
            <a:r>
              <a:rPr lang="en-US" sz="1000" dirty="0" err="1">
                <a:solidFill>
                  <a:srgbClr val="000066"/>
                </a:solidFill>
              </a:rPr>
              <a:t>pokretljivost</a:t>
            </a:r>
            <a:r>
              <a:rPr lang="en-US" sz="1000" dirty="0">
                <a:solidFill>
                  <a:srgbClr val="000066"/>
                </a:solidFill>
              </a:rPr>
              <a:t> </a:t>
            </a:r>
            <a:r>
              <a:rPr lang="en-US" sz="1000" dirty="0" err="1">
                <a:solidFill>
                  <a:srgbClr val="000066"/>
                </a:solidFill>
              </a:rPr>
              <a:t>zglobova</a:t>
            </a:r>
            <a:r>
              <a:rPr lang="en-US" sz="1000" dirty="0">
                <a:solidFill>
                  <a:srgbClr val="000066"/>
                </a:solidFill>
              </a:rPr>
              <a:t>, </a:t>
            </a:r>
            <a:r>
              <a:rPr lang="en-US" sz="1000" dirty="0" err="1">
                <a:solidFill>
                  <a:srgbClr val="000066"/>
                </a:solidFill>
              </a:rPr>
              <a:t>napadi</a:t>
            </a:r>
            <a:r>
              <a:rPr lang="en-US" sz="1000" dirty="0">
                <a:solidFill>
                  <a:srgbClr val="000066"/>
                </a:solidFill>
              </a:rPr>
              <a:t> </a:t>
            </a:r>
            <a:r>
              <a:rPr lang="en-US" sz="1000" dirty="0" err="1">
                <a:solidFill>
                  <a:srgbClr val="000066"/>
                </a:solidFill>
              </a:rPr>
              <a:t>beljenja</a:t>
            </a:r>
            <a:r>
              <a:rPr lang="en-US" sz="1000" dirty="0">
                <a:solidFill>
                  <a:srgbClr val="000066"/>
                </a:solidFill>
              </a:rPr>
              <a:t> </a:t>
            </a:r>
            <a:r>
              <a:rPr lang="en-US" sz="1000" dirty="0" err="1">
                <a:solidFill>
                  <a:srgbClr val="000066"/>
                </a:solidFill>
              </a:rPr>
              <a:t>prstiju</a:t>
            </a:r>
            <a:r>
              <a:rPr lang="sr-Latn-RS" sz="1000" dirty="0">
                <a:solidFill>
                  <a:srgbClr val="000066"/>
                </a:solidFill>
              </a:rPr>
              <a:t> se</a:t>
            </a:r>
            <a:r>
              <a:rPr lang="en-US" sz="1000" dirty="0">
                <a:solidFill>
                  <a:srgbClr val="000066"/>
                </a:solidFill>
              </a:rPr>
              <a:t> </a:t>
            </a:r>
            <a:r>
              <a:rPr lang="en-US" sz="1000" dirty="0" err="1">
                <a:solidFill>
                  <a:srgbClr val="000066"/>
                </a:solidFill>
              </a:rPr>
              <a:t>često</a:t>
            </a:r>
            <a:r>
              <a:rPr lang="en-US" sz="1000" dirty="0">
                <a:solidFill>
                  <a:srgbClr val="000066"/>
                </a:solidFill>
              </a:rPr>
              <a:t> </a:t>
            </a:r>
            <a:r>
              <a:rPr lang="en-US" sz="1000" dirty="0" err="1">
                <a:solidFill>
                  <a:srgbClr val="000066"/>
                </a:solidFill>
              </a:rPr>
              <a:t>izmenjuju</a:t>
            </a:r>
            <a:r>
              <a:rPr lang="en-US" sz="1000" dirty="0">
                <a:solidFill>
                  <a:srgbClr val="000066"/>
                </a:solidFill>
              </a:rPr>
              <a:t> </a:t>
            </a:r>
            <a:r>
              <a:rPr lang="en-US" sz="1000" dirty="0" err="1">
                <a:solidFill>
                  <a:srgbClr val="000066"/>
                </a:solidFill>
              </a:rPr>
              <a:t>sa</a:t>
            </a:r>
            <a:r>
              <a:rPr lang="en-US" sz="1000" dirty="0">
                <a:solidFill>
                  <a:srgbClr val="000066"/>
                </a:solidFill>
              </a:rPr>
              <a:t> </a:t>
            </a:r>
            <a:r>
              <a:rPr lang="en-US" sz="1000" dirty="0" err="1">
                <a:solidFill>
                  <a:srgbClr val="000066"/>
                </a:solidFill>
              </a:rPr>
              <a:t>zastojnom</a:t>
            </a:r>
            <a:r>
              <a:rPr lang="en-US" sz="1000" dirty="0">
                <a:solidFill>
                  <a:srgbClr val="000066"/>
                </a:solidFill>
              </a:rPr>
              <a:t> </a:t>
            </a:r>
            <a:r>
              <a:rPr lang="en-US" sz="1000" dirty="0" err="1">
                <a:solidFill>
                  <a:srgbClr val="000066"/>
                </a:solidFill>
              </a:rPr>
              <a:t>cijanozom</a:t>
            </a:r>
            <a:r>
              <a:rPr lang="en-US" sz="1000" dirty="0">
                <a:solidFill>
                  <a:srgbClr val="000066"/>
                </a:solidFill>
              </a:rPr>
              <a:t> </a:t>
            </a:r>
            <a:r>
              <a:rPr lang="en-US" sz="1000" dirty="0" err="1">
                <a:solidFill>
                  <a:srgbClr val="000066"/>
                </a:solidFill>
              </a:rPr>
              <a:t>prstiju</a:t>
            </a:r>
            <a:r>
              <a:rPr lang="en-US" sz="1000" dirty="0">
                <a:solidFill>
                  <a:srgbClr val="000066"/>
                </a:solidFill>
              </a:rPr>
              <a:t>, </a:t>
            </a:r>
            <a:r>
              <a:rPr lang="en-US" sz="1000" dirty="0" err="1">
                <a:solidFill>
                  <a:srgbClr val="000066"/>
                </a:solidFill>
              </a:rPr>
              <a:t>šaka</a:t>
            </a:r>
            <a:r>
              <a:rPr lang="en-US" sz="1000" dirty="0">
                <a:solidFill>
                  <a:srgbClr val="000066"/>
                </a:solidFill>
              </a:rPr>
              <a:t>, </a:t>
            </a:r>
            <a:r>
              <a:rPr lang="en-US" sz="1000" dirty="0" err="1">
                <a:solidFill>
                  <a:srgbClr val="000066"/>
                </a:solidFill>
              </a:rPr>
              <a:t>naročitio</a:t>
            </a:r>
            <a:r>
              <a:rPr lang="en-US" sz="1000" dirty="0">
                <a:solidFill>
                  <a:srgbClr val="000066"/>
                </a:solidFill>
              </a:rPr>
              <a:t> </a:t>
            </a:r>
            <a:r>
              <a:rPr lang="en-US" sz="1000" dirty="0" err="1">
                <a:solidFill>
                  <a:srgbClr val="000066"/>
                </a:solidFill>
              </a:rPr>
              <a:t>dlanova</a:t>
            </a:r>
            <a:r>
              <a:rPr lang="en-US" sz="1000" dirty="0">
                <a:solidFill>
                  <a:srgbClr val="000066"/>
                </a:solidFill>
              </a:rPr>
              <a:t>, </a:t>
            </a:r>
            <a:r>
              <a:rPr lang="en-US" sz="1000" dirty="0" err="1">
                <a:solidFill>
                  <a:srgbClr val="000066"/>
                </a:solidFill>
              </a:rPr>
              <a:t>karakteristič</a:t>
            </a:r>
            <a:r>
              <a:rPr lang="sr-Latn-RS" sz="1000" dirty="0">
                <a:solidFill>
                  <a:srgbClr val="000066"/>
                </a:solidFill>
              </a:rPr>
              <a:t>ni su </a:t>
            </a:r>
            <a:r>
              <a:rPr lang="en-US" sz="1000" dirty="0" err="1">
                <a:solidFill>
                  <a:srgbClr val="000066"/>
                </a:solidFill>
              </a:rPr>
              <a:t>ovalni</a:t>
            </a:r>
            <a:r>
              <a:rPr lang="en-US" sz="1000" dirty="0">
                <a:solidFill>
                  <a:srgbClr val="000066"/>
                </a:solidFill>
              </a:rPr>
              <a:t> </a:t>
            </a:r>
            <a:r>
              <a:rPr lang="en-US" sz="1000" dirty="0" err="1">
                <a:solidFill>
                  <a:srgbClr val="000066"/>
                </a:solidFill>
              </a:rPr>
              <a:t>izgled</a:t>
            </a:r>
            <a:r>
              <a:rPr lang="en-US" sz="1000" dirty="0">
                <a:solidFill>
                  <a:srgbClr val="000066"/>
                </a:solidFill>
              </a:rPr>
              <a:t> </a:t>
            </a:r>
            <a:r>
              <a:rPr lang="en-US" sz="1000" dirty="0" err="1">
                <a:solidFill>
                  <a:srgbClr val="000066"/>
                </a:solidFill>
              </a:rPr>
              <a:t>vrhova</a:t>
            </a:r>
            <a:r>
              <a:rPr lang="en-US" sz="1000" dirty="0">
                <a:solidFill>
                  <a:srgbClr val="000066"/>
                </a:solidFill>
              </a:rPr>
              <a:t> </a:t>
            </a:r>
            <a:r>
              <a:rPr lang="en-US" sz="1000" dirty="0" err="1">
                <a:solidFill>
                  <a:srgbClr val="000066"/>
                </a:solidFill>
              </a:rPr>
              <a:t>prstiju</a:t>
            </a:r>
            <a:r>
              <a:rPr lang="en-US" sz="1000" dirty="0">
                <a:solidFill>
                  <a:srgbClr val="000066"/>
                </a:solidFill>
              </a:rPr>
              <a:t>, </a:t>
            </a:r>
            <a:r>
              <a:rPr lang="en-US" sz="1000" dirty="0" err="1">
                <a:solidFill>
                  <a:srgbClr val="000066"/>
                </a:solidFill>
              </a:rPr>
              <a:t>asimetrija</a:t>
            </a:r>
            <a:r>
              <a:rPr lang="en-US" sz="1000" dirty="0">
                <a:solidFill>
                  <a:srgbClr val="000066"/>
                </a:solidFill>
              </a:rPr>
              <a:t> </a:t>
            </a:r>
            <a:r>
              <a:rPr lang="en-US" sz="1000" dirty="0" err="1">
                <a:solidFill>
                  <a:srgbClr val="000066"/>
                </a:solidFill>
              </a:rPr>
              <a:t>arterijskog</a:t>
            </a:r>
            <a:r>
              <a:rPr lang="en-US" sz="1000" dirty="0">
                <a:solidFill>
                  <a:srgbClr val="000066"/>
                </a:solidFill>
              </a:rPr>
              <a:t> </a:t>
            </a:r>
            <a:r>
              <a:rPr lang="en-US" sz="1000" dirty="0" err="1">
                <a:solidFill>
                  <a:srgbClr val="000066"/>
                </a:solidFill>
              </a:rPr>
              <a:t>pritiska</a:t>
            </a:r>
            <a:r>
              <a:rPr lang="en-US" sz="1000" dirty="0">
                <a:solidFill>
                  <a:srgbClr val="000066"/>
                </a:solidFill>
              </a:rPr>
              <a:t> (</a:t>
            </a:r>
            <a:r>
              <a:rPr lang="en-US" sz="1000" dirty="0" err="1">
                <a:solidFill>
                  <a:srgbClr val="000066"/>
                </a:solidFill>
              </a:rPr>
              <a:t>Palov</a:t>
            </a:r>
            <a:r>
              <a:rPr lang="en-US" sz="1000" dirty="0">
                <a:solidFill>
                  <a:srgbClr val="000066"/>
                </a:solidFill>
              </a:rPr>
              <a:t> </a:t>
            </a:r>
            <a:r>
              <a:rPr lang="en-US" sz="1000" dirty="0" err="1">
                <a:solidFill>
                  <a:srgbClr val="000066"/>
                </a:solidFill>
              </a:rPr>
              <a:t>simptom</a:t>
            </a:r>
            <a:r>
              <a:rPr lang="en-US" sz="1000" dirty="0">
                <a:solidFill>
                  <a:srgbClr val="000066"/>
                </a:solidFill>
              </a:rPr>
              <a:t>), </a:t>
            </a:r>
            <a:r>
              <a:rPr lang="sr-Latn-RS" sz="1000" dirty="0">
                <a:solidFill>
                  <a:srgbClr val="000066"/>
                </a:solidFill>
              </a:rPr>
              <a:t>kao i</a:t>
            </a:r>
            <a:r>
              <a:rPr lang="en-US" sz="1000" dirty="0">
                <a:solidFill>
                  <a:srgbClr val="000066"/>
                </a:solidFill>
              </a:rPr>
              <a:t> </a:t>
            </a:r>
            <a:r>
              <a:rPr lang="en-US" sz="1000" dirty="0" err="1">
                <a:solidFill>
                  <a:srgbClr val="000066"/>
                </a:solidFill>
              </a:rPr>
              <a:t>znaci</a:t>
            </a:r>
            <a:r>
              <a:rPr lang="en-US" sz="1000" dirty="0">
                <a:solidFill>
                  <a:srgbClr val="000066"/>
                </a:solidFill>
              </a:rPr>
              <a:t> </a:t>
            </a:r>
            <a:r>
              <a:rPr lang="en-US" sz="1000" dirty="0" err="1">
                <a:solidFill>
                  <a:srgbClr val="000066"/>
                </a:solidFill>
              </a:rPr>
              <a:t>astenično-neurasteničnog</a:t>
            </a:r>
            <a:r>
              <a:rPr lang="en-US" sz="1000" dirty="0">
                <a:solidFill>
                  <a:srgbClr val="000066"/>
                </a:solidFill>
              </a:rPr>
              <a:t> </a:t>
            </a:r>
            <a:r>
              <a:rPr lang="en-US" sz="1000" dirty="0" err="1">
                <a:solidFill>
                  <a:srgbClr val="000066"/>
                </a:solidFill>
              </a:rPr>
              <a:t>sindroma</a:t>
            </a:r>
            <a:r>
              <a:rPr lang="en-US" sz="1000" dirty="0">
                <a:solidFill>
                  <a:srgbClr val="000066"/>
                </a:solidFill>
              </a:rPr>
              <a:t>. </a:t>
            </a:r>
          </a:p>
          <a:p>
            <a:pPr marL="180000" indent="-180000" algn="just">
              <a:spcBef>
                <a:spcPts val="600"/>
              </a:spcBef>
              <a:buFont typeface="+mj-lt"/>
              <a:buAutoNum type="arabicPeriod"/>
            </a:pPr>
            <a:r>
              <a:rPr lang="en-US" sz="1000" dirty="0" err="1">
                <a:solidFill>
                  <a:srgbClr val="000066"/>
                </a:solidFill>
              </a:rPr>
              <a:t>Četvrti</a:t>
            </a:r>
            <a:r>
              <a:rPr lang="en-US" sz="1000" dirty="0">
                <a:solidFill>
                  <a:srgbClr val="000066"/>
                </a:solidFill>
              </a:rPr>
              <a:t> </a:t>
            </a:r>
            <a:r>
              <a:rPr lang="en-US" sz="1000" dirty="0" err="1">
                <a:solidFill>
                  <a:srgbClr val="000066"/>
                </a:solidFill>
              </a:rPr>
              <a:t>stadij</a:t>
            </a:r>
            <a:r>
              <a:rPr lang="sr-Latn-RS" sz="1000" dirty="0">
                <a:solidFill>
                  <a:srgbClr val="000066"/>
                </a:solidFill>
              </a:rPr>
              <a:t>um</a:t>
            </a:r>
            <a:r>
              <a:rPr lang="en-US" sz="1000" dirty="0">
                <a:solidFill>
                  <a:srgbClr val="000066"/>
                </a:solidFill>
              </a:rPr>
              <a:t> se </a:t>
            </a:r>
            <a:r>
              <a:rPr lang="en-US" sz="1000" dirty="0" err="1">
                <a:solidFill>
                  <a:srgbClr val="000066"/>
                </a:solidFill>
              </a:rPr>
              <a:t>relativno</a:t>
            </a:r>
            <a:r>
              <a:rPr lang="en-US" sz="1000" dirty="0">
                <a:solidFill>
                  <a:srgbClr val="000066"/>
                </a:solidFill>
              </a:rPr>
              <a:t> </a:t>
            </a:r>
            <a:r>
              <a:rPr lang="en-US" sz="1000" dirty="0" err="1">
                <a:solidFill>
                  <a:srgbClr val="000066"/>
                </a:solidFill>
              </a:rPr>
              <a:t>retko</a:t>
            </a:r>
            <a:r>
              <a:rPr lang="en-US" sz="1000" dirty="0">
                <a:solidFill>
                  <a:srgbClr val="000066"/>
                </a:solidFill>
              </a:rPr>
              <a:t> </a:t>
            </a:r>
            <a:r>
              <a:rPr lang="en-US" sz="1000" dirty="0" err="1">
                <a:solidFill>
                  <a:srgbClr val="000066"/>
                </a:solidFill>
              </a:rPr>
              <a:t>javlja</a:t>
            </a:r>
            <a:r>
              <a:rPr lang="en-US" sz="1000" dirty="0">
                <a:solidFill>
                  <a:srgbClr val="000066"/>
                </a:solidFill>
              </a:rPr>
              <a:t>,</a:t>
            </a:r>
            <a:r>
              <a:rPr lang="sr-Latn-RS" sz="1000" dirty="0">
                <a:solidFill>
                  <a:srgbClr val="000066"/>
                </a:solidFill>
              </a:rPr>
              <a:t> kada su</a:t>
            </a:r>
            <a:r>
              <a:rPr lang="en-US" sz="1000" dirty="0">
                <a:solidFill>
                  <a:srgbClr val="000066"/>
                </a:solidFill>
              </a:rPr>
              <a:t> </a:t>
            </a:r>
            <a:r>
              <a:rPr lang="en-US" sz="1000" dirty="0" err="1">
                <a:solidFill>
                  <a:srgbClr val="000066"/>
                </a:solidFill>
              </a:rPr>
              <a:t>prisutni</a:t>
            </a:r>
            <a:r>
              <a:rPr lang="en-US" sz="1000" dirty="0">
                <a:solidFill>
                  <a:srgbClr val="000066"/>
                </a:solidFill>
              </a:rPr>
              <a:t> </a:t>
            </a:r>
            <a:r>
              <a:rPr lang="en-US" sz="1000" dirty="0" err="1">
                <a:solidFill>
                  <a:srgbClr val="000066"/>
                </a:solidFill>
              </a:rPr>
              <a:t>znaci</a:t>
            </a:r>
            <a:r>
              <a:rPr lang="en-US" sz="1000" dirty="0">
                <a:solidFill>
                  <a:srgbClr val="000066"/>
                </a:solidFill>
              </a:rPr>
              <a:t> general</a:t>
            </a:r>
            <a:r>
              <a:rPr lang="sr-Latn-RS" sz="1000" dirty="0">
                <a:solidFill>
                  <a:srgbClr val="000066"/>
                </a:solidFill>
              </a:rPr>
              <a:t>izov</a:t>
            </a:r>
            <a:r>
              <a:rPr lang="en-US" sz="1000" dirty="0" err="1">
                <a:solidFill>
                  <a:srgbClr val="000066"/>
                </a:solidFill>
              </a:rPr>
              <a:t>anih</a:t>
            </a:r>
            <a:r>
              <a:rPr lang="en-US" sz="1000" dirty="0">
                <a:solidFill>
                  <a:srgbClr val="000066"/>
                </a:solidFill>
              </a:rPr>
              <a:t> </a:t>
            </a:r>
            <a:r>
              <a:rPr lang="en-US" sz="1000" dirty="0" err="1">
                <a:solidFill>
                  <a:srgbClr val="000066"/>
                </a:solidFill>
              </a:rPr>
              <a:t>vaskularnih</a:t>
            </a:r>
            <a:r>
              <a:rPr lang="en-US" sz="1000" dirty="0">
                <a:solidFill>
                  <a:srgbClr val="000066"/>
                </a:solidFill>
              </a:rPr>
              <a:t> </a:t>
            </a:r>
            <a:r>
              <a:rPr lang="en-US" sz="1000" dirty="0" err="1">
                <a:solidFill>
                  <a:srgbClr val="000066"/>
                </a:solidFill>
              </a:rPr>
              <a:t>poremećaja</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nogama</a:t>
            </a:r>
            <a:r>
              <a:rPr lang="en-US" sz="1000" dirty="0">
                <a:solidFill>
                  <a:srgbClr val="000066"/>
                </a:solidFill>
              </a:rPr>
              <a:t>, </a:t>
            </a:r>
            <a:r>
              <a:rPr lang="en-US" sz="1000" dirty="0" err="1">
                <a:solidFill>
                  <a:srgbClr val="000066"/>
                </a:solidFill>
              </a:rPr>
              <a:t>koronarnom</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cerebralnom</a:t>
            </a:r>
            <a:r>
              <a:rPr lang="en-US" sz="1000" dirty="0">
                <a:solidFill>
                  <a:srgbClr val="000066"/>
                </a:solidFill>
              </a:rPr>
              <a:t> </a:t>
            </a:r>
            <a:r>
              <a:rPr lang="en-US" sz="1000" dirty="0" err="1">
                <a:solidFill>
                  <a:srgbClr val="000066"/>
                </a:solidFill>
              </a:rPr>
              <a:t>krvotoku</a:t>
            </a:r>
            <a:r>
              <a:rPr lang="en-US" sz="1000" dirty="0">
                <a:solidFill>
                  <a:srgbClr val="000066"/>
                </a:solidFill>
              </a:rPr>
              <a:t>. </a:t>
            </a:r>
            <a:r>
              <a:rPr lang="en-US" sz="1000" dirty="0" err="1">
                <a:solidFill>
                  <a:srgbClr val="000066"/>
                </a:solidFill>
              </a:rPr>
              <a:t>Poremećaji</a:t>
            </a:r>
            <a:r>
              <a:rPr lang="en-US" sz="1000" dirty="0">
                <a:solidFill>
                  <a:srgbClr val="000066"/>
                </a:solidFill>
              </a:rPr>
              <a:t> </a:t>
            </a:r>
            <a:r>
              <a:rPr lang="en-US" sz="1000" dirty="0" err="1">
                <a:solidFill>
                  <a:srgbClr val="000066"/>
                </a:solidFill>
              </a:rPr>
              <a:t>senzibiliteta</a:t>
            </a:r>
            <a:r>
              <a:rPr lang="en-US" sz="1000" dirty="0">
                <a:solidFill>
                  <a:srgbClr val="000066"/>
                </a:solidFill>
              </a:rPr>
              <a:t> </a:t>
            </a:r>
            <a:r>
              <a:rPr lang="sr-Latn-RS" sz="1000" dirty="0">
                <a:solidFill>
                  <a:srgbClr val="000066"/>
                </a:solidFill>
              </a:rPr>
              <a:t>su </a:t>
            </a:r>
            <a:r>
              <a:rPr lang="en-US" sz="1000" dirty="0" err="1">
                <a:solidFill>
                  <a:srgbClr val="000066"/>
                </a:solidFill>
              </a:rPr>
              <a:t>jako</a:t>
            </a:r>
            <a:r>
              <a:rPr lang="en-US" sz="1000" dirty="0">
                <a:solidFill>
                  <a:srgbClr val="000066"/>
                </a:solidFill>
              </a:rPr>
              <a:t> </a:t>
            </a:r>
            <a:r>
              <a:rPr lang="en-US" sz="1000" dirty="0" err="1">
                <a:solidFill>
                  <a:srgbClr val="000066"/>
                </a:solidFill>
              </a:rPr>
              <a:t>izraženi</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većim</a:t>
            </a:r>
            <a:r>
              <a:rPr lang="en-US" sz="1000" dirty="0">
                <a:solidFill>
                  <a:srgbClr val="000066"/>
                </a:solidFill>
              </a:rPr>
              <a:t> </a:t>
            </a:r>
            <a:r>
              <a:rPr lang="en-US" sz="1000" dirty="0" err="1">
                <a:solidFill>
                  <a:srgbClr val="000066"/>
                </a:solidFill>
              </a:rPr>
              <a:t>područjima</a:t>
            </a:r>
            <a:r>
              <a:rPr lang="en-US" sz="1000" dirty="0">
                <a:solidFill>
                  <a:srgbClr val="000066"/>
                </a:solidFill>
              </a:rPr>
              <a:t>. </a:t>
            </a:r>
            <a:r>
              <a:rPr lang="en-US" sz="1000" dirty="0" err="1">
                <a:solidFill>
                  <a:srgbClr val="000066"/>
                </a:solidFill>
              </a:rPr>
              <a:t>Promene</a:t>
            </a:r>
            <a:r>
              <a:rPr lang="en-US" sz="1000" dirty="0">
                <a:solidFill>
                  <a:srgbClr val="000066"/>
                </a:solidFill>
              </a:rPr>
              <a:t> </a:t>
            </a:r>
            <a:r>
              <a:rPr lang="en-US" sz="1000" dirty="0" err="1">
                <a:solidFill>
                  <a:srgbClr val="000066"/>
                </a:solidFill>
              </a:rPr>
              <a:t>su</a:t>
            </a:r>
            <a:r>
              <a:rPr lang="en-US" sz="1000" dirty="0">
                <a:solidFill>
                  <a:srgbClr val="000066"/>
                </a:solidFill>
              </a:rPr>
              <a:t> </a:t>
            </a:r>
            <a:r>
              <a:rPr lang="en-US" sz="1000" dirty="0" err="1">
                <a:solidFill>
                  <a:srgbClr val="000066"/>
                </a:solidFill>
              </a:rPr>
              <a:t>većinom</a:t>
            </a:r>
            <a:r>
              <a:rPr lang="en-US" sz="1000" dirty="0">
                <a:solidFill>
                  <a:srgbClr val="000066"/>
                </a:solidFill>
              </a:rPr>
              <a:t> </a:t>
            </a:r>
            <a:r>
              <a:rPr lang="en-US" sz="1000" dirty="0" err="1">
                <a:solidFill>
                  <a:srgbClr val="000066"/>
                </a:solidFill>
              </a:rPr>
              <a:t>ireverzibilne</a:t>
            </a:r>
            <a:r>
              <a:rPr lang="en-US" sz="1000" dirty="0">
                <a:solidFill>
                  <a:srgbClr val="000066"/>
                </a:solidFill>
              </a:rPr>
              <a:t>.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40</a:t>
            </a:fld>
            <a:endParaRPr lang="en-US"/>
          </a:p>
        </p:txBody>
      </p:sp>
    </p:spTree>
    <p:extLst>
      <p:ext uri="{BB962C8B-B14F-4D97-AF65-F5344CB8AC3E}">
        <p14:creationId xmlns:p14="http://schemas.microsoft.com/office/powerpoint/2010/main" val="271355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079500"/>
            <a:ext cx="4603750" cy="3454400"/>
          </a:xfrm>
        </p:spPr>
      </p:sp>
      <p:sp>
        <p:nvSpPr>
          <p:cNvPr id="3" name="Notes Placeholder 2"/>
          <p:cNvSpPr>
            <a:spLocks noGrp="1"/>
          </p:cNvSpPr>
          <p:nvPr>
            <p:ph type="body" idx="1"/>
          </p:nvPr>
        </p:nvSpPr>
        <p:spPr>
          <a:xfrm>
            <a:off x="709930" y="4680000"/>
            <a:ext cx="5679440" cy="4969097"/>
          </a:xfrm>
        </p:spPr>
        <p:txBody>
          <a:bodyPr>
            <a:noAutofit/>
          </a:bodyPr>
          <a:lstStyle/>
          <a:p>
            <a:pPr algn="just">
              <a:spcBef>
                <a:spcPts val="600"/>
              </a:spcBef>
            </a:pPr>
            <a:r>
              <a:rPr lang="en-US" sz="1000" b="1" dirty="0" err="1">
                <a:solidFill>
                  <a:srgbClr val="990000"/>
                </a:solidFill>
              </a:rPr>
              <a:t>WBVS</a:t>
            </a:r>
            <a:r>
              <a:rPr lang="en-US" sz="1000" dirty="0">
                <a:solidFill>
                  <a:srgbClr val="000066"/>
                </a:solidFill>
              </a:rPr>
              <a:t> </a:t>
            </a:r>
            <a:r>
              <a:rPr lang="en-US" sz="1000" dirty="0" err="1">
                <a:solidFill>
                  <a:srgbClr val="000066"/>
                </a:solidFill>
              </a:rPr>
              <a:t>nastaje</a:t>
            </a:r>
            <a:r>
              <a:rPr lang="en-US" sz="1000" dirty="0">
                <a:solidFill>
                  <a:srgbClr val="000066"/>
                </a:solidFill>
              </a:rPr>
              <a:t> </a:t>
            </a:r>
            <a:r>
              <a:rPr lang="en-US" sz="1000" dirty="0" err="1">
                <a:solidFill>
                  <a:srgbClr val="000066"/>
                </a:solidFill>
              </a:rPr>
              <a:t>kao</a:t>
            </a:r>
            <a:r>
              <a:rPr lang="en-US" sz="1000" dirty="0">
                <a:solidFill>
                  <a:srgbClr val="000066"/>
                </a:solidFill>
              </a:rPr>
              <a:t> </a:t>
            </a:r>
            <a:r>
              <a:rPr lang="en-US" sz="1000" dirty="0" err="1">
                <a:solidFill>
                  <a:srgbClr val="000066"/>
                </a:solidFill>
              </a:rPr>
              <a:t>posledica</a:t>
            </a:r>
            <a:r>
              <a:rPr lang="en-US" sz="1000" dirty="0">
                <a:solidFill>
                  <a:srgbClr val="000066"/>
                </a:solidFill>
              </a:rPr>
              <a:t> </a:t>
            </a:r>
            <a:r>
              <a:rPr lang="en-US" sz="1000" dirty="0" err="1">
                <a:solidFill>
                  <a:srgbClr val="000066"/>
                </a:solidFill>
              </a:rPr>
              <a:t>prenosa</a:t>
            </a:r>
            <a:r>
              <a:rPr lang="en-US" sz="1000" dirty="0">
                <a:solidFill>
                  <a:srgbClr val="000066"/>
                </a:solidFill>
              </a:rPr>
              <a:t> </a:t>
            </a:r>
            <a:r>
              <a:rPr lang="en-US" sz="1000" dirty="0" err="1">
                <a:solidFill>
                  <a:srgbClr val="000066"/>
                </a:solidFill>
              </a:rPr>
              <a:t>vibracija</a:t>
            </a:r>
            <a:r>
              <a:rPr lang="en-US" sz="1000" dirty="0">
                <a:solidFill>
                  <a:srgbClr val="000066"/>
                </a:solidFill>
              </a:rPr>
              <a:t> </a:t>
            </a:r>
            <a:r>
              <a:rPr lang="en-US" sz="1000" dirty="0" err="1">
                <a:solidFill>
                  <a:srgbClr val="000066"/>
                </a:solidFill>
              </a:rPr>
              <a:t>preko</a:t>
            </a:r>
            <a:r>
              <a:rPr lang="en-US" sz="1000" dirty="0">
                <a:solidFill>
                  <a:srgbClr val="000066"/>
                </a:solidFill>
              </a:rPr>
              <a:t> </a:t>
            </a:r>
            <a:r>
              <a:rPr lang="en-US" sz="1000" dirty="0" err="1">
                <a:solidFill>
                  <a:srgbClr val="000066"/>
                </a:solidFill>
              </a:rPr>
              <a:t>stopala</a:t>
            </a:r>
            <a:r>
              <a:rPr lang="en-US" sz="1000" dirty="0">
                <a:solidFill>
                  <a:srgbClr val="000066"/>
                </a:solidFill>
              </a:rPr>
              <a:t> </a:t>
            </a:r>
            <a:r>
              <a:rPr lang="en-US" sz="1000" dirty="0" err="1">
                <a:solidFill>
                  <a:srgbClr val="000066"/>
                </a:solidFill>
              </a:rPr>
              <a:t>ili</a:t>
            </a:r>
            <a:r>
              <a:rPr lang="en-US" sz="1000" dirty="0">
                <a:solidFill>
                  <a:srgbClr val="000066"/>
                </a:solidFill>
              </a:rPr>
              <a:t> </a:t>
            </a:r>
            <a:r>
              <a:rPr lang="sr-Latn-RS" sz="1000" dirty="0">
                <a:solidFill>
                  <a:srgbClr val="000066"/>
                </a:solidFill>
              </a:rPr>
              <a:t>karlice </a:t>
            </a:r>
            <a:r>
              <a:rPr lang="en-US" sz="1000" dirty="0" err="1">
                <a:solidFill>
                  <a:srgbClr val="000066"/>
                </a:solidFill>
              </a:rPr>
              <a:t>na</a:t>
            </a:r>
            <a:r>
              <a:rPr lang="en-US" sz="1000" dirty="0">
                <a:solidFill>
                  <a:srgbClr val="000066"/>
                </a:solidFill>
              </a:rPr>
              <a:t> </a:t>
            </a:r>
            <a:r>
              <a:rPr lang="en-US" sz="1000" dirty="0" err="1">
                <a:solidFill>
                  <a:srgbClr val="000066"/>
                </a:solidFill>
              </a:rPr>
              <a:t>celo</a:t>
            </a:r>
            <a:r>
              <a:rPr lang="en-US" sz="1000" dirty="0">
                <a:solidFill>
                  <a:srgbClr val="000066"/>
                </a:solidFill>
              </a:rPr>
              <a:t> </a:t>
            </a:r>
            <a:r>
              <a:rPr lang="en-US" sz="1000" dirty="0" err="1">
                <a:solidFill>
                  <a:srgbClr val="000066"/>
                </a:solidFill>
              </a:rPr>
              <a:t>telo</a:t>
            </a:r>
            <a:r>
              <a:rPr lang="sr-Latn-RS" sz="1000" dirty="0">
                <a:solidFill>
                  <a:srgbClr val="000066"/>
                </a:solidFill>
              </a:rPr>
              <a:t>,</a:t>
            </a:r>
            <a:r>
              <a:rPr lang="en-US" sz="1000" dirty="0">
                <a:solidFill>
                  <a:srgbClr val="000066"/>
                </a:solidFill>
              </a:rPr>
              <a:t> </a:t>
            </a:r>
            <a:r>
              <a:rPr lang="en-US" sz="1000" dirty="0" err="1">
                <a:solidFill>
                  <a:srgbClr val="000066"/>
                </a:solidFill>
              </a:rPr>
              <a:t>uzrokujući</a:t>
            </a:r>
            <a:r>
              <a:rPr lang="en-US" sz="1000" dirty="0">
                <a:solidFill>
                  <a:srgbClr val="000066"/>
                </a:solidFill>
              </a:rPr>
              <a:t> </a:t>
            </a:r>
            <a:r>
              <a:rPr lang="en-US" sz="1000" dirty="0" err="1">
                <a:solidFill>
                  <a:srgbClr val="000066"/>
                </a:solidFill>
              </a:rPr>
              <a:t>promene</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mnogim</a:t>
            </a:r>
            <a:r>
              <a:rPr lang="en-US" sz="1000" dirty="0">
                <a:solidFill>
                  <a:srgbClr val="000066"/>
                </a:solidFill>
              </a:rPr>
              <a:t> </a:t>
            </a:r>
            <a:r>
              <a:rPr lang="en-US" sz="1000" dirty="0" err="1">
                <a:solidFill>
                  <a:srgbClr val="000066"/>
                </a:solidFill>
              </a:rPr>
              <a:t>organskim</a:t>
            </a:r>
            <a:r>
              <a:rPr lang="en-US" sz="1000" dirty="0">
                <a:solidFill>
                  <a:srgbClr val="000066"/>
                </a:solidFill>
              </a:rPr>
              <a:t> </a:t>
            </a:r>
            <a:r>
              <a:rPr lang="en-US" sz="1000" dirty="0" err="1">
                <a:solidFill>
                  <a:srgbClr val="000066"/>
                </a:solidFill>
              </a:rPr>
              <a:t>sistemima</a:t>
            </a:r>
            <a:r>
              <a:rPr lang="en-US" sz="1000" dirty="0">
                <a:solidFill>
                  <a:srgbClr val="000066"/>
                </a:solidFill>
              </a:rPr>
              <a:t>, </a:t>
            </a:r>
            <a:r>
              <a:rPr lang="sr-Latn-RS" sz="1000" dirty="0">
                <a:solidFill>
                  <a:srgbClr val="000066"/>
                </a:solidFill>
              </a:rPr>
              <a:t>a </a:t>
            </a:r>
            <a:r>
              <a:rPr lang="en-US" sz="1000" dirty="0" err="1">
                <a:solidFill>
                  <a:srgbClr val="000066"/>
                </a:solidFill>
              </a:rPr>
              <a:t>prvenstveno</a:t>
            </a:r>
            <a:r>
              <a:rPr lang="sr-Latn-RS" sz="1000" dirty="0">
                <a:solidFill>
                  <a:srgbClr val="000066"/>
                </a:solidFill>
              </a:rPr>
              <a:t> na:</a:t>
            </a:r>
          </a:p>
          <a:p>
            <a:pPr marL="194976" indent="-194976" algn="just">
              <a:spcBef>
                <a:spcPts val="600"/>
              </a:spcBef>
              <a:buFont typeface="Arial" pitchFamily="34" charset="0"/>
              <a:buChar char="•"/>
            </a:pPr>
            <a:r>
              <a:rPr lang="en-US" sz="1000" i="1" dirty="0" err="1">
                <a:solidFill>
                  <a:srgbClr val="000066"/>
                </a:solidFill>
              </a:rPr>
              <a:t>kičmenom</a:t>
            </a:r>
            <a:r>
              <a:rPr lang="en-US" sz="1000" i="1" dirty="0">
                <a:solidFill>
                  <a:srgbClr val="000066"/>
                </a:solidFill>
              </a:rPr>
              <a:t> </a:t>
            </a:r>
            <a:r>
              <a:rPr lang="en-US" sz="1000" i="1" dirty="0" err="1">
                <a:solidFill>
                  <a:srgbClr val="000066"/>
                </a:solidFill>
              </a:rPr>
              <a:t>stubu</a:t>
            </a:r>
            <a:r>
              <a:rPr lang="sr-Latn-RS" sz="1000" dirty="0">
                <a:solidFill>
                  <a:srgbClr val="000066"/>
                </a:solidFill>
              </a:rPr>
              <a:t>, u vidu</a:t>
            </a:r>
            <a:r>
              <a:rPr lang="en-US" sz="1000" dirty="0">
                <a:solidFill>
                  <a:srgbClr val="000066"/>
                </a:solidFill>
              </a:rPr>
              <a:t> </a:t>
            </a:r>
            <a:r>
              <a:rPr lang="en-US" sz="1000" dirty="0" err="1">
                <a:solidFill>
                  <a:srgbClr val="000066"/>
                </a:solidFill>
              </a:rPr>
              <a:t>spondiloze</a:t>
            </a:r>
            <a:r>
              <a:rPr lang="en-US" sz="1000" dirty="0">
                <a:solidFill>
                  <a:srgbClr val="000066"/>
                </a:solidFill>
              </a:rPr>
              <a:t>, </a:t>
            </a:r>
            <a:r>
              <a:rPr lang="en-US" sz="1000" dirty="0" err="1">
                <a:solidFill>
                  <a:srgbClr val="000066"/>
                </a:solidFill>
              </a:rPr>
              <a:t>skolioze</a:t>
            </a:r>
            <a:r>
              <a:rPr lang="en-US" sz="1000" dirty="0">
                <a:solidFill>
                  <a:srgbClr val="000066"/>
                </a:solidFill>
              </a:rPr>
              <a:t>, </a:t>
            </a:r>
            <a:r>
              <a:rPr lang="en-US" sz="1000" dirty="0" err="1">
                <a:solidFill>
                  <a:srgbClr val="000066"/>
                </a:solidFill>
              </a:rPr>
              <a:t>spondilartroze</a:t>
            </a:r>
            <a:r>
              <a:rPr lang="sr-Latn-RS" sz="1000" dirty="0">
                <a:solidFill>
                  <a:srgbClr val="000066"/>
                </a:solidFill>
              </a:rPr>
              <a:t> ili </a:t>
            </a:r>
            <a:r>
              <a:rPr lang="en-US" sz="1000" dirty="0" err="1">
                <a:solidFill>
                  <a:srgbClr val="000066"/>
                </a:solidFill>
              </a:rPr>
              <a:t>degeneracije</a:t>
            </a:r>
            <a:r>
              <a:rPr lang="en-US" sz="1000" dirty="0">
                <a:solidFill>
                  <a:srgbClr val="000066"/>
                </a:solidFill>
              </a:rPr>
              <a:t> </a:t>
            </a:r>
            <a:r>
              <a:rPr lang="en-US" sz="1000" dirty="0" err="1">
                <a:solidFill>
                  <a:srgbClr val="000066"/>
                </a:solidFill>
              </a:rPr>
              <a:t>i</a:t>
            </a:r>
            <a:r>
              <a:rPr lang="sr-Latn-RS" sz="1000" dirty="0">
                <a:solidFill>
                  <a:srgbClr val="000066"/>
                </a:solidFill>
              </a:rPr>
              <a:t>.v.</a:t>
            </a:r>
            <a:r>
              <a:rPr lang="en-US" sz="1000" dirty="0">
                <a:solidFill>
                  <a:srgbClr val="000066"/>
                </a:solidFill>
              </a:rPr>
              <a:t> </a:t>
            </a:r>
            <a:r>
              <a:rPr lang="sr-Latn-RS" sz="1000" dirty="0">
                <a:solidFill>
                  <a:srgbClr val="000066"/>
                </a:solidFill>
              </a:rPr>
              <a:t>d</a:t>
            </a:r>
            <a:r>
              <a:rPr lang="en-US" sz="1000" dirty="0" err="1">
                <a:solidFill>
                  <a:srgbClr val="000066"/>
                </a:solidFill>
              </a:rPr>
              <a:t>iska</a:t>
            </a:r>
            <a:r>
              <a:rPr lang="sr-Latn-RS" sz="1000" dirty="0">
                <a:solidFill>
                  <a:srgbClr val="000066"/>
                </a:solidFill>
              </a:rPr>
              <a:t> (intervertebralnog diska / međupršljenske fibrozne hrskavice) i </a:t>
            </a:r>
            <a:r>
              <a:rPr lang="en-US" sz="1000" dirty="0" err="1">
                <a:solidFill>
                  <a:srgbClr val="000066"/>
                </a:solidFill>
              </a:rPr>
              <a:t>suženj</a:t>
            </a:r>
            <a:r>
              <a:rPr lang="sr-Latn-RS" sz="1000" dirty="0">
                <a:solidFill>
                  <a:srgbClr val="000066"/>
                </a:solidFill>
              </a:rPr>
              <a:t>a</a:t>
            </a:r>
            <a:r>
              <a:rPr lang="en-US" sz="1000" dirty="0">
                <a:solidFill>
                  <a:srgbClr val="000066"/>
                </a:solidFill>
              </a:rPr>
              <a:t> </a:t>
            </a:r>
            <a:r>
              <a:rPr lang="en-US" sz="1000" dirty="0" err="1">
                <a:solidFill>
                  <a:srgbClr val="000066"/>
                </a:solidFill>
              </a:rPr>
              <a:t>i.v</a:t>
            </a:r>
            <a:r>
              <a:rPr lang="en-US" sz="1000" dirty="0">
                <a:solidFill>
                  <a:srgbClr val="000066"/>
                </a:solidFill>
              </a:rPr>
              <a:t>. </a:t>
            </a:r>
            <a:r>
              <a:rPr lang="en-US" sz="1000" dirty="0" err="1">
                <a:solidFill>
                  <a:srgbClr val="000066"/>
                </a:solidFill>
              </a:rPr>
              <a:t>prostora</a:t>
            </a:r>
            <a:r>
              <a:rPr lang="en-US" sz="1000" dirty="0">
                <a:solidFill>
                  <a:srgbClr val="000066"/>
                </a:solidFill>
              </a:rPr>
              <a:t>, </a:t>
            </a:r>
            <a:r>
              <a:rPr lang="sr-Latn-RS" sz="1000" dirty="0">
                <a:solidFill>
                  <a:srgbClr val="000066"/>
                </a:solidFill>
              </a:rPr>
              <a:t>a</a:t>
            </a:r>
            <a:r>
              <a:rPr lang="en-US" sz="1000" dirty="0">
                <a:solidFill>
                  <a:srgbClr val="000066"/>
                </a:solidFill>
              </a:rPr>
              <a:t> u </a:t>
            </a:r>
            <a:r>
              <a:rPr lang="en-US" sz="1000" dirty="0" err="1">
                <a:solidFill>
                  <a:srgbClr val="000066"/>
                </a:solidFill>
              </a:rPr>
              <a:t>težim</a:t>
            </a:r>
            <a:r>
              <a:rPr lang="en-US" sz="1000" dirty="0">
                <a:solidFill>
                  <a:srgbClr val="000066"/>
                </a:solidFill>
              </a:rPr>
              <a:t> </a:t>
            </a:r>
            <a:r>
              <a:rPr lang="en-US" sz="1000" dirty="0" err="1">
                <a:solidFill>
                  <a:srgbClr val="000066"/>
                </a:solidFill>
              </a:rPr>
              <a:t>slučajevima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hernijacij</a:t>
            </a:r>
            <a:r>
              <a:rPr lang="sr-Latn-RS" sz="1000" dirty="0">
                <a:solidFill>
                  <a:srgbClr val="000066"/>
                </a:solidFill>
              </a:rPr>
              <a:t>e</a:t>
            </a:r>
            <a:r>
              <a:rPr lang="en-US" sz="1000" dirty="0">
                <a:solidFill>
                  <a:srgbClr val="000066"/>
                </a:solidFill>
              </a:rPr>
              <a:t> </a:t>
            </a:r>
            <a:r>
              <a:rPr lang="en-US" sz="1000" dirty="0" err="1">
                <a:solidFill>
                  <a:srgbClr val="000066"/>
                </a:solidFill>
              </a:rPr>
              <a:t>i.v</a:t>
            </a:r>
            <a:r>
              <a:rPr lang="en-US" sz="1000" dirty="0">
                <a:solidFill>
                  <a:srgbClr val="000066"/>
                </a:solidFill>
              </a:rPr>
              <a:t>. </a:t>
            </a:r>
            <a:r>
              <a:rPr lang="sr-Latn-RS" sz="1000" dirty="0">
                <a:solidFill>
                  <a:srgbClr val="000066"/>
                </a:solidFill>
              </a:rPr>
              <a:t>d</a:t>
            </a:r>
            <a:r>
              <a:rPr lang="en-US" sz="1000" dirty="0" err="1">
                <a:solidFill>
                  <a:srgbClr val="000066"/>
                </a:solidFill>
              </a:rPr>
              <a:t>iska</a:t>
            </a:r>
            <a:r>
              <a:rPr lang="sr-Latn-RS" sz="1000" dirty="0">
                <a:solidFill>
                  <a:srgbClr val="000066"/>
                </a:solidFill>
              </a:rPr>
              <a:t> (diskus hernije);</a:t>
            </a:r>
          </a:p>
          <a:p>
            <a:pPr marL="194976" indent="-194976" algn="just">
              <a:spcBef>
                <a:spcPts val="600"/>
              </a:spcBef>
              <a:buFont typeface="Arial" pitchFamily="34" charset="0"/>
              <a:buChar char="•"/>
            </a:pPr>
            <a:r>
              <a:rPr lang="sr-Latn-RS" sz="1000" i="1" dirty="0">
                <a:solidFill>
                  <a:srgbClr val="000066"/>
                </a:solidFill>
              </a:rPr>
              <a:t>kukovima</a:t>
            </a:r>
            <a:r>
              <a:rPr lang="sr-Latn-RS" sz="1000" dirty="0">
                <a:solidFill>
                  <a:srgbClr val="000066"/>
                </a:solidFill>
              </a:rPr>
              <a:t>, u vidu </a:t>
            </a:r>
            <a:r>
              <a:rPr lang="en-US" sz="1000" dirty="0" err="1">
                <a:solidFill>
                  <a:srgbClr val="000066"/>
                </a:solidFill>
              </a:rPr>
              <a:t>artrotične</a:t>
            </a:r>
            <a:r>
              <a:rPr lang="en-US" sz="1000" dirty="0">
                <a:solidFill>
                  <a:srgbClr val="000066"/>
                </a:solidFill>
              </a:rPr>
              <a:t> </a:t>
            </a:r>
            <a:r>
              <a:rPr lang="en-US" sz="1000" dirty="0" err="1">
                <a:solidFill>
                  <a:srgbClr val="000066"/>
                </a:solidFill>
              </a:rPr>
              <a:t>promene</a:t>
            </a:r>
            <a:r>
              <a:rPr lang="en-US" sz="1000" dirty="0">
                <a:solidFill>
                  <a:srgbClr val="000066"/>
                </a:solidFill>
              </a:rPr>
              <a:t> </a:t>
            </a:r>
            <a:r>
              <a:rPr lang="en-US" sz="1000" dirty="0" err="1">
                <a:solidFill>
                  <a:srgbClr val="000066"/>
                </a:solidFill>
              </a:rPr>
              <a:t>zglobova</a:t>
            </a:r>
            <a:r>
              <a:rPr lang="en-US" sz="1000" dirty="0">
                <a:solidFill>
                  <a:srgbClr val="000066"/>
                </a:solidFill>
              </a:rPr>
              <a:t> </a:t>
            </a:r>
            <a:r>
              <a:rPr lang="en-US" sz="1000" dirty="0" err="1">
                <a:solidFill>
                  <a:srgbClr val="000066"/>
                </a:solidFill>
              </a:rPr>
              <a:t>kuka</a:t>
            </a:r>
            <a:r>
              <a:rPr lang="en-US" sz="1000" dirty="0">
                <a:solidFill>
                  <a:srgbClr val="000066"/>
                </a:solidFill>
              </a:rPr>
              <a:t>. </a:t>
            </a:r>
            <a:endParaRPr lang="sr-Latn-RS" sz="1000" dirty="0">
              <a:solidFill>
                <a:srgbClr val="000066"/>
              </a:solidFill>
            </a:endParaRPr>
          </a:p>
          <a:p>
            <a:pPr indent="-194976" algn="just">
              <a:spcBef>
                <a:spcPts val="600"/>
              </a:spcBef>
            </a:pPr>
            <a:r>
              <a:rPr lang="sr-Latn-RS" sz="1000" dirty="0">
                <a:solidFill>
                  <a:srgbClr val="000066"/>
                </a:solidFill>
              </a:rPr>
              <a:t>Opštim vibracijama su n</a:t>
            </a:r>
            <a:r>
              <a:rPr lang="en-US" sz="1000" dirty="0" err="1">
                <a:solidFill>
                  <a:srgbClr val="000066"/>
                </a:solidFill>
              </a:rPr>
              <a:t>ajviše</a:t>
            </a:r>
            <a:r>
              <a:rPr lang="en-US" sz="1000" dirty="0">
                <a:solidFill>
                  <a:srgbClr val="000066"/>
                </a:solidFill>
              </a:rPr>
              <a:t> </a:t>
            </a:r>
            <a:r>
              <a:rPr lang="en-US" sz="1000" dirty="0" err="1">
                <a:solidFill>
                  <a:srgbClr val="000066"/>
                </a:solidFill>
              </a:rPr>
              <a:t>izloženi</a:t>
            </a:r>
            <a:r>
              <a:rPr lang="en-US" sz="1000" dirty="0">
                <a:solidFill>
                  <a:srgbClr val="000066"/>
                </a:solidFill>
              </a:rPr>
              <a:t> </a:t>
            </a:r>
            <a:r>
              <a:rPr lang="en-US" sz="1000" dirty="0" err="1">
                <a:solidFill>
                  <a:srgbClr val="000066"/>
                </a:solidFill>
              </a:rPr>
              <a:t>radnici</a:t>
            </a:r>
            <a:r>
              <a:rPr lang="en-US" sz="1000" dirty="0">
                <a:solidFill>
                  <a:srgbClr val="000066"/>
                </a:solidFill>
              </a:rPr>
              <a:t> koji </a:t>
            </a:r>
            <a:r>
              <a:rPr lang="en-US" sz="1000" dirty="0" err="1">
                <a:solidFill>
                  <a:srgbClr val="000066"/>
                </a:solidFill>
              </a:rPr>
              <a:t>obavljaju</a:t>
            </a:r>
            <a:r>
              <a:rPr lang="en-US" sz="1000" dirty="0">
                <a:solidFill>
                  <a:srgbClr val="000066"/>
                </a:solidFill>
              </a:rPr>
              <a:t> </a:t>
            </a:r>
            <a:r>
              <a:rPr lang="en-US" sz="1000" dirty="0" err="1">
                <a:solidFill>
                  <a:srgbClr val="000066"/>
                </a:solidFill>
              </a:rPr>
              <a:t>poslove</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vibrirajućim</a:t>
            </a:r>
            <a:r>
              <a:rPr lang="en-US" sz="1000" dirty="0">
                <a:solidFill>
                  <a:srgbClr val="000066"/>
                </a:solidFill>
              </a:rPr>
              <a:t> </a:t>
            </a:r>
            <a:r>
              <a:rPr lang="en-US" sz="1000" dirty="0" err="1">
                <a:solidFill>
                  <a:srgbClr val="000066"/>
                </a:solidFill>
              </a:rPr>
              <a:t>podestima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podovima</a:t>
            </a:r>
            <a:r>
              <a:rPr lang="en-US" sz="1000" dirty="0">
                <a:solidFill>
                  <a:srgbClr val="000066"/>
                </a:solidFill>
              </a:rPr>
              <a:t>, </a:t>
            </a:r>
            <a:r>
              <a:rPr lang="en-US" sz="1000" dirty="0" err="1">
                <a:solidFill>
                  <a:srgbClr val="000066"/>
                </a:solidFill>
              </a:rPr>
              <a:t>poslov</a:t>
            </a:r>
            <a:r>
              <a:rPr lang="sr-Latn-RS" sz="1000" dirty="0">
                <a:solidFill>
                  <a:srgbClr val="000066"/>
                </a:solidFill>
              </a:rPr>
              <a:t>e</a:t>
            </a:r>
            <a:r>
              <a:rPr lang="en-US" sz="1000" dirty="0">
                <a:solidFill>
                  <a:srgbClr val="000066"/>
                </a:solidFill>
              </a:rPr>
              <a:t> </a:t>
            </a:r>
            <a:r>
              <a:rPr lang="en-US" sz="1000" dirty="0" err="1">
                <a:solidFill>
                  <a:srgbClr val="000066"/>
                </a:solidFill>
              </a:rPr>
              <a:t>upravljanja</a:t>
            </a:r>
            <a:r>
              <a:rPr lang="en-US" sz="1000" dirty="0">
                <a:solidFill>
                  <a:srgbClr val="000066"/>
                </a:solidFill>
              </a:rPr>
              <a:t> </a:t>
            </a:r>
            <a:r>
              <a:rPr lang="en-US" sz="1000" dirty="0" err="1">
                <a:solidFill>
                  <a:srgbClr val="000066"/>
                </a:solidFill>
              </a:rPr>
              <a:t>traktorom</a:t>
            </a:r>
            <a:r>
              <a:rPr lang="en-US" sz="1000" dirty="0">
                <a:solidFill>
                  <a:srgbClr val="000066"/>
                </a:solidFill>
              </a:rPr>
              <a:t>, </a:t>
            </a:r>
            <a:r>
              <a:rPr lang="en-US" sz="1000" dirty="0" err="1">
                <a:solidFill>
                  <a:srgbClr val="000066"/>
                </a:solidFill>
              </a:rPr>
              <a:t>buldožerom</a:t>
            </a:r>
            <a:r>
              <a:rPr lang="en-US" sz="1000" dirty="0">
                <a:solidFill>
                  <a:srgbClr val="000066"/>
                </a:solidFill>
              </a:rPr>
              <a:t>, </a:t>
            </a:r>
            <a:r>
              <a:rPr lang="en-US" sz="1000" dirty="0" err="1">
                <a:solidFill>
                  <a:srgbClr val="000066"/>
                </a:solidFill>
              </a:rPr>
              <a:t>bagerom</a:t>
            </a:r>
            <a:r>
              <a:rPr lang="en-US" sz="1000" dirty="0">
                <a:solidFill>
                  <a:srgbClr val="000066"/>
                </a:solidFill>
              </a:rPr>
              <a:t>, </a:t>
            </a:r>
            <a:r>
              <a:rPr lang="en-US" sz="1000" dirty="0" err="1">
                <a:solidFill>
                  <a:srgbClr val="000066"/>
                </a:solidFill>
              </a:rPr>
              <a:t>kamionom</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neravnom</a:t>
            </a:r>
            <a:r>
              <a:rPr lang="en-US" sz="1000" dirty="0">
                <a:solidFill>
                  <a:srgbClr val="000066"/>
                </a:solidFill>
              </a:rPr>
              <a:t> </a:t>
            </a:r>
            <a:r>
              <a:rPr lang="en-US" sz="1000" dirty="0" err="1">
                <a:solidFill>
                  <a:srgbClr val="000066"/>
                </a:solidFill>
              </a:rPr>
              <a:t>terenu</a:t>
            </a:r>
            <a:r>
              <a:rPr lang="en-US" sz="1000" dirty="0">
                <a:solidFill>
                  <a:srgbClr val="000066"/>
                </a:solidFill>
              </a:rPr>
              <a:t>, </a:t>
            </a:r>
            <a:r>
              <a:rPr lang="en-US" sz="1000" dirty="0" err="1">
                <a:solidFill>
                  <a:srgbClr val="000066"/>
                </a:solidFill>
              </a:rPr>
              <a:t>itd</a:t>
            </a:r>
            <a:r>
              <a:rPr lang="en-US" sz="1000" dirty="0">
                <a:solidFill>
                  <a:srgbClr val="000066"/>
                </a:solidFill>
              </a:rPr>
              <a:t>. </a:t>
            </a:r>
          </a:p>
          <a:p>
            <a:pPr algn="just">
              <a:spcBef>
                <a:spcPts val="600"/>
              </a:spcBef>
            </a:pPr>
            <a:r>
              <a:rPr lang="en-US" sz="1000" dirty="0" err="1">
                <a:solidFill>
                  <a:srgbClr val="000066"/>
                </a:solidFill>
              </a:rPr>
              <a:t>Vibracije</a:t>
            </a:r>
            <a:r>
              <a:rPr lang="en-US" sz="1000" dirty="0">
                <a:solidFill>
                  <a:srgbClr val="000066"/>
                </a:solidFill>
              </a:rPr>
              <a:t> </a:t>
            </a:r>
            <a:r>
              <a:rPr lang="en-US" sz="1000" dirty="0" err="1">
                <a:solidFill>
                  <a:srgbClr val="000066"/>
                </a:solidFill>
              </a:rPr>
              <a:t>koje</a:t>
            </a:r>
            <a:r>
              <a:rPr lang="en-US" sz="1000" dirty="0">
                <a:solidFill>
                  <a:srgbClr val="000066"/>
                </a:solidFill>
              </a:rPr>
              <a:t> de</a:t>
            </a:r>
            <a:r>
              <a:rPr lang="sr-Latn-RS" sz="1000" dirty="0">
                <a:solidFill>
                  <a:srgbClr val="000066"/>
                </a:solidFill>
              </a:rPr>
              <a:t>jstv</a:t>
            </a:r>
            <a:r>
              <a:rPr lang="en-US" sz="1000" dirty="0" err="1">
                <a:solidFill>
                  <a:srgbClr val="000066"/>
                </a:solidFill>
              </a:rPr>
              <a:t>uju</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celo</a:t>
            </a:r>
            <a:r>
              <a:rPr lang="en-US" sz="1000" dirty="0">
                <a:solidFill>
                  <a:srgbClr val="000066"/>
                </a:solidFill>
              </a:rPr>
              <a:t> </a:t>
            </a:r>
            <a:r>
              <a:rPr lang="en-US" sz="1000" dirty="0" err="1">
                <a:solidFill>
                  <a:srgbClr val="000066"/>
                </a:solidFill>
              </a:rPr>
              <a:t>telo</a:t>
            </a:r>
            <a:r>
              <a:rPr lang="en-US" sz="1000" dirty="0">
                <a:solidFill>
                  <a:srgbClr val="000066"/>
                </a:solidFill>
              </a:rPr>
              <a:t> </a:t>
            </a:r>
            <a:r>
              <a:rPr lang="sr-Latn-RS" sz="1000" dirty="0">
                <a:solidFill>
                  <a:srgbClr val="000066"/>
                </a:solidFill>
              </a:rPr>
              <a:t>se </a:t>
            </a:r>
            <a:r>
              <a:rPr lang="en-US" sz="1000" dirty="0" err="1">
                <a:solidFill>
                  <a:srgbClr val="000066"/>
                </a:solidFill>
              </a:rPr>
              <a:t>manifestuju</a:t>
            </a:r>
            <a:r>
              <a:rPr lang="en-US" sz="1000" dirty="0">
                <a:solidFill>
                  <a:srgbClr val="000066"/>
                </a:solidFill>
              </a:rPr>
              <a:t> </a:t>
            </a:r>
            <a:r>
              <a:rPr lang="en-US" sz="1000" dirty="0" err="1">
                <a:solidFill>
                  <a:srgbClr val="000066"/>
                </a:solidFill>
              </a:rPr>
              <a:t>kao</a:t>
            </a:r>
            <a:r>
              <a:rPr lang="sr-Latn-RS" sz="1000" dirty="0">
                <a:solidFill>
                  <a:srgbClr val="000066"/>
                </a:solidFill>
              </a:rPr>
              <a:t>:</a:t>
            </a:r>
            <a:r>
              <a:rPr lang="en-US" sz="1000" dirty="0">
                <a:solidFill>
                  <a:srgbClr val="000066"/>
                </a:solidFill>
              </a:rPr>
              <a:t> </a:t>
            </a:r>
            <a:r>
              <a:rPr lang="en-US" sz="1000" dirty="0" err="1">
                <a:solidFill>
                  <a:srgbClr val="000066"/>
                </a:solidFill>
              </a:rPr>
              <a:t>vazospastič</a:t>
            </a:r>
            <a:r>
              <a:rPr lang="sr-Latn-RS" sz="1000" dirty="0">
                <a:solidFill>
                  <a:srgbClr val="000066"/>
                </a:solidFill>
              </a:rPr>
              <a:t>ki poremećaj</a:t>
            </a:r>
            <a:r>
              <a:rPr lang="en-US" sz="1000" dirty="0">
                <a:solidFill>
                  <a:srgbClr val="000066"/>
                </a:solidFill>
              </a:rPr>
              <a:t> </a:t>
            </a:r>
            <a:r>
              <a:rPr lang="sr-Latn-RS" sz="1000" dirty="0">
                <a:solidFill>
                  <a:srgbClr val="000066"/>
                </a:solidFill>
              </a:rPr>
              <a:t>periferne arterijske cirkulacije </a:t>
            </a:r>
            <a:r>
              <a:rPr lang="en-US" sz="1000" dirty="0">
                <a:solidFill>
                  <a:srgbClr val="000066"/>
                </a:solidFill>
              </a:rPr>
              <a:t>(R</a:t>
            </a:r>
            <a:r>
              <a:rPr lang="sr-Latn-RS" sz="1000" dirty="0">
                <a:solidFill>
                  <a:srgbClr val="000066"/>
                </a:solidFill>
              </a:rPr>
              <a:t>ejnoov sindrom</a:t>
            </a:r>
            <a:r>
              <a:rPr lang="en-US" sz="1000" dirty="0">
                <a:solidFill>
                  <a:srgbClr val="000066"/>
                </a:solidFill>
              </a:rPr>
              <a:t>)</a:t>
            </a:r>
            <a:r>
              <a:rPr lang="sr-Latn-RS" sz="1000" dirty="0">
                <a:solidFill>
                  <a:srgbClr val="000066"/>
                </a:solidFill>
              </a:rPr>
              <a:t> kod donjih ekstremiteta</a:t>
            </a:r>
            <a:r>
              <a:rPr lang="en-US" sz="1000" dirty="0">
                <a:solidFill>
                  <a:srgbClr val="000066"/>
                </a:solidFill>
              </a:rPr>
              <a:t>, </a:t>
            </a:r>
            <a:r>
              <a:rPr lang="en-US" sz="1000" dirty="0" err="1">
                <a:solidFill>
                  <a:srgbClr val="000066"/>
                </a:solidFill>
              </a:rPr>
              <a:t>varikoziteti</a:t>
            </a:r>
            <a:r>
              <a:rPr lang="en-US" sz="1000" dirty="0">
                <a:solidFill>
                  <a:srgbClr val="000066"/>
                </a:solidFill>
              </a:rPr>
              <a:t> </a:t>
            </a:r>
            <a:r>
              <a:rPr lang="en-US" sz="1000" dirty="0" err="1">
                <a:solidFill>
                  <a:srgbClr val="000066"/>
                </a:solidFill>
              </a:rPr>
              <a:t>donjih</a:t>
            </a:r>
            <a:r>
              <a:rPr lang="en-US" sz="1000" dirty="0">
                <a:solidFill>
                  <a:srgbClr val="000066"/>
                </a:solidFill>
              </a:rPr>
              <a:t> </a:t>
            </a:r>
            <a:r>
              <a:rPr lang="en-US" sz="1000" dirty="0" err="1">
                <a:solidFill>
                  <a:srgbClr val="000066"/>
                </a:solidFill>
              </a:rPr>
              <a:t>ekstremiteta</a:t>
            </a:r>
            <a:r>
              <a:rPr lang="sr-Latn-RS" sz="1000" dirty="0">
                <a:solidFill>
                  <a:srgbClr val="000066"/>
                </a:solidFill>
              </a:rPr>
              <a:t> (proširene vene nogu)</a:t>
            </a:r>
            <a:r>
              <a:rPr lang="en-US" sz="1000" dirty="0">
                <a:solidFill>
                  <a:srgbClr val="000066"/>
                </a:solidFill>
              </a:rPr>
              <a:t>, </a:t>
            </a:r>
            <a:r>
              <a:rPr lang="en-US" sz="1000" dirty="0" err="1">
                <a:solidFill>
                  <a:srgbClr val="000066"/>
                </a:solidFill>
              </a:rPr>
              <a:t>variko</a:t>
            </a:r>
            <a:r>
              <a:rPr lang="sr-Latn-RS" sz="1000" dirty="0">
                <a:solidFill>
                  <a:srgbClr val="000066"/>
                </a:solidFill>
              </a:rPr>
              <a:t>č</a:t>
            </a:r>
            <a:r>
              <a:rPr lang="en-US" sz="1000" dirty="0" err="1">
                <a:solidFill>
                  <a:srgbClr val="000066"/>
                </a:solidFill>
              </a:rPr>
              <a:t>ela</a:t>
            </a:r>
            <a:r>
              <a:rPr lang="en-US" sz="1000" dirty="0">
                <a:solidFill>
                  <a:srgbClr val="000066"/>
                </a:solidFill>
              </a:rPr>
              <a:t>, </a:t>
            </a:r>
            <a:r>
              <a:rPr lang="en-US" sz="1000" dirty="0" err="1">
                <a:solidFill>
                  <a:srgbClr val="000066"/>
                </a:solidFill>
              </a:rPr>
              <a:t>hemoroidi</a:t>
            </a:r>
            <a:r>
              <a:rPr lang="en-US" sz="1000" dirty="0">
                <a:solidFill>
                  <a:srgbClr val="000066"/>
                </a:solidFill>
              </a:rPr>
              <a:t>, </a:t>
            </a:r>
            <a:r>
              <a:rPr lang="en-US" sz="1000" dirty="0" err="1">
                <a:solidFill>
                  <a:srgbClr val="000066"/>
                </a:solidFill>
              </a:rPr>
              <a:t>ishemi</a:t>
            </a:r>
            <a:r>
              <a:rPr lang="sr-Latn-RS" sz="1000" dirty="0">
                <a:solidFill>
                  <a:srgbClr val="000066"/>
                </a:solidFill>
              </a:rPr>
              <a:t>jska</a:t>
            </a:r>
            <a:r>
              <a:rPr lang="en-US" sz="1000" dirty="0">
                <a:solidFill>
                  <a:srgbClr val="000066"/>
                </a:solidFill>
              </a:rPr>
              <a:t> </a:t>
            </a:r>
            <a:r>
              <a:rPr lang="en-US" sz="1000" dirty="0" err="1">
                <a:solidFill>
                  <a:srgbClr val="000066"/>
                </a:solidFill>
              </a:rPr>
              <a:t>bolest</a:t>
            </a:r>
            <a:r>
              <a:rPr lang="en-US" sz="1000" dirty="0">
                <a:solidFill>
                  <a:srgbClr val="000066"/>
                </a:solidFill>
              </a:rPr>
              <a:t> </a:t>
            </a:r>
            <a:r>
              <a:rPr lang="en-US" sz="1000" dirty="0" err="1">
                <a:solidFill>
                  <a:srgbClr val="000066"/>
                </a:solidFill>
              </a:rPr>
              <a:t>srca</a:t>
            </a:r>
            <a:r>
              <a:rPr lang="en-US" sz="1000" dirty="0">
                <a:solidFill>
                  <a:srgbClr val="000066"/>
                </a:solidFill>
              </a:rPr>
              <a:t> </a:t>
            </a:r>
            <a:r>
              <a:rPr lang="sr-Latn-RS" sz="1000" dirty="0">
                <a:solidFill>
                  <a:srgbClr val="000066"/>
                </a:solidFill>
              </a:rPr>
              <a:t>(</a:t>
            </a:r>
            <a:r>
              <a:rPr lang="en-US" sz="1000" dirty="0" err="1">
                <a:solidFill>
                  <a:srgbClr val="000066"/>
                </a:solidFill>
              </a:rPr>
              <a:t>češće</a:t>
            </a:r>
            <a:r>
              <a:rPr lang="en-US" sz="1000" dirty="0">
                <a:solidFill>
                  <a:srgbClr val="000066"/>
                </a:solidFill>
              </a:rPr>
              <a:t> </a:t>
            </a:r>
            <a:r>
              <a:rPr lang="en-US" sz="1000" dirty="0" err="1">
                <a:solidFill>
                  <a:srgbClr val="000066"/>
                </a:solidFill>
              </a:rPr>
              <a:t>hipertenzija</a:t>
            </a:r>
            <a:r>
              <a:rPr lang="en-US" sz="1000" dirty="0">
                <a:solidFill>
                  <a:srgbClr val="000066"/>
                </a:solidFill>
              </a:rPr>
              <a:t> </a:t>
            </a:r>
            <a:r>
              <a:rPr lang="en-US" sz="1000" dirty="0" err="1">
                <a:solidFill>
                  <a:srgbClr val="000066"/>
                </a:solidFill>
              </a:rPr>
              <a:t>nego</a:t>
            </a:r>
            <a:r>
              <a:rPr lang="en-US" sz="1000" dirty="0">
                <a:solidFill>
                  <a:srgbClr val="000066"/>
                </a:solidFill>
              </a:rPr>
              <a:t> </a:t>
            </a:r>
            <a:r>
              <a:rPr lang="en-US" sz="1000" dirty="0" err="1">
                <a:solidFill>
                  <a:srgbClr val="000066"/>
                </a:solidFill>
              </a:rPr>
              <a:t>hipotenzija</a:t>
            </a:r>
            <a:r>
              <a:rPr lang="sr-Latn-RS" sz="1000" dirty="0">
                <a:solidFill>
                  <a:srgbClr val="000066"/>
                </a:solidFill>
              </a:rPr>
              <a:t>)</a:t>
            </a:r>
            <a:r>
              <a:rPr lang="en-US" sz="1000" dirty="0">
                <a:solidFill>
                  <a:srgbClr val="000066"/>
                </a:solidFill>
              </a:rPr>
              <a:t> </a:t>
            </a:r>
            <a:r>
              <a:rPr lang="en-US" sz="1000" dirty="0" err="1">
                <a:solidFill>
                  <a:srgbClr val="000066"/>
                </a:solidFill>
              </a:rPr>
              <a:t>sa</a:t>
            </a:r>
            <a:r>
              <a:rPr lang="en-US" sz="1000" dirty="0">
                <a:solidFill>
                  <a:srgbClr val="000066"/>
                </a:solidFill>
              </a:rPr>
              <a:t> </a:t>
            </a:r>
            <a:r>
              <a:rPr lang="en-US" sz="1000" dirty="0" err="1">
                <a:solidFill>
                  <a:srgbClr val="000066"/>
                </a:solidFill>
              </a:rPr>
              <a:t>labilnošću</a:t>
            </a:r>
            <a:r>
              <a:rPr lang="en-US" sz="1000" dirty="0">
                <a:solidFill>
                  <a:srgbClr val="000066"/>
                </a:solidFill>
              </a:rPr>
              <a:t> </a:t>
            </a:r>
            <a:r>
              <a:rPr lang="en-US" sz="1000" dirty="0" err="1">
                <a:solidFill>
                  <a:srgbClr val="000066"/>
                </a:solidFill>
              </a:rPr>
              <a:t>krvnog</a:t>
            </a:r>
            <a:r>
              <a:rPr lang="en-US" sz="1000" dirty="0">
                <a:solidFill>
                  <a:srgbClr val="000066"/>
                </a:solidFill>
              </a:rPr>
              <a:t> </a:t>
            </a:r>
            <a:r>
              <a:rPr lang="en-US" sz="1000" dirty="0" err="1">
                <a:solidFill>
                  <a:srgbClr val="000066"/>
                </a:solidFill>
              </a:rPr>
              <a:t>pritiska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pulsa</a:t>
            </a:r>
            <a:r>
              <a:rPr lang="en-US" sz="1000" dirty="0">
                <a:solidFill>
                  <a:srgbClr val="000066"/>
                </a:solidFill>
              </a:rPr>
              <a:t>.</a:t>
            </a:r>
            <a:endParaRPr lang="sr-Latn-RS" sz="1000" dirty="0">
              <a:solidFill>
                <a:srgbClr val="000066"/>
              </a:solidFill>
            </a:endParaRPr>
          </a:p>
          <a:p>
            <a:pPr algn="just">
              <a:spcBef>
                <a:spcPts val="600"/>
              </a:spcBef>
            </a:pPr>
            <a:r>
              <a:rPr lang="sr-Latn-RS" sz="1000" b="1" dirty="0">
                <a:solidFill>
                  <a:srgbClr val="990000"/>
                </a:solidFill>
              </a:rPr>
              <a:t>Klinička slika WBVS-a: </a:t>
            </a:r>
            <a:r>
              <a:rPr lang="en-US" sz="1000" dirty="0">
                <a:solidFill>
                  <a:srgbClr val="000066"/>
                </a:solidFill>
              </a:rPr>
              <a:t>U </a:t>
            </a:r>
            <a:r>
              <a:rPr lang="en-US" sz="1000" dirty="0" err="1">
                <a:solidFill>
                  <a:srgbClr val="000066"/>
                </a:solidFill>
              </a:rPr>
              <a:t>kliničkoj</a:t>
            </a:r>
            <a:r>
              <a:rPr lang="en-US" sz="1000" dirty="0">
                <a:solidFill>
                  <a:srgbClr val="000066"/>
                </a:solidFill>
              </a:rPr>
              <a:t> </a:t>
            </a:r>
            <a:r>
              <a:rPr lang="en-US" sz="1000" dirty="0" err="1">
                <a:solidFill>
                  <a:srgbClr val="000066"/>
                </a:solidFill>
              </a:rPr>
              <a:t>slici</a:t>
            </a:r>
            <a:r>
              <a:rPr lang="en-US" sz="1000" dirty="0">
                <a:solidFill>
                  <a:srgbClr val="000066"/>
                </a:solidFill>
              </a:rPr>
              <a:t> </a:t>
            </a:r>
            <a:r>
              <a:rPr lang="en-US" sz="1000" dirty="0" err="1">
                <a:solidFill>
                  <a:srgbClr val="000066"/>
                </a:solidFill>
              </a:rPr>
              <a:t>vibracione</a:t>
            </a:r>
            <a:r>
              <a:rPr lang="en-US" sz="1000" dirty="0">
                <a:solidFill>
                  <a:srgbClr val="000066"/>
                </a:solidFill>
              </a:rPr>
              <a:t> </a:t>
            </a:r>
            <a:r>
              <a:rPr lang="en-US" sz="1000" dirty="0" err="1">
                <a:solidFill>
                  <a:srgbClr val="000066"/>
                </a:solidFill>
              </a:rPr>
              <a:t>bolesti</a:t>
            </a:r>
            <a:r>
              <a:rPr lang="en-US" sz="1000" dirty="0">
                <a:solidFill>
                  <a:srgbClr val="000066"/>
                </a:solidFill>
              </a:rPr>
              <a:t> </a:t>
            </a:r>
            <a:r>
              <a:rPr lang="en-US" sz="1000" dirty="0" err="1">
                <a:solidFill>
                  <a:srgbClr val="000066"/>
                </a:solidFill>
              </a:rPr>
              <a:t>izazvane</a:t>
            </a:r>
            <a:r>
              <a:rPr lang="en-US" sz="1000" dirty="0">
                <a:solidFill>
                  <a:srgbClr val="000066"/>
                </a:solidFill>
              </a:rPr>
              <a:t> </a:t>
            </a:r>
            <a:r>
              <a:rPr lang="en-US" sz="1000" dirty="0" err="1">
                <a:solidFill>
                  <a:srgbClr val="000066"/>
                </a:solidFill>
              </a:rPr>
              <a:t>opštim</a:t>
            </a:r>
            <a:r>
              <a:rPr lang="en-US" sz="1000" dirty="0">
                <a:solidFill>
                  <a:srgbClr val="000066"/>
                </a:solidFill>
              </a:rPr>
              <a:t> </a:t>
            </a:r>
            <a:r>
              <a:rPr lang="en-US" sz="1000" dirty="0" err="1">
                <a:solidFill>
                  <a:srgbClr val="000066"/>
                </a:solidFill>
              </a:rPr>
              <a:t>vibracijama</a:t>
            </a:r>
            <a:r>
              <a:rPr lang="en-US" sz="1000" dirty="0">
                <a:solidFill>
                  <a:srgbClr val="000066"/>
                </a:solidFill>
              </a:rPr>
              <a:t> </a:t>
            </a:r>
            <a:r>
              <a:rPr lang="en-US" sz="1000" dirty="0" err="1">
                <a:solidFill>
                  <a:srgbClr val="000066"/>
                </a:solidFill>
              </a:rPr>
              <a:t>prisutni</a:t>
            </a:r>
            <a:r>
              <a:rPr lang="en-US" sz="1000" dirty="0">
                <a:solidFill>
                  <a:srgbClr val="000066"/>
                </a:solidFill>
              </a:rPr>
              <a:t> </a:t>
            </a:r>
            <a:r>
              <a:rPr lang="en-US" sz="1000" dirty="0" err="1">
                <a:solidFill>
                  <a:srgbClr val="000066"/>
                </a:solidFill>
              </a:rPr>
              <a:t>su</a:t>
            </a:r>
            <a:r>
              <a:rPr lang="en-US" sz="1000" dirty="0">
                <a:solidFill>
                  <a:srgbClr val="000066"/>
                </a:solidFill>
              </a:rPr>
              <a:t>: </a:t>
            </a:r>
            <a:r>
              <a:rPr lang="en-US" sz="1000" dirty="0" err="1">
                <a:solidFill>
                  <a:srgbClr val="000066"/>
                </a:solidFill>
              </a:rPr>
              <a:t>bol</a:t>
            </a:r>
            <a:r>
              <a:rPr lang="en-US" sz="1000" dirty="0">
                <a:solidFill>
                  <a:srgbClr val="000066"/>
                </a:solidFill>
              </a:rPr>
              <a:t> u </a:t>
            </a:r>
            <a:r>
              <a:rPr lang="en-US" sz="1000" dirty="0" err="1">
                <a:solidFill>
                  <a:srgbClr val="000066"/>
                </a:solidFill>
              </a:rPr>
              <a:t>nogama</a:t>
            </a:r>
            <a:r>
              <a:rPr lang="en-US" sz="1000" dirty="0">
                <a:solidFill>
                  <a:srgbClr val="000066"/>
                </a:solidFill>
              </a:rPr>
              <a:t> </a:t>
            </a:r>
            <a:r>
              <a:rPr lang="en-US" sz="1000" dirty="0" err="1">
                <a:solidFill>
                  <a:srgbClr val="000066"/>
                </a:solidFill>
              </a:rPr>
              <a:t>bez</a:t>
            </a:r>
            <a:r>
              <a:rPr lang="en-US" sz="1000" dirty="0">
                <a:solidFill>
                  <a:srgbClr val="000066"/>
                </a:solidFill>
              </a:rPr>
              <a:t> </a:t>
            </a:r>
            <a:r>
              <a:rPr lang="en-US" sz="1000" dirty="0" err="1">
                <a:solidFill>
                  <a:srgbClr val="000066"/>
                </a:solidFill>
              </a:rPr>
              <a:t>tačne</a:t>
            </a:r>
            <a:r>
              <a:rPr lang="en-US" sz="1000" dirty="0">
                <a:solidFill>
                  <a:srgbClr val="000066"/>
                </a:solidFill>
              </a:rPr>
              <a:t> </a:t>
            </a:r>
            <a:r>
              <a:rPr lang="en-US" sz="1000" dirty="0" err="1">
                <a:solidFill>
                  <a:srgbClr val="000066"/>
                </a:solidFill>
              </a:rPr>
              <a:t>lokalizacije</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koji</a:t>
            </a:r>
            <a:r>
              <a:rPr lang="en-US" sz="1000" dirty="0">
                <a:solidFill>
                  <a:srgbClr val="000066"/>
                </a:solidFill>
              </a:rPr>
              <a:t> se </a:t>
            </a:r>
            <a:r>
              <a:rPr lang="en-US" sz="1000" dirty="0" err="1">
                <a:solidFill>
                  <a:srgbClr val="000066"/>
                </a:solidFill>
              </a:rPr>
              <a:t>pojačava</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toploti</a:t>
            </a:r>
            <a:r>
              <a:rPr lang="en-US" sz="1000" dirty="0">
                <a:solidFill>
                  <a:srgbClr val="000066"/>
                </a:solidFill>
              </a:rPr>
              <a:t> a </a:t>
            </a:r>
            <a:r>
              <a:rPr lang="en-US" sz="1000" dirty="0" err="1">
                <a:solidFill>
                  <a:srgbClr val="000066"/>
                </a:solidFill>
              </a:rPr>
              <a:t>smanjuje</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hladnoći</a:t>
            </a:r>
            <a:r>
              <a:rPr lang="en-US" sz="1000" dirty="0">
                <a:solidFill>
                  <a:srgbClr val="000066"/>
                </a:solidFill>
              </a:rPr>
              <a:t>, </a:t>
            </a:r>
            <a:r>
              <a:rPr lang="en-US" sz="1000" dirty="0" err="1">
                <a:solidFill>
                  <a:srgbClr val="000066"/>
                </a:solidFill>
              </a:rPr>
              <a:t>malaksalost</a:t>
            </a:r>
            <a:r>
              <a:rPr lang="en-US" sz="1000" dirty="0">
                <a:solidFill>
                  <a:srgbClr val="000066"/>
                </a:solidFill>
              </a:rPr>
              <a:t> </a:t>
            </a:r>
            <a:r>
              <a:rPr lang="en-US" sz="1000" dirty="0" err="1">
                <a:solidFill>
                  <a:srgbClr val="000066"/>
                </a:solidFill>
              </a:rPr>
              <a:t>nogu</a:t>
            </a:r>
            <a:r>
              <a:rPr lang="en-US" sz="1000" dirty="0">
                <a:solidFill>
                  <a:srgbClr val="000066"/>
                </a:solidFill>
              </a:rPr>
              <a:t>, </a:t>
            </a:r>
            <a:r>
              <a:rPr lang="en-US" sz="1000" dirty="0" err="1">
                <a:solidFill>
                  <a:srgbClr val="000066"/>
                </a:solidFill>
              </a:rPr>
              <a:t>hiper</a:t>
            </a:r>
            <a:r>
              <a:rPr lang="sr-Latn-RS" sz="1000" dirty="0">
                <a:solidFill>
                  <a:srgbClr val="000066"/>
                </a:solidFill>
              </a:rPr>
              <a:t>-</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hipoestezije</a:t>
            </a:r>
            <a:r>
              <a:rPr lang="en-US" sz="1000" dirty="0">
                <a:solidFill>
                  <a:srgbClr val="000066"/>
                </a:solidFill>
              </a:rPr>
              <a:t>, </a:t>
            </a:r>
            <a:r>
              <a:rPr lang="en-US" sz="1000" dirty="0" err="1">
                <a:solidFill>
                  <a:srgbClr val="000066"/>
                </a:solidFill>
              </a:rPr>
              <a:t>znatno</a:t>
            </a:r>
            <a:r>
              <a:rPr lang="en-US" sz="1000" dirty="0">
                <a:solidFill>
                  <a:srgbClr val="000066"/>
                </a:solidFill>
              </a:rPr>
              <a:t> </a:t>
            </a:r>
            <a:r>
              <a:rPr lang="en-US" sz="1000" dirty="0" err="1">
                <a:solidFill>
                  <a:srgbClr val="000066"/>
                </a:solidFill>
              </a:rPr>
              <a:t>snižena</a:t>
            </a:r>
            <a:r>
              <a:rPr lang="en-US" sz="1000" dirty="0">
                <a:solidFill>
                  <a:srgbClr val="000066"/>
                </a:solidFill>
              </a:rPr>
              <a:t> </a:t>
            </a:r>
            <a:r>
              <a:rPr lang="en-US" sz="1000" dirty="0" err="1">
                <a:solidFill>
                  <a:srgbClr val="000066"/>
                </a:solidFill>
              </a:rPr>
              <a:t>temperatura</a:t>
            </a:r>
            <a:r>
              <a:rPr lang="en-US" sz="1000" dirty="0">
                <a:solidFill>
                  <a:srgbClr val="000066"/>
                </a:solidFill>
              </a:rPr>
              <a:t> </a:t>
            </a:r>
            <a:r>
              <a:rPr lang="en-US" sz="1000" dirty="0" err="1">
                <a:solidFill>
                  <a:srgbClr val="000066"/>
                </a:solidFill>
              </a:rPr>
              <a:t>kože</a:t>
            </a:r>
            <a:r>
              <a:rPr lang="en-US" sz="1000" dirty="0">
                <a:solidFill>
                  <a:srgbClr val="000066"/>
                </a:solidFill>
              </a:rPr>
              <a:t> </a:t>
            </a:r>
            <a:r>
              <a:rPr lang="en-US" sz="1000" dirty="0" err="1">
                <a:solidFill>
                  <a:srgbClr val="000066"/>
                </a:solidFill>
              </a:rPr>
              <a:t>prstiju</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stopala</a:t>
            </a:r>
            <a:r>
              <a:rPr lang="en-US" sz="1000" dirty="0">
                <a:solidFill>
                  <a:srgbClr val="000066"/>
                </a:solidFill>
              </a:rPr>
              <a:t>, </a:t>
            </a:r>
            <a:r>
              <a:rPr lang="en-US" sz="1000" dirty="0" err="1">
                <a:solidFill>
                  <a:srgbClr val="000066"/>
                </a:solidFill>
              </a:rPr>
              <a:t>sniženost</a:t>
            </a:r>
            <a:r>
              <a:rPr lang="en-US" sz="1000" dirty="0">
                <a:solidFill>
                  <a:srgbClr val="000066"/>
                </a:solidFill>
              </a:rPr>
              <a:t> </a:t>
            </a:r>
            <a:r>
              <a:rPr lang="en-US" sz="1000" dirty="0" err="1">
                <a:solidFill>
                  <a:srgbClr val="000066"/>
                </a:solidFill>
              </a:rPr>
              <a:t>vibracionog</a:t>
            </a:r>
            <a:r>
              <a:rPr lang="en-US" sz="1000" dirty="0">
                <a:solidFill>
                  <a:srgbClr val="000066"/>
                </a:solidFill>
              </a:rPr>
              <a:t> </a:t>
            </a:r>
            <a:r>
              <a:rPr lang="en-US" sz="1000" dirty="0" err="1">
                <a:solidFill>
                  <a:srgbClr val="000066"/>
                </a:solidFill>
              </a:rPr>
              <a:t>senzibiliteta</a:t>
            </a:r>
            <a:r>
              <a:rPr lang="en-US" sz="1000" dirty="0">
                <a:solidFill>
                  <a:srgbClr val="000066"/>
                </a:solidFill>
              </a:rPr>
              <a:t>.</a:t>
            </a:r>
            <a:r>
              <a:rPr lang="sr-Latn-RS" sz="1000" dirty="0">
                <a:solidFill>
                  <a:srgbClr val="000066"/>
                </a:solidFill>
              </a:rPr>
              <a:t> </a:t>
            </a:r>
            <a:r>
              <a:rPr lang="en-US" sz="1000" dirty="0">
                <a:solidFill>
                  <a:srgbClr val="000066"/>
                </a:solidFill>
              </a:rPr>
              <a:t>U </a:t>
            </a:r>
            <a:r>
              <a:rPr lang="en-US" sz="1000" dirty="0" err="1">
                <a:solidFill>
                  <a:srgbClr val="000066"/>
                </a:solidFill>
              </a:rPr>
              <a:t>odmaklim</a:t>
            </a:r>
            <a:r>
              <a:rPr lang="en-US" sz="1000" dirty="0">
                <a:solidFill>
                  <a:srgbClr val="000066"/>
                </a:solidFill>
              </a:rPr>
              <a:t> </a:t>
            </a:r>
            <a:r>
              <a:rPr lang="en-US" sz="1000" dirty="0" err="1">
                <a:solidFill>
                  <a:srgbClr val="000066"/>
                </a:solidFill>
              </a:rPr>
              <a:t>slučajevima</a:t>
            </a:r>
            <a:r>
              <a:rPr lang="en-US" sz="1000" dirty="0">
                <a:solidFill>
                  <a:srgbClr val="000066"/>
                </a:solidFill>
              </a:rPr>
              <a:t> </a:t>
            </a:r>
            <a:r>
              <a:rPr lang="sr-Latn-RS" sz="1000" dirty="0">
                <a:solidFill>
                  <a:srgbClr val="000066"/>
                </a:solidFill>
              </a:rPr>
              <a:t>se </a:t>
            </a:r>
            <a:r>
              <a:rPr lang="en-US" sz="1000" dirty="0" err="1">
                <a:solidFill>
                  <a:srgbClr val="000066"/>
                </a:solidFill>
              </a:rPr>
              <a:t>javljaju</a:t>
            </a:r>
            <a:r>
              <a:rPr lang="sr-Latn-RS" sz="1000" dirty="0">
                <a:solidFill>
                  <a:srgbClr val="000066"/>
                </a:solidFill>
              </a:rPr>
              <a:t>:</a:t>
            </a:r>
            <a:r>
              <a:rPr lang="en-US" sz="1000" dirty="0">
                <a:solidFill>
                  <a:srgbClr val="000066"/>
                </a:solidFill>
              </a:rPr>
              <a:t> </a:t>
            </a:r>
            <a:r>
              <a:rPr lang="en-US" sz="1000" dirty="0" err="1">
                <a:solidFill>
                  <a:srgbClr val="000066"/>
                </a:solidFill>
              </a:rPr>
              <a:t>glavobolje</a:t>
            </a:r>
            <a:r>
              <a:rPr lang="en-US" sz="1000" dirty="0">
                <a:solidFill>
                  <a:srgbClr val="000066"/>
                </a:solidFill>
              </a:rPr>
              <a:t>, </a:t>
            </a:r>
            <a:r>
              <a:rPr lang="en-US" sz="1000" dirty="0" err="1">
                <a:solidFill>
                  <a:srgbClr val="000066"/>
                </a:solidFill>
              </a:rPr>
              <a:t>mučnina</a:t>
            </a:r>
            <a:r>
              <a:rPr lang="en-US" sz="1000" dirty="0">
                <a:solidFill>
                  <a:srgbClr val="000066"/>
                </a:solidFill>
              </a:rPr>
              <a:t>, </a:t>
            </a:r>
            <a:r>
              <a:rPr lang="en-US" sz="1000" dirty="0" err="1">
                <a:solidFill>
                  <a:srgbClr val="000066"/>
                </a:solidFill>
              </a:rPr>
              <a:t>povraćanje</a:t>
            </a:r>
            <a:r>
              <a:rPr lang="en-US" sz="1000" dirty="0">
                <a:solidFill>
                  <a:srgbClr val="000066"/>
                </a:solidFill>
              </a:rPr>
              <a:t>, </a:t>
            </a:r>
            <a:r>
              <a:rPr lang="en-US" sz="1000" dirty="0" err="1">
                <a:solidFill>
                  <a:srgbClr val="000066"/>
                </a:solidFill>
              </a:rPr>
              <a:t>vrtoglavica</a:t>
            </a:r>
            <a:r>
              <a:rPr lang="en-US" sz="1000" dirty="0">
                <a:solidFill>
                  <a:srgbClr val="000066"/>
                </a:solidFill>
              </a:rPr>
              <a:t>, </a:t>
            </a:r>
            <a:r>
              <a:rPr lang="en-US" sz="1000" dirty="0" err="1">
                <a:solidFill>
                  <a:srgbClr val="000066"/>
                </a:solidFill>
              </a:rPr>
              <a:t>napadi</a:t>
            </a:r>
            <a:r>
              <a:rPr lang="en-US" sz="1000" dirty="0">
                <a:solidFill>
                  <a:srgbClr val="000066"/>
                </a:solidFill>
              </a:rPr>
              <a:t> </a:t>
            </a:r>
            <a:r>
              <a:rPr lang="en-US" sz="1000" dirty="0" err="1">
                <a:solidFill>
                  <a:srgbClr val="000066"/>
                </a:solidFill>
              </a:rPr>
              <a:t>gubitka</a:t>
            </a:r>
            <a:r>
              <a:rPr lang="en-US" sz="1000" dirty="0">
                <a:solidFill>
                  <a:srgbClr val="000066"/>
                </a:solidFill>
              </a:rPr>
              <a:t> </a:t>
            </a:r>
            <a:r>
              <a:rPr lang="en-US" sz="1000" dirty="0" err="1">
                <a:solidFill>
                  <a:srgbClr val="000066"/>
                </a:solidFill>
              </a:rPr>
              <a:t>svesti</a:t>
            </a:r>
            <a:r>
              <a:rPr lang="en-US" sz="1000" dirty="0">
                <a:solidFill>
                  <a:srgbClr val="000066"/>
                </a:solidFill>
              </a:rPr>
              <a:t>, </a:t>
            </a:r>
            <a:r>
              <a:rPr lang="en-US" sz="1000" dirty="0" err="1">
                <a:solidFill>
                  <a:srgbClr val="000066"/>
                </a:solidFill>
              </a:rPr>
              <a:t>pojačani</a:t>
            </a:r>
            <a:r>
              <a:rPr lang="en-US" sz="1000" dirty="0">
                <a:solidFill>
                  <a:srgbClr val="000066"/>
                </a:solidFill>
              </a:rPr>
              <a:t> </a:t>
            </a:r>
            <a:r>
              <a:rPr lang="en-US" sz="1000" dirty="0" err="1">
                <a:solidFill>
                  <a:srgbClr val="000066"/>
                </a:solidFill>
              </a:rPr>
              <a:t>tetivni</a:t>
            </a:r>
            <a:r>
              <a:rPr lang="en-US" sz="1000" dirty="0">
                <a:solidFill>
                  <a:srgbClr val="000066"/>
                </a:solidFill>
              </a:rPr>
              <a:t> </a:t>
            </a:r>
            <a:r>
              <a:rPr lang="en-US" sz="1000" dirty="0" err="1">
                <a:solidFill>
                  <a:srgbClr val="000066"/>
                </a:solidFill>
              </a:rPr>
              <a:t>refleksi</a:t>
            </a:r>
            <a:r>
              <a:rPr lang="en-US" sz="1000" dirty="0">
                <a:solidFill>
                  <a:srgbClr val="000066"/>
                </a:solidFill>
              </a:rPr>
              <a:t>, tremor </a:t>
            </a:r>
            <a:r>
              <a:rPr lang="en-US" sz="1000" dirty="0" err="1">
                <a:solidFill>
                  <a:srgbClr val="000066"/>
                </a:solidFill>
              </a:rPr>
              <a:t>prstiju</a:t>
            </a:r>
            <a:r>
              <a:rPr lang="en-US" sz="1000" dirty="0">
                <a:solidFill>
                  <a:srgbClr val="000066"/>
                </a:solidFill>
              </a:rPr>
              <a:t> </a:t>
            </a:r>
            <a:r>
              <a:rPr lang="en-US" sz="1000" dirty="0" err="1">
                <a:solidFill>
                  <a:srgbClr val="000066"/>
                </a:solidFill>
              </a:rPr>
              <a:t>ruku</a:t>
            </a:r>
            <a:r>
              <a:rPr lang="en-US" sz="1000" dirty="0">
                <a:solidFill>
                  <a:srgbClr val="000066"/>
                </a:solidFill>
              </a:rPr>
              <a:t>, </a:t>
            </a:r>
            <a:r>
              <a:rPr lang="en-US" sz="1000" dirty="0" err="1">
                <a:solidFill>
                  <a:srgbClr val="000066"/>
                </a:solidFill>
              </a:rPr>
              <a:t>nistagmus</a:t>
            </a:r>
            <a:r>
              <a:rPr lang="en-US" sz="1000" dirty="0">
                <a:solidFill>
                  <a:srgbClr val="000066"/>
                </a:solidFill>
              </a:rPr>
              <a:t>, </a:t>
            </a:r>
            <a:r>
              <a:rPr lang="en-US" sz="1000" dirty="0" err="1">
                <a:solidFill>
                  <a:srgbClr val="000066"/>
                </a:solidFill>
              </a:rPr>
              <a:t>znaci</a:t>
            </a:r>
            <a:r>
              <a:rPr lang="en-US" sz="1000" dirty="0">
                <a:solidFill>
                  <a:srgbClr val="000066"/>
                </a:solidFill>
              </a:rPr>
              <a:t> </a:t>
            </a:r>
            <a:r>
              <a:rPr lang="en-US" sz="1000" dirty="0" err="1">
                <a:solidFill>
                  <a:srgbClr val="000066"/>
                </a:solidFill>
              </a:rPr>
              <a:t>dijencefalnog</a:t>
            </a:r>
            <a:r>
              <a:rPr lang="en-US" sz="1000" dirty="0">
                <a:solidFill>
                  <a:srgbClr val="000066"/>
                </a:solidFill>
              </a:rPr>
              <a:t> </a:t>
            </a:r>
            <a:r>
              <a:rPr lang="en-US" sz="1000" dirty="0" err="1">
                <a:solidFill>
                  <a:srgbClr val="000066"/>
                </a:solidFill>
              </a:rPr>
              <a:t>sindroma</a:t>
            </a:r>
            <a:r>
              <a:rPr lang="en-US" sz="1000" dirty="0">
                <a:solidFill>
                  <a:srgbClr val="000066"/>
                </a:solidFill>
              </a:rPr>
              <a:t> (</a:t>
            </a:r>
            <a:r>
              <a:rPr lang="en-US" sz="1000" dirty="0" err="1">
                <a:solidFill>
                  <a:srgbClr val="000066"/>
                </a:solidFill>
              </a:rPr>
              <a:t>astenija</a:t>
            </a:r>
            <a:r>
              <a:rPr lang="en-US" sz="1000" dirty="0">
                <a:solidFill>
                  <a:srgbClr val="000066"/>
                </a:solidFill>
              </a:rPr>
              <a:t>, </a:t>
            </a:r>
            <a:r>
              <a:rPr lang="en-US" sz="1000" dirty="0" err="1">
                <a:solidFill>
                  <a:srgbClr val="000066"/>
                </a:solidFill>
              </a:rPr>
              <a:t>gubitak</a:t>
            </a:r>
            <a:r>
              <a:rPr lang="en-US" sz="1000" dirty="0">
                <a:solidFill>
                  <a:srgbClr val="000066"/>
                </a:solidFill>
              </a:rPr>
              <a:t> </a:t>
            </a:r>
            <a:r>
              <a:rPr lang="en-US" sz="1000" dirty="0" err="1">
                <a:solidFill>
                  <a:srgbClr val="000066"/>
                </a:solidFill>
              </a:rPr>
              <a:t>telesne</a:t>
            </a:r>
            <a:r>
              <a:rPr lang="en-US" sz="1000" dirty="0">
                <a:solidFill>
                  <a:srgbClr val="000066"/>
                </a:solidFill>
              </a:rPr>
              <a:t> </a:t>
            </a:r>
            <a:r>
              <a:rPr lang="en-US" sz="1000" dirty="0" err="1">
                <a:solidFill>
                  <a:srgbClr val="000066"/>
                </a:solidFill>
              </a:rPr>
              <a:t>težine</a:t>
            </a:r>
            <a:r>
              <a:rPr lang="en-US" sz="1000" dirty="0">
                <a:solidFill>
                  <a:srgbClr val="000066"/>
                </a:solidFill>
              </a:rPr>
              <a:t>, </a:t>
            </a:r>
            <a:r>
              <a:rPr lang="en-US" sz="1000" dirty="0" err="1">
                <a:solidFill>
                  <a:srgbClr val="000066"/>
                </a:solidFill>
              </a:rPr>
              <a:t>hipotonija</a:t>
            </a:r>
            <a:r>
              <a:rPr lang="en-US" sz="1000" dirty="0">
                <a:solidFill>
                  <a:srgbClr val="000066"/>
                </a:solidFill>
              </a:rPr>
              <a:t>, </a:t>
            </a:r>
            <a:r>
              <a:rPr lang="en-US" sz="1000" dirty="0" err="1">
                <a:solidFill>
                  <a:srgbClr val="000066"/>
                </a:solidFill>
              </a:rPr>
              <a:t>poremećaj</a:t>
            </a:r>
            <a:r>
              <a:rPr lang="en-US" sz="1000" dirty="0">
                <a:solidFill>
                  <a:srgbClr val="000066"/>
                </a:solidFill>
              </a:rPr>
              <a:t> </a:t>
            </a:r>
            <a:r>
              <a:rPr lang="en-US" sz="1000" dirty="0" err="1">
                <a:solidFill>
                  <a:srgbClr val="000066"/>
                </a:solidFill>
              </a:rPr>
              <a:t>termoregulacije</a:t>
            </a:r>
            <a:r>
              <a:rPr lang="en-US" sz="1000" dirty="0">
                <a:solidFill>
                  <a:srgbClr val="000066"/>
                </a:solidFill>
              </a:rPr>
              <a:t>, </a:t>
            </a:r>
            <a:r>
              <a:rPr lang="en-US" sz="1000" dirty="0" err="1">
                <a:solidFill>
                  <a:srgbClr val="000066"/>
                </a:solidFill>
              </a:rPr>
              <a:t>metabolizma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endokrinog</a:t>
            </a:r>
            <a:r>
              <a:rPr lang="en-US" sz="1000" dirty="0">
                <a:solidFill>
                  <a:srgbClr val="000066"/>
                </a:solidFill>
              </a:rPr>
              <a:t> </a:t>
            </a:r>
            <a:r>
              <a:rPr lang="en-US" sz="1000" dirty="0" err="1">
                <a:solidFill>
                  <a:srgbClr val="000066"/>
                </a:solidFill>
              </a:rPr>
              <a:t>sistema</a:t>
            </a:r>
            <a:r>
              <a:rPr lang="en-US" sz="1000" dirty="0">
                <a:solidFill>
                  <a:srgbClr val="000066"/>
                </a:solidFill>
              </a:rPr>
              <a:t>), </a:t>
            </a:r>
            <a:r>
              <a:rPr lang="en-US" sz="1000" dirty="0" err="1">
                <a:solidFill>
                  <a:srgbClr val="000066"/>
                </a:solidFill>
              </a:rPr>
              <a:t>znaci</a:t>
            </a:r>
            <a:r>
              <a:rPr lang="en-US" sz="1000" dirty="0">
                <a:solidFill>
                  <a:srgbClr val="000066"/>
                </a:solidFill>
              </a:rPr>
              <a:t> </a:t>
            </a:r>
            <a:r>
              <a:rPr lang="en-US" sz="1000" dirty="0" err="1">
                <a:solidFill>
                  <a:srgbClr val="000066"/>
                </a:solidFill>
              </a:rPr>
              <a:t>spinalnog</a:t>
            </a:r>
            <a:r>
              <a:rPr lang="en-US" sz="1000" dirty="0">
                <a:solidFill>
                  <a:srgbClr val="000066"/>
                </a:solidFill>
              </a:rPr>
              <a:t> </a:t>
            </a:r>
            <a:r>
              <a:rPr lang="en-US" sz="1000" dirty="0" err="1">
                <a:solidFill>
                  <a:srgbClr val="000066"/>
                </a:solidFill>
              </a:rPr>
              <a:t>sindroma</a:t>
            </a:r>
            <a:r>
              <a:rPr lang="en-US" sz="1000" dirty="0">
                <a:solidFill>
                  <a:srgbClr val="000066"/>
                </a:solidFill>
              </a:rPr>
              <a:t> (</a:t>
            </a:r>
            <a:r>
              <a:rPr lang="en-US" sz="1000" dirty="0" err="1">
                <a:solidFill>
                  <a:srgbClr val="000066"/>
                </a:solidFill>
              </a:rPr>
              <a:t>rasprostranjeni</a:t>
            </a:r>
            <a:r>
              <a:rPr lang="en-US" sz="1000" dirty="0">
                <a:solidFill>
                  <a:srgbClr val="000066"/>
                </a:solidFill>
              </a:rPr>
              <a:t> </a:t>
            </a:r>
            <a:r>
              <a:rPr lang="en-US" sz="1000" dirty="0" err="1">
                <a:solidFill>
                  <a:srgbClr val="000066"/>
                </a:solidFill>
              </a:rPr>
              <a:t>poremećaji</a:t>
            </a:r>
            <a:r>
              <a:rPr lang="en-US" sz="1000" dirty="0">
                <a:solidFill>
                  <a:srgbClr val="000066"/>
                </a:solidFill>
              </a:rPr>
              <a:t> </a:t>
            </a:r>
            <a:r>
              <a:rPr lang="en-US" sz="1000" dirty="0" err="1">
                <a:solidFill>
                  <a:srgbClr val="000066"/>
                </a:solidFill>
              </a:rPr>
              <a:t>senzibiliteta</a:t>
            </a:r>
            <a:r>
              <a:rPr lang="en-US" sz="1000" dirty="0">
                <a:solidFill>
                  <a:srgbClr val="000066"/>
                </a:solidFill>
              </a:rPr>
              <a:t> u </a:t>
            </a:r>
            <a:r>
              <a:rPr lang="en-US" sz="1000" dirty="0" err="1">
                <a:solidFill>
                  <a:srgbClr val="000066"/>
                </a:solidFill>
              </a:rPr>
              <a:t>predelu</a:t>
            </a:r>
            <a:r>
              <a:rPr lang="en-US" sz="1000" dirty="0">
                <a:solidFill>
                  <a:srgbClr val="000066"/>
                </a:solidFill>
              </a:rPr>
              <a:t> </a:t>
            </a:r>
            <a:r>
              <a:rPr lang="en-US" sz="1000" dirty="0" err="1">
                <a:solidFill>
                  <a:srgbClr val="000066"/>
                </a:solidFill>
              </a:rPr>
              <a:t>ruku</a:t>
            </a:r>
            <a:r>
              <a:rPr lang="en-US" sz="1000" dirty="0">
                <a:solidFill>
                  <a:srgbClr val="000066"/>
                </a:solidFill>
              </a:rPr>
              <a:t>, </a:t>
            </a:r>
            <a:r>
              <a:rPr lang="en-US" sz="1000" dirty="0" err="1">
                <a:solidFill>
                  <a:srgbClr val="000066"/>
                </a:solidFill>
              </a:rPr>
              <a:t>ramena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grudnog</a:t>
            </a:r>
            <a:r>
              <a:rPr lang="en-US" sz="1000" dirty="0">
                <a:solidFill>
                  <a:srgbClr val="000066"/>
                </a:solidFill>
              </a:rPr>
              <a:t> </a:t>
            </a:r>
            <a:r>
              <a:rPr lang="en-US" sz="1000" dirty="0" err="1">
                <a:solidFill>
                  <a:srgbClr val="000066"/>
                </a:solidFill>
              </a:rPr>
              <a:t>koša</a:t>
            </a:r>
            <a:r>
              <a:rPr lang="en-US" sz="1000" dirty="0">
                <a:solidFill>
                  <a:srgbClr val="000066"/>
                </a:solidFill>
              </a:rPr>
              <a:t>, </a:t>
            </a:r>
            <a:r>
              <a:rPr lang="en-US" sz="1000" dirty="0" err="1">
                <a:solidFill>
                  <a:srgbClr val="000066"/>
                </a:solidFill>
              </a:rPr>
              <a:t>progresivna</a:t>
            </a:r>
            <a:r>
              <a:rPr lang="en-US" sz="1000" dirty="0">
                <a:solidFill>
                  <a:srgbClr val="000066"/>
                </a:solidFill>
              </a:rPr>
              <a:t> </a:t>
            </a:r>
            <a:r>
              <a:rPr lang="en-US" sz="1000" dirty="0" err="1">
                <a:solidFill>
                  <a:srgbClr val="000066"/>
                </a:solidFill>
              </a:rPr>
              <a:t>mišićna</a:t>
            </a:r>
            <a:r>
              <a:rPr lang="en-US" sz="1000" dirty="0">
                <a:solidFill>
                  <a:srgbClr val="000066"/>
                </a:solidFill>
              </a:rPr>
              <a:t> </a:t>
            </a:r>
            <a:r>
              <a:rPr lang="en-US" sz="1000" dirty="0" err="1">
                <a:solidFill>
                  <a:srgbClr val="000066"/>
                </a:solidFill>
              </a:rPr>
              <a:t>atrofija</a:t>
            </a:r>
            <a:r>
              <a:rPr lang="en-US" sz="1000" dirty="0">
                <a:solidFill>
                  <a:srgbClr val="000066"/>
                </a:solidFill>
              </a:rPr>
              <a:t> </a:t>
            </a:r>
            <a:r>
              <a:rPr lang="en-US" sz="1000" dirty="0" err="1">
                <a:solidFill>
                  <a:srgbClr val="000066"/>
                </a:solidFill>
              </a:rPr>
              <a:t>ruku</a:t>
            </a:r>
            <a:r>
              <a:rPr lang="sr-Latn-RS" sz="1000" dirty="0">
                <a:solidFill>
                  <a:srgbClr val="000066"/>
                </a:solidFill>
              </a:rPr>
              <a:t> i</a:t>
            </a:r>
            <a:r>
              <a:rPr lang="en-US" sz="1000" dirty="0">
                <a:solidFill>
                  <a:srgbClr val="000066"/>
                </a:solidFill>
              </a:rPr>
              <a:t> </a:t>
            </a:r>
            <a:r>
              <a:rPr lang="en-US" sz="1000" dirty="0" err="1">
                <a:solidFill>
                  <a:srgbClr val="000066"/>
                </a:solidFill>
              </a:rPr>
              <a:t>ramenog</a:t>
            </a:r>
            <a:r>
              <a:rPr lang="en-US" sz="1000" dirty="0">
                <a:solidFill>
                  <a:srgbClr val="000066"/>
                </a:solidFill>
              </a:rPr>
              <a:t> </a:t>
            </a:r>
            <a:r>
              <a:rPr lang="en-US" sz="1000" dirty="0" err="1">
                <a:solidFill>
                  <a:srgbClr val="000066"/>
                </a:solidFill>
              </a:rPr>
              <a:t>pojasa</a:t>
            </a:r>
            <a:r>
              <a:rPr lang="en-US" sz="1000" dirty="0">
                <a:solidFill>
                  <a:srgbClr val="000066"/>
                </a:solidFill>
              </a:rPr>
              <a:t>, a </a:t>
            </a:r>
            <a:r>
              <a:rPr lang="en-US" sz="1000" dirty="0" err="1">
                <a:solidFill>
                  <a:srgbClr val="000066"/>
                </a:solidFill>
              </a:rPr>
              <a:t>nekada</a:t>
            </a:r>
            <a:r>
              <a:rPr lang="en-US" sz="1000" dirty="0">
                <a:solidFill>
                  <a:srgbClr val="000066"/>
                </a:solidFill>
              </a:rPr>
              <a:t> </a:t>
            </a:r>
            <a:r>
              <a:rPr lang="en-US" sz="1000" dirty="0" err="1">
                <a:solidFill>
                  <a:srgbClr val="000066"/>
                </a:solidFill>
              </a:rPr>
              <a:t>i</a:t>
            </a:r>
            <a:r>
              <a:rPr lang="en-US" sz="1000" dirty="0">
                <a:solidFill>
                  <a:srgbClr val="000066"/>
                </a:solidFill>
              </a:rPr>
              <a:t> </a:t>
            </a:r>
            <a:r>
              <a:rPr lang="en-US" sz="1000" dirty="0" err="1">
                <a:solidFill>
                  <a:srgbClr val="000066"/>
                </a:solidFill>
              </a:rPr>
              <a:t>nogu</a:t>
            </a:r>
            <a:r>
              <a:rPr lang="en-US" sz="1000" dirty="0">
                <a:solidFill>
                  <a:srgbClr val="000066"/>
                </a:solidFill>
              </a:rPr>
              <a:t>), </a:t>
            </a:r>
            <a:r>
              <a:rPr lang="en-US" sz="1000" dirty="0" err="1">
                <a:solidFill>
                  <a:srgbClr val="000066"/>
                </a:solidFill>
              </a:rPr>
              <a:t>kod</a:t>
            </a:r>
            <a:r>
              <a:rPr lang="en-US" sz="1000" dirty="0">
                <a:solidFill>
                  <a:srgbClr val="000066"/>
                </a:solidFill>
              </a:rPr>
              <a:t> </a:t>
            </a:r>
            <a:r>
              <a:rPr lang="en-US" sz="1000" dirty="0" err="1">
                <a:solidFill>
                  <a:srgbClr val="000066"/>
                </a:solidFill>
              </a:rPr>
              <a:t>žena</a:t>
            </a:r>
            <a:r>
              <a:rPr lang="en-US" sz="1000" dirty="0">
                <a:solidFill>
                  <a:srgbClr val="000066"/>
                </a:solidFill>
              </a:rPr>
              <a:t> </a:t>
            </a:r>
            <a:r>
              <a:rPr lang="en-US" sz="1000" dirty="0" err="1">
                <a:solidFill>
                  <a:srgbClr val="000066"/>
                </a:solidFill>
              </a:rPr>
              <a:t>poremećaji</a:t>
            </a:r>
            <a:r>
              <a:rPr lang="en-US" sz="1000" dirty="0">
                <a:solidFill>
                  <a:srgbClr val="000066"/>
                </a:solidFill>
              </a:rPr>
              <a:t> </a:t>
            </a:r>
            <a:r>
              <a:rPr lang="en-US" sz="1000" dirty="0" err="1">
                <a:solidFill>
                  <a:srgbClr val="000066"/>
                </a:solidFill>
              </a:rPr>
              <a:t>menstrualnog</a:t>
            </a:r>
            <a:r>
              <a:rPr lang="en-US" sz="1000" dirty="0">
                <a:solidFill>
                  <a:srgbClr val="000066"/>
                </a:solidFill>
              </a:rPr>
              <a:t> </a:t>
            </a:r>
            <a:r>
              <a:rPr lang="en-US" sz="1000" dirty="0" err="1">
                <a:solidFill>
                  <a:srgbClr val="000066"/>
                </a:solidFill>
              </a:rPr>
              <a:t>ciklusa</a:t>
            </a:r>
            <a:r>
              <a:rPr lang="en-US" sz="1000" dirty="0">
                <a:solidFill>
                  <a:srgbClr val="000066"/>
                </a:solidFill>
              </a:rPr>
              <a:t>, </a:t>
            </a:r>
            <a:r>
              <a:rPr lang="en-US" sz="1000" dirty="0" err="1">
                <a:solidFill>
                  <a:srgbClr val="000066"/>
                </a:solidFill>
              </a:rPr>
              <a:t>sklonost</a:t>
            </a:r>
            <a:r>
              <a:rPr lang="en-US" sz="1000" dirty="0">
                <a:solidFill>
                  <a:srgbClr val="000066"/>
                </a:solidFill>
              </a:rPr>
              <a:t> </a:t>
            </a:r>
            <a:r>
              <a:rPr lang="en-US" sz="1000" dirty="0" err="1">
                <a:solidFill>
                  <a:srgbClr val="000066"/>
                </a:solidFill>
              </a:rPr>
              <a:t>spontanim</a:t>
            </a:r>
            <a:r>
              <a:rPr lang="en-US" sz="1000" dirty="0">
                <a:solidFill>
                  <a:srgbClr val="000066"/>
                </a:solidFill>
              </a:rPr>
              <a:t> </a:t>
            </a:r>
            <a:r>
              <a:rPr lang="en-US" sz="1000" dirty="0" err="1">
                <a:solidFill>
                  <a:srgbClr val="000066"/>
                </a:solidFill>
              </a:rPr>
              <a:t>pobačajima</a:t>
            </a:r>
            <a:r>
              <a:rPr lang="en-US" sz="1000" dirty="0">
                <a:solidFill>
                  <a:srgbClr val="000066"/>
                </a:solidFill>
              </a:rPr>
              <a:t>, </a:t>
            </a:r>
            <a:r>
              <a:rPr lang="en-US" sz="1000" dirty="0" err="1">
                <a:solidFill>
                  <a:srgbClr val="000066"/>
                </a:solidFill>
              </a:rPr>
              <a:t>itd</a:t>
            </a:r>
            <a:r>
              <a:rPr lang="en-US" sz="1000" dirty="0">
                <a:solidFill>
                  <a:srgbClr val="000066"/>
                </a:solidFill>
              </a:rPr>
              <a:t>. </a:t>
            </a:r>
          </a:p>
        </p:txBody>
      </p:sp>
      <p:sp>
        <p:nvSpPr>
          <p:cNvPr id="5" name="Slide Number Placeholder 4"/>
          <p:cNvSpPr>
            <a:spLocks noGrp="1"/>
          </p:cNvSpPr>
          <p:nvPr>
            <p:ph type="sldNum" sz="quarter" idx="10"/>
          </p:nvPr>
        </p:nvSpPr>
        <p:spPr/>
        <p:txBody>
          <a:bodyPr/>
          <a:lstStyle/>
          <a:p>
            <a:fld id="{C928A839-252E-4E3E-AC79-B42445092DC9}" type="slidenum">
              <a:rPr lang="en-US" smtClean="0"/>
              <a:pPr/>
              <a:t>41</a:t>
            </a:fld>
            <a:endParaRPr lang="en-US"/>
          </a:p>
        </p:txBody>
      </p:sp>
    </p:spTree>
    <p:extLst>
      <p:ext uri="{BB962C8B-B14F-4D97-AF65-F5344CB8AC3E}">
        <p14:creationId xmlns:p14="http://schemas.microsoft.com/office/powerpoint/2010/main" val="1101294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sz="1000" dirty="0" err="1">
                <a:solidFill>
                  <a:srgbClr val="000066"/>
                </a:solidFill>
                <a:latin typeface="Arial" panose="020B0604020202020204" pitchFamily="34" charset="0"/>
                <a:cs typeface="Arial" panose="020B0604020202020204" pitchFamily="34" charset="0"/>
              </a:rPr>
              <a:t>Prevencija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vibracione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bolesti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obuhvata</a:t>
            </a:r>
            <a:r>
              <a:rPr lang="en-US" sz="1000" dirty="0">
                <a:solidFill>
                  <a:srgbClr val="000066"/>
                </a:solidFill>
                <a:latin typeface="Arial" panose="020B0604020202020204" pitchFamily="34" charset="0"/>
                <a:cs typeface="Arial" panose="020B0604020202020204" pitchFamily="34" charset="0"/>
              </a:rPr>
              <a:t>: </a:t>
            </a:r>
          </a:p>
          <a:p>
            <a:pPr marL="247620" indent="-247620">
              <a:spcBef>
                <a:spcPts val="600"/>
              </a:spcBef>
              <a:buFont typeface="+mj-lt"/>
              <a:buAutoNum type="alphaLcParenR"/>
            </a:pPr>
            <a:r>
              <a:rPr lang="sr-Latn-RS" sz="1000" b="1" dirty="0">
                <a:solidFill>
                  <a:srgbClr val="000066"/>
                </a:solidFill>
                <a:latin typeface="Arial" panose="020B0604020202020204" pitchFamily="34" charset="0"/>
                <a:cs typeface="Arial" panose="020B0604020202020204" pitchFamily="34" charset="0"/>
              </a:rPr>
              <a:t>T</a:t>
            </a:r>
            <a:r>
              <a:rPr lang="vi-VN" sz="1000" b="1" dirty="0">
                <a:solidFill>
                  <a:srgbClr val="000066"/>
                </a:solidFill>
                <a:latin typeface="Arial" panose="020B0604020202020204" pitchFamily="34" charset="0"/>
                <a:cs typeface="Arial" panose="020B0604020202020204" pitchFamily="34" charset="0"/>
              </a:rPr>
              <a:t>ehnološko-tehničke mere </a:t>
            </a:r>
            <a:r>
              <a:rPr lang="vi-VN" sz="1000" dirty="0">
                <a:solidFill>
                  <a:srgbClr val="000066"/>
                </a:solidFill>
                <a:latin typeface="Arial" panose="020B0604020202020204" pitchFamily="34" charset="0"/>
                <a:cs typeface="Arial" panose="020B0604020202020204" pitchFamily="34" charset="0"/>
              </a:rPr>
              <a:t>– smanjiti na najmanju moguću meru intenzitet vibracija i dužinu izloženosti</a:t>
            </a:r>
            <a:r>
              <a:rPr lang="sr-Latn-RS" sz="1000" dirty="0">
                <a:solidFill>
                  <a:srgbClr val="000066"/>
                </a:solidFill>
                <a:latin typeface="Arial" panose="020B0604020202020204" pitchFamily="34" charset="0"/>
                <a:cs typeface="Arial" panose="020B0604020202020204" pitchFamily="34" charset="0"/>
              </a:rPr>
              <a:t>,</a:t>
            </a:r>
            <a:r>
              <a:rPr lang="vi-VN" sz="1000" dirty="0">
                <a:solidFill>
                  <a:srgbClr val="000066"/>
                </a:solidFill>
                <a:latin typeface="Arial" panose="020B0604020202020204" pitchFamily="34" charset="0"/>
                <a:cs typeface="Arial" panose="020B0604020202020204" pitchFamily="34" charset="0"/>
              </a:rPr>
              <a:t> pa se preporučuje odmor od 10 min. na svaki sat rada; izmena tehnoloških procesa (npr. zavarivanje umesto zakivanja, presovanje umesto kovanja); konstruisanje alata prihvatljivih karakteristika vibracija</a:t>
            </a:r>
            <a:r>
              <a:rPr lang="sr-Latn-RS" sz="1000" dirty="0">
                <a:solidFill>
                  <a:srgbClr val="000066"/>
                </a:solidFill>
                <a:latin typeface="Arial" panose="020B0604020202020204" pitchFamily="34" charset="0"/>
                <a:cs typeface="Arial" panose="020B0604020202020204" pitchFamily="34" charset="0"/>
              </a:rPr>
              <a:t>;</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tehničko </a:t>
            </a:r>
            <a:r>
              <a:rPr lang="vi-VN" sz="1000" dirty="0">
                <a:solidFill>
                  <a:srgbClr val="000066"/>
                </a:solidFill>
                <a:latin typeface="Arial" panose="020B0604020202020204" pitchFamily="34" charset="0"/>
                <a:cs typeface="Arial" panose="020B0604020202020204" pitchFamily="34" charset="0"/>
              </a:rPr>
              <a:t>održavanje alata i </a:t>
            </a:r>
            <a:r>
              <a:rPr lang="sr-Latn-RS" sz="1000" dirty="0">
                <a:solidFill>
                  <a:srgbClr val="000066"/>
                </a:solidFill>
                <a:latin typeface="Arial" panose="020B0604020202020204" pitchFamily="34" charset="0"/>
                <a:cs typeface="Arial" panose="020B0604020202020204" pitchFamily="34" charset="0"/>
              </a:rPr>
              <a:t>mašina</a:t>
            </a:r>
            <a:r>
              <a:rPr lang="vi-VN" sz="1000" dirty="0">
                <a:solidFill>
                  <a:srgbClr val="000066"/>
                </a:solidFill>
                <a:latin typeface="Arial" panose="020B0604020202020204" pitchFamily="34" charset="0"/>
                <a:cs typeface="Arial" panose="020B0604020202020204" pitchFamily="34" charset="0"/>
              </a:rPr>
              <a:t>; upotreba ličnih zaštitnih sredstava (antivibracijske rukavice, zaštita od hladnoće); obezbeđenje adekvatnih mikroklimatskih uslova u radnim prostorijama, itd. </a:t>
            </a:r>
          </a:p>
          <a:p>
            <a:pPr marL="247620" indent="-247620">
              <a:spcBef>
                <a:spcPts val="600"/>
              </a:spcBef>
              <a:buFont typeface="+mj-lt"/>
              <a:buAutoNum type="alphaLcParenR"/>
            </a:pPr>
            <a:r>
              <a:rPr lang="vi-VN" sz="1000" b="1" dirty="0">
                <a:solidFill>
                  <a:srgbClr val="000066"/>
                </a:solidFill>
                <a:latin typeface="Arial" panose="020B0604020202020204" pitchFamily="34" charset="0"/>
                <a:cs typeface="Arial" panose="020B0604020202020204" pitchFamily="34" charset="0"/>
              </a:rPr>
              <a:t>Medicinske mere </a:t>
            </a:r>
            <a:r>
              <a:rPr lang="vi-VN" sz="1000" dirty="0">
                <a:solidFill>
                  <a:srgbClr val="000066"/>
                </a:solidFill>
                <a:latin typeface="Arial" panose="020B0604020202020204" pitchFamily="34" charset="0"/>
                <a:cs typeface="Arial" panose="020B0604020202020204" pitchFamily="34" charset="0"/>
              </a:rPr>
              <a:t>– obuhvataju provođenje profesionalne or</a:t>
            </a:r>
            <a:r>
              <a:rPr lang="sr-Latn-RS" sz="1000" dirty="0">
                <a:solidFill>
                  <a:srgbClr val="000066"/>
                </a:solidFill>
                <a:latin typeface="Arial" panose="020B0604020202020204" pitchFamily="34" charset="0"/>
                <a:cs typeface="Arial" panose="020B0604020202020204" pitchFamily="34" charset="0"/>
              </a:rPr>
              <a:t>i</a:t>
            </a:r>
            <a:r>
              <a:rPr lang="vi-VN" sz="1000" dirty="0">
                <a:solidFill>
                  <a:srgbClr val="000066"/>
                </a:solidFill>
                <a:latin typeface="Arial" panose="020B0604020202020204" pitchFamily="34" charset="0"/>
                <a:cs typeface="Arial" panose="020B0604020202020204" pitchFamily="34" charset="0"/>
              </a:rPr>
              <a:t>jentacije i selekcije pri zapošljavanju, obavljanje prethodnih i periodičnih pregleda (jed</a:t>
            </a:r>
            <a:r>
              <a:rPr lang="sr-Latn-RS" sz="1000" dirty="0">
                <a:solidFill>
                  <a:srgbClr val="000066"/>
                </a:solidFill>
                <a:latin typeface="Arial" panose="020B0604020202020204" pitchFamily="34" charset="0"/>
                <a:cs typeface="Arial" panose="020B0604020202020204" pitchFamily="34" charset="0"/>
              </a:rPr>
              <a:t>nom</a:t>
            </a:r>
            <a:r>
              <a:rPr lang="vi-VN" sz="1000" dirty="0">
                <a:solidFill>
                  <a:srgbClr val="000066"/>
                </a:solidFill>
                <a:latin typeface="Arial" panose="020B0604020202020204" pitchFamily="34" charset="0"/>
                <a:cs typeface="Arial" panose="020B0604020202020204" pitchFamily="34" charset="0"/>
              </a:rPr>
              <a:t> godišnje), otkrivanje ranih znakova vibracione bolesti, blagovremeno i efikasno lečenje oboljelih i rehabilitacij</a:t>
            </a:r>
            <a:r>
              <a:rPr lang="sr-Latn-RS" sz="1000" dirty="0">
                <a:solidFill>
                  <a:srgbClr val="000066"/>
                </a:solidFill>
                <a:latin typeface="Arial" panose="020B0604020202020204" pitchFamily="34" charset="0"/>
                <a:cs typeface="Arial" panose="020B0604020202020204" pitchFamily="34" charset="0"/>
              </a:rPr>
              <a:t>u</a:t>
            </a:r>
            <a:r>
              <a:rPr lang="vi-VN" sz="1000" dirty="0">
                <a:solidFill>
                  <a:srgbClr val="000066"/>
                </a:solidFill>
                <a:latin typeface="Arial" panose="020B0604020202020204" pitchFamily="34" charset="0"/>
                <a:cs typeface="Arial" panose="020B0604020202020204" pitchFamily="34" charset="0"/>
              </a:rPr>
              <a:t>. </a:t>
            </a:r>
          </a:p>
          <a:p>
            <a:pPr marL="247620" indent="-247620">
              <a:spcBef>
                <a:spcPts val="600"/>
              </a:spcBef>
              <a:buFont typeface="+mj-lt"/>
              <a:buAutoNum type="alphaLcParenR"/>
            </a:pPr>
            <a:r>
              <a:rPr lang="en-US" sz="1000" b="1" dirty="0" err="1">
                <a:solidFill>
                  <a:srgbClr val="000066"/>
                </a:solidFill>
                <a:latin typeface="Arial" panose="020B0604020202020204" pitchFamily="34" charset="0"/>
                <a:cs typeface="Arial" panose="020B0604020202020204" pitchFamily="34" charset="0"/>
              </a:rPr>
              <a:t>Zdravstveno</a:t>
            </a:r>
            <a:r>
              <a:rPr lang="en-US" sz="1000" b="1" dirty="0">
                <a:solidFill>
                  <a:srgbClr val="000066"/>
                </a:solidFill>
                <a:latin typeface="Arial" panose="020B0604020202020204" pitchFamily="34" charset="0"/>
                <a:cs typeface="Arial" panose="020B0604020202020204" pitchFamily="34" charset="0"/>
              </a:rPr>
              <a:t> </a:t>
            </a:r>
            <a:r>
              <a:rPr lang="en-US" sz="1000" b="1" dirty="0" err="1">
                <a:solidFill>
                  <a:srgbClr val="000066"/>
                </a:solidFill>
                <a:latin typeface="Arial" panose="020B0604020202020204" pitchFamily="34" charset="0"/>
                <a:cs typeface="Arial" panose="020B0604020202020204" pitchFamily="34" charset="0"/>
              </a:rPr>
              <a:t>prosvećivanje</a:t>
            </a:r>
            <a:r>
              <a:rPr lang="en-US" sz="1000" b="1" dirty="0">
                <a:solidFill>
                  <a:srgbClr val="000066"/>
                </a:solidFill>
                <a:latin typeface="Arial" panose="020B0604020202020204" pitchFamily="34" charset="0"/>
                <a:cs typeface="Arial" panose="020B0604020202020204" pitchFamily="34" charset="0"/>
              </a:rPr>
              <a:t> </a:t>
            </a:r>
            <a:r>
              <a:rPr lang="en-US" sz="1000" b="1" dirty="0" err="1">
                <a:solidFill>
                  <a:srgbClr val="000066"/>
                </a:solidFill>
                <a:latin typeface="Arial" panose="020B0604020202020204" pitchFamily="34" charset="0"/>
                <a:cs typeface="Arial" panose="020B0604020202020204" pitchFamily="34" charset="0"/>
              </a:rPr>
              <a:t>i</a:t>
            </a:r>
            <a:r>
              <a:rPr lang="en-US" sz="1000" b="1" dirty="0">
                <a:solidFill>
                  <a:srgbClr val="000066"/>
                </a:solidFill>
                <a:latin typeface="Arial" panose="020B0604020202020204" pitchFamily="34" charset="0"/>
                <a:cs typeface="Arial" panose="020B0604020202020204" pitchFamily="34" charset="0"/>
              </a:rPr>
              <a:t> </a:t>
            </a:r>
            <a:r>
              <a:rPr lang="en-US" sz="1000" b="1" dirty="0" err="1">
                <a:solidFill>
                  <a:srgbClr val="000066"/>
                </a:solidFill>
                <a:latin typeface="Arial" panose="020B0604020202020204" pitchFamily="34" charset="0"/>
                <a:cs typeface="Arial" panose="020B0604020202020204" pitchFamily="34" charset="0"/>
              </a:rPr>
              <a:t>edukacij</a:t>
            </a:r>
            <a:r>
              <a:rPr lang="sr-Latn-RS" sz="1000" b="1" dirty="0">
                <a:solidFill>
                  <a:srgbClr val="000066"/>
                </a:solidFill>
                <a:latin typeface="Arial" panose="020B0604020202020204" pitchFamily="34" charset="0"/>
                <a:cs typeface="Arial" panose="020B0604020202020204" pitchFamily="34" charset="0"/>
              </a:rPr>
              <a:t>u</a:t>
            </a:r>
            <a:r>
              <a:rPr lang="sr-Latn-RS" sz="1000" dirty="0">
                <a:solidFill>
                  <a:srgbClr val="000066"/>
                </a:solidFill>
                <a:latin typeface="Arial" panose="020B0604020202020204" pitchFamily="34" charset="0"/>
                <a:cs typeface="Arial" panose="020B0604020202020204" pitchFamily="34" charset="0"/>
              </a:rPr>
              <a:t> - </a:t>
            </a:r>
            <a:r>
              <a:rPr lang="en-US" sz="1000" dirty="0" err="1">
                <a:solidFill>
                  <a:srgbClr val="000066"/>
                </a:solidFill>
                <a:latin typeface="Arial" panose="020B0604020202020204" pitchFamily="34" charset="0"/>
                <a:cs typeface="Arial" panose="020B0604020202020204" pitchFamily="34" charset="0"/>
              </a:rPr>
              <a:t>upoznavanje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štetnostima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značaj</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mera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zaštite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radu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uticaj</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pušenja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konzumiranja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alkohola</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kao 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pravilne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ishrane</a:t>
            </a:r>
            <a:r>
              <a:rPr lang="sr-Latn-RS" sz="1000" dirty="0">
                <a:solidFill>
                  <a:srgbClr val="000066"/>
                </a:solidFill>
                <a:latin typeface="Arial" panose="020B0604020202020204" pitchFamily="34" charset="0"/>
                <a:cs typeface="Arial" panose="020B0604020202020204" pitchFamily="34" charset="0"/>
              </a:rPr>
              <a:t>.</a:t>
            </a:r>
            <a:endParaRPr lang="en-US" sz="1000" dirty="0">
              <a:solidFill>
                <a:srgbClr val="000066"/>
              </a:solidFill>
              <a:latin typeface="Arial" panose="020B0604020202020204" pitchFamily="34" charset="0"/>
              <a:cs typeface="Arial" panose="020B0604020202020204" pitchFamily="34" charset="0"/>
            </a:endParaRPr>
          </a:p>
          <a:p>
            <a:pPr marL="247620" indent="-247620">
              <a:spcBef>
                <a:spcPts val="600"/>
              </a:spcBef>
              <a:buFont typeface="+mj-lt"/>
              <a:buAutoNum type="alphaLcParenR"/>
            </a:pPr>
            <a:r>
              <a:rPr lang="en-US" sz="1000" b="1" dirty="0" err="1">
                <a:solidFill>
                  <a:srgbClr val="000066"/>
                </a:solidFill>
                <a:latin typeface="Arial" panose="020B0604020202020204" pitchFamily="34" charset="0"/>
                <a:cs typeface="Arial" panose="020B0604020202020204" pitchFamily="34" charset="0"/>
              </a:rPr>
              <a:t>Zakonodavno</a:t>
            </a:r>
            <a:r>
              <a:rPr lang="sr-Latn-RS" sz="1000" b="1" dirty="0">
                <a:solidFill>
                  <a:srgbClr val="000066"/>
                </a:solidFill>
                <a:latin typeface="Arial" panose="020B0604020202020204" pitchFamily="34" charset="0"/>
                <a:cs typeface="Arial" panose="020B0604020202020204" pitchFamily="34" charset="0"/>
              </a:rPr>
              <a:t>-</a:t>
            </a:r>
            <a:r>
              <a:rPr lang="en-US" sz="1000" b="1" dirty="0" err="1">
                <a:solidFill>
                  <a:srgbClr val="000066"/>
                </a:solidFill>
                <a:latin typeface="Arial" panose="020B0604020202020204" pitchFamily="34" charset="0"/>
                <a:cs typeface="Arial" panose="020B0604020202020204" pitchFamily="34" charset="0"/>
              </a:rPr>
              <a:t>administrativne</a:t>
            </a:r>
            <a:r>
              <a:rPr lang="en-US" sz="1000" b="1" dirty="0">
                <a:solidFill>
                  <a:srgbClr val="000066"/>
                </a:solidFill>
                <a:latin typeface="Arial" panose="020B0604020202020204" pitchFamily="34" charset="0"/>
                <a:cs typeface="Arial" panose="020B0604020202020204" pitchFamily="34" charset="0"/>
              </a:rPr>
              <a:t> mere</a:t>
            </a:r>
            <a:r>
              <a:rPr lang="sr-Latn-RS" sz="1000" dirty="0">
                <a:solidFill>
                  <a:srgbClr val="000066"/>
                </a:solidFill>
                <a:latin typeface="Arial" panose="020B0604020202020204" pitchFamily="34" charset="0"/>
                <a:cs typeface="Arial" panose="020B0604020202020204" pitchFamily="34" charset="0"/>
              </a:rPr>
              <a:t> - primena </a:t>
            </a:r>
            <a:r>
              <a:rPr lang="en-US" sz="1000" dirty="0">
                <a:solidFill>
                  <a:srgbClr val="000066"/>
                </a:solidFill>
                <a:latin typeface="Arial" panose="020B0604020202020204" pitchFamily="34" charset="0"/>
                <a:cs typeface="Arial" panose="020B0604020202020204" pitchFamily="34" charset="0"/>
              </a:rPr>
              <a:t>ISO standard</a:t>
            </a:r>
            <a:r>
              <a:rPr lang="sr-Latn-RS" sz="1000" dirty="0">
                <a:solidFill>
                  <a:srgbClr val="000066"/>
                </a:solidFill>
                <a:latin typeface="Arial" panose="020B0604020202020204" pitchFamily="34" charset="0"/>
                <a:cs typeface="Arial" panose="020B0604020202020204" pitchFamily="34" charset="0"/>
              </a:rPr>
              <a:t>a</a:t>
            </a:r>
            <a:r>
              <a:rPr lang="en-US" sz="1000" dirty="0">
                <a:solidFill>
                  <a:srgbClr val="000066"/>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0"/>
          </p:nvPr>
        </p:nvSpPr>
        <p:spPr/>
        <p:txBody>
          <a:bodyPr/>
          <a:lstStyle/>
          <a:p>
            <a:fld id="{C928A839-252E-4E3E-AC79-B42445092DC9}" type="slidenum">
              <a:rPr lang="en-US" smtClean="0"/>
              <a:pPr/>
              <a:t>42</a:t>
            </a:fld>
            <a:endParaRPr lang="en-US"/>
          </a:p>
        </p:txBody>
      </p:sp>
    </p:spTree>
    <p:extLst>
      <p:ext uri="{BB962C8B-B14F-4D97-AF65-F5344CB8AC3E}">
        <p14:creationId xmlns:p14="http://schemas.microsoft.com/office/powerpoint/2010/main" val="663850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endParaRPr lang="en-US" sz="1000" dirty="0">
              <a:solidFill>
                <a:srgbClr val="000066"/>
              </a:solidFill>
              <a:cs typeface="Times New Roman" pitchFamily="18"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43</a:t>
            </a:fld>
            <a:endParaRPr lang="en-US"/>
          </a:p>
        </p:txBody>
      </p:sp>
    </p:spTree>
    <p:extLst>
      <p:ext uri="{BB962C8B-B14F-4D97-AF65-F5344CB8AC3E}">
        <p14:creationId xmlns:p14="http://schemas.microsoft.com/office/powerpoint/2010/main" val="893733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endParaRPr lang="en-US" sz="1000" dirty="0">
              <a:solidFill>
                <a:srgbClr val="000066"/>
              </a:solidFill>
              <a:cs typeface="Times New Roman" pitchFamily="18"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44</a:t>
            </a:fld>
            <a:endParaRPr lang="en-US"/>
          </a:p>
        </p:txBody>
      </p:sp>
    </p:spTree>
    <p:extLst>
      <p:ext uri="{BB962C8B-B14F-4D97-AF65-F5344CB8AC3E}">
        <p14:creationId xmlns:p14="http://schemas.microsoft.com/office/powerpoint/2010/main" val="4116576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endParaRPr lang="en-US" sz="1000" dirty="0">
              <a:solidFill>
                <a:srgbClr val="000066"/>
              </a:solidFill>
              <a:cs typeface="Times New Roman" pitchFamily="18"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45</a:t>
            </a:fld>
            <a:endParaRPr lang="en-US"/>
          </a:p>
        </p:txBody>
      </p:sp>
    </p:spTree>
    <p:extLst>
      <p:ext uri="{BB962C8B-B14F-4D97-AF65-F5344CB8AC3E}">
        <p14:creationId xmlns:p14="http://schemas.microsoft.com/office/powerpoint/2010/main" val="203776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sr-Latn-RS" sz="1000" dirty="0">
                <a:solidFill>
                  <a:srgbClr val="000066"/>
                </a:solidFill>
              </a:rPr>
              <a:t>Slika prikazuje merilo vibracija koje se tokom obavljanja rada prenose na radnike. Komplet sadrži </a:t>
            </a:r>
            <a:r>
              <a:rPr lang="sr-Latn-RS" sz="1000" dirty="0" err="1">
                <a:solidFill>
                  <a:srgbClr val="000066"/>
                </a:solidFill>
              </a:rPr>
              <a:t>akcelerometre</a:t>
            </a:r>
            <a:r>
              <a:rPr lang="sr-Latn-RS" sz="1000" dirty="0">
                <a:solidFill>
                  <a:srgbClr val="000066"/>
                </a:solidFill>
              </a:rPr>
              <a:t> i adaptere za merenje vibracija šaka-ruka i vibracije celog tela.</a:t>
            </a:r>
          </a:p>
        </p:txBody>
      </p:sp>
      <p:sp>
        <p:nvSpPr>
          <p:cNvPr id="4" name="Slide Number Placeholder 3"/>
          <p:cNvSpPr>
            <a:spLocks noGrp="1"/>
          </p:cNvSpPr>
          <p:nvPr>
            <p:ph type="sldNum" sz="quarter" idx="5"/>
          </p:nvPr>
        </p:nvSpPr>
        <p:spPr/>
        <p:txBody>
          <a:bodyPr/>
          <a:lstStyle/>
          <a:p>
            <a:fld id="{8200E695-1892-4DB2-BC99-DFE00BC60453}" type="slidenum">
              <a:rPr lang="en-US" smtClean="0"/>
              <a:pPr/>
              <a:t>5</a:t>
            </a:fld>
            <a:endParaRPr lang="en-US"/>
          </a:p>
        </p:txBody>
      </p:sp>
    </p:spTree>
    <p:extLst>
      <p:ext uri="{BB962C8B-B14F-4D97-AF65-F5344CB8AC3E}">
        <p14:creationId xmlns:p14="http://schemas.microsoft.com/office/powerpoint/2010/main" val="264531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spcBef>
                <a:spcPts val="600"/>
              </a:spcBef>
              <a:spcAft>
                <a:spcPct val="0"/>
              </a:spcAft>
              <a:buClrTx/>
              <a:buSzTx/>
              <a:buFontTx/>
              <a:buNone/>
              <a:tabLst/>
              <a:defRPr/>
            </a:pPr>
            <a:r>
              <a:rPr lang="sr-Latn-CS" sz="1000" dirty="0">
                <a:solidFill>
                  <a:srgbClr val="990000"/>
                </a:solidFill>
                <a:latin typeface="Arial" panose="020B0604020202020204" pitchFamily="34" charset="0"/>
                <a:cs typeface="Arial" panose="020B0604020202020204" pitchFamily="34" charset="0"/>
              </a:rPr>
              <a:t>Vibracije celog tela </a:t>
            </a:r>
            <a:r>
              <a:rPr lang="sr-Latn-CS" sz="1000" dirty="0">
                <a:solidFill>
                  <a:srgbClr val="000066"/>
                </a:solidFill>
                <a:latin typeface="Arial" panose="020B0604020202020204" pitchFamily="34" charset="0"/>
                <a:cs typeface="Arial" panose="020B0604020202020204" pitchFamily="34" charset="0"/>
              </a:rPr>
              <a:t>se mere istovremeno u sva tri pravca, u sledećim frekvencijskim opsezima:</a:t>
            </a:r>
            <a:r>
              <a:rPr lang="en-US" sz="1000" dirty="0">
                <a:solidFill>
                  <a:srgbClr val="000066"/>
                </a:solidFill>
                <a:latin typeface="Arial" panose="020B0604020202020204" pitchFamily="34" charset="0"/>
                <a:cs typeface="Arial" panose="020B0604020202020204" pitchFamily="34" charset="0"/>
              </a:rPr>
              <a:t>  </a:t>
            </a:r>
            <a:endParaRPr lang="en-GB" sz="1000" dirty="0">
              <a:solidFill>
                <a:srgbClr val="000066"/>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sr-Latn-CS" sz="1000" dirty="0">
                <a:solidFill>
                  <a:srgbClr val="990000"/>
                </a:solidFill>
                <a:latin typeface="Arial" panose="020B0604020202020204" pitchFamily="34" charset="0"/>
                <a:cs typeface="Arial" panose="020B0604020202020204" pitchFamily="34" charset="0"/>
              </a:rPr>
              <a:t>0.5 Hz ÷ 80 Hz</a:t>
            </a:r>
            <a:r>
              <a:rPr lang="sr-Latn-CS" sz="1000" baseline="0" dirty="0">
                <a:solidFill>
                  <a:srgbClr val="000066"/>
                </a:solidFill>
                <a:latin typeface="Arial" panose="020B0604020202020204" pitchFamily="34" charset="0"/>
                <a:cs typeface="Arial" panose="020B0604020202020204" pitchFamily="34" charset="0"/>
              </a:rPr>
              <a:t> </a:t>
            </a:r>
            <a:r>
              <a:rPr lang="sr-Latn-CS" sz="1000" dirty="0">
                <a:solidFill>
                  <a:srgbClr val="000066"/>
                </a:solidFill>
                <a:latin typeface="Arial" panose="020B0604020202020204" pitchFamily="34" charset="0"/>
                <a:cs typeface="Arial" panose="020B0604020202020204" pitchFamily="34" charset="0"/>
              </a:rPr>
              <a:t>za zdravlje, komfor i</a:t>
            </a:r>
            <a:r>
              <a:rPr lang="sr-Latn-CS" sz="1000" baseline="0" dirty="0">
                <a:solidFill>
                  <a:srgbClr val="000066"/>
                </a:solidFill>
                <a:latin typeface="Arial" panose="020B0604020202020204" pitchFamily="34" charset="0"/>
                <a:cs typeface="Arial" panose="020B0604020202020204" pitchFamily="34" charset="0"/>
              </a:rPr>
              <a:t> </a:t>
            </a:r>
            <a:r>
              <a:rPr lang="sr-Latn-CS" sz="1000" dirty="0">
                <a:solidFill>
                  <a:srgbClr val="000066"/>
                </a:solidFill>
                <a:latin typeface="Arial" panose="020B0604020202020204" pitchFamily="34" charset="0"/>
                <a:cs typeface="Arial" panose="020B0604020202020204" pitchFamily="34" charset="0"/>
              </a:rPr>
              <a:t>percepciju;</a:t>
            </a:r>
          </a:p>
          <a:p>
            <a:pPr marL="171450" indent="-171450">
              <a:spcBef>
                <a:spcPts val="600"/>
              </a:spcBef>
              <a:buFont typeface="Arial" panose="020B0604020202020204" pitchFamily="34" charset="0"/>
              <a:buChar char="•"/>
            </a:pPr>
            <a:r>
              <a:rPr lang="sr-Latn-CS" sz="1000" dirty="0">
                <a:solidFill>
                  <a:srgbClr val="990000"/>
                </a:solidFill>
                <a:latin typeface="Arial" panose="020B0604020202020204" pitchFamily="34" charset="0"/>
                <a:cs typeface="Arial" panose="020B0604020202020204" pitchFamily="34" charset="0"/>
              </a:rPr>
              <a:t>0.1 Hz ÷ 0.5 Hz</a:t>
            </a:r>
            <a:r>
              <a:rPr lang="sr-Latn-CS" sz="1000" baseline="0" dirty="0">
                <a:solidFill>
                  <a:srgbClr val="990000"/>
                </a:solidFill>
                <a:latin typeface="Arial" panose="020B0604020202020204" pitchFamily="34" charset="0"/>
                <a:cs typeface="Arial" panose="020B0604020202020204" pitchFamily="34" charset="0"/>
              </a:rPr>
              <a:t> </a:t>
            </a:r>
            <a:r>
              <a:rPr lang="sr-Latn-CS" sz="1000" dirty="0">
                <a:solidFill>
                  <a:srgbClr val="000066"/>
                </a:solidFill>
                <a:latin typeface="Arial" panose="020B0604020202020204" pitchFamily="34" charset="0"/>
                <a:cs typeface="Arial" panose="020B0604020202020204" pitchFamily="34" charset="0"/>
              </a:rPr>
              <a:t>za </a:t>
            </a:r>
            <a:r>
              <a:rPr lang="x-none" sz="1000" dirty="0">
                <a:solidFill>
                  <a:srgbClr val="000066"/>
                </a:solidFill>
                <a:latin typeface="Arial" panose="020B0604020202020204" pitchFamily="34" charset="0"/>
                <a:cs typeface="Arial" panose="020B0604020202020204" pitchFamily="34" charset="0"/>
              </a:rPr>
              <a:t>mučninu pri vožnji;</a:t>
            </a:r>
            <a:endParaRPr lang="sr-Latn-CS" sz="1000" dirty="0">
              <a:solidFill>
                <a:srgbClr val="00006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6</a:t>
            </a:fld>
            <a:endParaRPr lang="en-US"/>
          </a:p>
        </p:txBody>
      </p:sp>
    </p:spTree>
    <p:extLst>
      <p:ext uri="{BB962C8B-B14F-4D97-AF65-F5344CB8AC3E}">
        <p14:creationId xmlns:p14="http://schemas.microsoft.com/office/powerpoint/2010/main" val="158895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sr-Latn-CS" sz="1000" dirty="0">
                <a:solidFill>
                  <a:srgbClr val="000066"/>
                </a:solidFill>
              </a:rPr>
              <a:t>Za merenje vibracija celog tela se koristi troaksijalni akcelerometar sa adapterom (gumenim diskom).</a:t>
            </a:r>
            <a:r>
              <a:rPr lang="en-US" sz="1000" dirty="0">
                <a:solidFill>
                  <a:srgbClr val="000066"/>
                </a:solidFill>
              </a:rPr>
              <a:t> </a:t>
            </a:r>
            <a:endParaRPr lang="sr-Latn-RS" sz="1000" dirty="0">
              <a:solidFill>
                <a:srgbClr val="000066"/>
              </a:solidFill>
            </a:endParaRPr>
          </a:p>
          <a:p>
            <a:pPr marL="0" marR="0" indent="0" algn="just" defTabSz="914400" rtl="0" eaLnBrk="1" fontAlgn="base" latinLnBrk="0" hangingPunct="1">
              <a:lnSpc>
                <a:spcPct val="100000"/>
              </a:lnSpc>
              <a:spcBef>
                <a:spcPts val="600"/>
              </a:spcBef>
              <a:spcAft>
                <a:spcPct val="0"/>
              </a:spcAft>
              <a:buClrTx/>
              <a:buSzTx/>
              <a:buFontTx/>
              <a:buNone/>
              <a:tabLst/>
              <a:defRPr/>
            </a:pPr>
            <a:r>
              <a:rPr lang="sr-Latn-RS" sz="1000" dirty="0">
                <a:solidFill>
                  <a:srgbClr val="000066"/>
                </a:solidFill>
              </a:rPr>
              <a:t>Način</a:t>
            </a:r>
            <a:r>
              <a:rPr lang="sr-Latn-RS" sz="1000" baseline="0" dirty="0">
                <a:solidFill>
                  <a:srgbClr val="000066"/>
                </a:solidFill>
              </a:rPr>
              <a:t> postavljanja adaptera (gumenog diska) je prikazan na slici.</a:t>
            </a:r>
            <a:endParaRPr lang="en-GB" sz="1000" dirty="0">
              <a:solidFill>
                <a:srgbClr val="000066"/>
              </a:solidFill>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7</a:t>
            </a:fld>
            <a:endParaRPr lang="en-US"/>
          </a:p>
        </p:txBody>
      </p:sp>
    </p:spTree>
    <p:extLst>
      <p:ext uri="{BB962C8B-B14F-4D97-AF65-F5344CB8AC3E}">
        <p14:creationId xmlns:p14="http://schemas.microsoft.com/office/powerpoint/2010/main" val="357055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sr-Latn-CS" sz="1000" dirty="0">
                <a:solidFill>
                  <a:srgbClr val="990000"/>
                </a:solidFill>
                <a:latin typeface="Arial" panose="020B0604020202020204" pitchFamily="34" charset="0"/>
                <a:cs typeface="Arial" panose="020B0604020202020204" pitchFamily="34" charset="0"/>
              </a:rPr>
              <a:t>Vibracije koje se na telo prenose preko sistema šaka-ruka </a:t>
            </a:r>
            <a:r>
              <a:rPr lang="sr-Latn-CS" sz="1000" dirty="0">
                <a:solidFill>
                  <a:srgbClr val="000066"/>
                </a:solidFill>
                <a:latin typeface="Arial" panose="020B0604020202020204" pitchFamily="34" charset="0"/>
                <a:cs typeface="Arial" panose="020B0604020202020204" pitchFamily="34" charset="0"/>
              </a:rPr>
              <a:t>se takođe mere istovremeno u sva tri pravca, u frekvencijskom opsegu  </a:t>
            </a:r>
            <a:r>
              <a:rPr lang="sr-Latn-CS" sz="1000" dirty="0">
                <a:solidFill>
                  <a:srgbClr val="990000"/>
                </a:solidFill>
                <a:latin typeface="Arial" panose="020B0604020202020204" pitchFamily="34" charset="0"/>
                <a:cs typeface="Arial" panose="020B0604020202020204" pitchFamily="34" charset="0"/>
              </a:rPr>
              <a:t>6.3 ÷ 1 250 Hz</a:t>
            </a:r>
            <a:r>
              <a:rPr lang="sr-Latn-CS" sz="1000" dirty="0">
                <a:solidFill>
                  <a:srgbClr val="000066"/>
                </a:solidFill>
                <a:latin typeface="Arial" panose="020B0604020202020204" pitchFamily="34" charset="0"/>
                <a:cs typeface="Arial" panose="020B0604020202020204" pitchFamily="34" charset="0"/>
              </a:rPr>
              <a:t>.</a:t>
            </a:r>
            <a:r>
              <a:rPr lang="en-US" sz="1000" dirty="0">
                <a:solidFill>
                  <a:srgbClr val="000066"/>
                </a:solidFill>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8</a:t>
            </a:fld>
            <a:endParaRPr lang="en-US"/>
          </a:p>
        </p:txBody>
      </p:sp>
    </p:spTree>
    <p:extLst>
      <p:ext uri="{BB962C8B-B14F-4D97-AF65-F5344CB8AC3E}">
        <p14:creationId xmlns:p14="http://schemas.microsoft.com/office/powerpoint/2010/main" val="141759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ts val="0"/>
              </a:spcBef>
              <a:spcAft>
                <a:spcPct val="0"/>
              </a:spcAft>
              <a:buClrTx/>
              <a:buSzTx/>
              <a:buFontTx/>
              <a:buNone/>
              <a:tabLst/>
              <a:defRPr/>
            </a:pPr>
            <a:r>
              <a:rPr lang="sr-Latn-CS" sz="1000" dirty="0">
                <a:solidFill>
                  <a:srgbClr val="000066"/>
                </a:solidFill>
              </a:rPr>
              <a:t>Adapteri se prilikom merenja vibracija šaka-ruka koriste samo ako nije moguće direktno pričvršćivanje akcelerometra na oruđe za rad.</a:t>
            </a:r>
            <a:r>
              <a:rPr lang="en-US" sz="1000" dirty="0">
                <a:solidFill>
                  <a:srgbClr val="000066"/>
                </a:solidFill>
              </a:rPr>
              <a:t>  </a:t>
            </a:r>
            <a:endParaRPr lang="en-GB" sz="1000" dirty="0">
              <a:solidFill>
                <a:srgbClr val="000066"/>
              </a:solidFill>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9</a:t>
            </a:fld>
            <a:endParaRPr lang="en-US"/>
          </a:p>
        </p:txBody>
      </p:sp>
    </p:spTree>
    <p:extLst>
      <p:ext uri="{BB962C8B-B14F-4D97-AF65-F5344CB8AC3E}">
        <p14:creationId xmlns:p14="http://schemas.microsoft.com/office/powerpoint/2010/main" val="297757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856FA2-2A5D-4F04-B3F5-ED91F209E2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F68299-1286-40F6-9E1F-11A0D96CBB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7E48E-D68E-4163-B136-7569770B60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37239D5-941A-4DAE-80AD-AB1EF69AA7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sr-Latn-C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59D1731-C9A3-4F89-A560-0E83C7782D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C604B-4EBC-46DD-9418-F144C7838E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7DA1BA-6CF0-400C-B56E-B3CA2F9C9B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65A11D-576C-4D9A-9DA6-D38E3259E8C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6F8503-57FF-4909-9B91-1B0AAFD22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88B5CE-0C96-4DC9-AF7B-DE68272363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422240-3A97-4B11-8700-BED4F2ACB6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F65FDE-E77F-45F0-97F9-5A39544621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257A9E-CD85-4C99-AE6A-7CFBD38610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8C294-8870-49FD-BC00-86C6AEA0E5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3.png"/><Relationship Id="rId7"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0.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oleObject" Target="../embeddings/oleObject8.bin"/><Relationship Id="rId5" Type="http://schemas.openxmlformats.org/officeDocument/2006/relationships/image" Target="../media/image28.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hyperlink" Target="HAV%20kalkulator.xls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wmf"/><Relationship Id="rId5" Type="http://schemas.openxmlformats.org/officeDocument/2006/relationships/oleObject" Target="../embeddings/oleObject13.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wmf"/><Relationship Id="rId5" Type="http://schemas.openxmlformats.org/officeDocument/2006/relationships/oleObject" Target="../embeddings/oleObject21.bin"/><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hyperlink" Target="WBV%20kalkulator.xl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paragraf.rs/propisi/pravilnik_o_preventivnim_merama_za_bezbedan_i_zdrav_rad_pri_izlaganju_vibracijama.html"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35696" y="334259"/>
            <a:ext cx="5472608" cy="861774"/>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sr-Latn-CS" sz="2000" kern="0" dirty="0">
                <a:solidFill>
                  <a:sysClr val="windowText" lastClr="000000"/>
                </a:solidFill>
                <a:latin typeface="Arial Black" pitchFamily="34" charset="0"/>
              </a:rPr>
              <a:t>UNIVERZITET U NIŠU</a:t>
            </a:r>
          </a:p>
          <a:p>
            <a:pPr algn="ctr" fontAlgn="auto">
              <a:spcBef>
                <a:spcPct val="50000"/>
              </a:spcBef>
              <a:spcAft>
                <a:spcPts val="0"/>
              </a:spcAft>
              <a:defRPr/>
            </a:pPr>
            <a:r>
              <a:rPr lang="sr-Latn-CS" sz="2000" kern="0" dirty="0">
                <a:solidFill>
                  <a:sysClr val="windowText" lastClr="000000"/>
                </a:solidFill>
                <a:latin typeface="Arial Black" pitchFamily="34" charset="0"/>
              </a:rPr>
              <a:t>FAKULTET ZAŠTITE NA RADU U NIŠU</a:t>
            </a:r>
            <a:endParaRPr lang="en-US" sz="2000" kern="0" dirty="0">
              <a:solidFill>
                <a:sysClr val="windowText" lastClr="000000"/>
              </a:solidFill>
              <a:latin typeface="Arial Black" pitchFamily="34" charset="0"/>
            </a:endParaRPr>
          </a:p>
        </p:txBody>
      </p:sp>
      <p:graphicFrame>
        <p:nvGraphicFramePr>
          <p:cNvPr id="4" name="Object 14"/>
          <p:cNvGraphicFramePr>
            <a:graphicFrameLocks noChangeAspect="1"/>
          </p:cNvGraphicFramePr>
          <p:nvPr/>
        </p:nvGraphicFramePr>
        <p:xfrm>
          <a:off x="7451352" y="188640"/>
          <a:ext cx="1081088" cy="1079500"/>
        </p:xfrm>
        <a:graphic>
          <a:graphicData uri="http://schemas.openxmlformats.org/presentationml/2006/ole">
            <mc:AlternateContent xmlns:mc="http://schemas.openxmlformats.org/markup-compatibility/2006">
              <mc:Choice xmlns:v="urn:schemas-microsoft-com:vml" Requires="v">
                <p:oleObj name="CorelDRAW" r:id="rId3" imgW="6624720" imgH="6624720" progId="CorelDRAW.Graphic.14">
                  <p:embed/>
                </p:oleObj>
              </mc:Choice>
              <mc:Fallback>
                <p:oleObj name="CorelDRAW" r:id="rId3" imgW="6624720" imgH="6624720" progId="CorelDRAW.Graphic.1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52" y="188640"/>
                        <a:ext cx="108108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11" descr="univerzitet-Logo-bitmapa-300x300.png"/>
          <p:cNvPicPr>
            <a:picLocks noChangeAspect="1"/>
          </p:cNvPicPr>
          <p:nvPr/>
        </p:nvPicPr>
        <p:blipFill>
          <a:blip r:embed="rId5" cstate="print"/>
          <a:srcRect/>
          <a:stretch>
            <a:fillRect/>
          </a:stretch>
        </p:blipFill>
        <p:spPr bwMode="auto">
          <a:xfrm>
            <a:off x="611560" y="188640"/>
            <a:ext cx="1081087" cy="1079500"/>
          </a:xfrm>
          <a:prstGeom prst="rect">
            <a:avLst/>
          </a:prstGeom>
          <a:noFill/>
          <a:ln w="9525">
            <a:noFill/>
            <a:miter lim="800000"/>
            <a:headEnd/>
            <a:tailEnd/>
          </a:ln>
        </p:spPr>
      </p:pic>
      <p:cxnSp>
        <p:nvCxnSpPr>
          <p:cNvPr id="6" name="Straight Connector 5"/>
          <p:cNvCxnSpPr/>
          <p:nvPr/>
        </p:nvCxnSpPr>
        <p:spPr>
          <a:xfrm>
            <a:off x="0" y="141277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0" y="5876925"/>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p:cNvSpPr>
            <a:spLocks noChangeArrowheads="1"/>
          </p:cNvSpPr>
          <p:nvPr/>
        </p:nvSpPr>
        <p:spPr bwMode="auto">
          <a:xfrm>
            <a:off x="685800" y="2564904"/>
            <a:ext cx="7772400" cy="792088"/>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r-Latn-CS" sz="4400" b="0" i="0" u="none" strike="noStrike" kern="0" cap="none" spc="0" normalizeH="0" baseline="0" noProof="0" dirty="0">
                <a:ln>
                  <a:noFill/>
                </a:ln>
                <a:solidFill>
                  <a:srgbClr val="000066"/>
                </a:solidFill>
                <a:effectLst/>
                <a:uLnTx/>
                <a:uFillTx/>
                <a:latin typeface="Arial Black" pitchFamily="34" charset="0"/>
              </a:rPr>
              <a:t>BUKA I VIBRACIJE</a:t>
            </a:r>
            <a:endParaRPr kumimoji="0" lang="en-US" sz="4400" b="1" i="0" u="none" strike="noStrike" kern="0" cap="none" spc="0" normalizeH="0" baseline="0" noProof="0" dirty="0">
              <a:ln>
                <a:noFill/>
              </a:ln>
              <a:solidFill>
                <a:srgbClr val="000066"/>
              </a:solidFill>
              <a:effectLst/>
              <a:uLnTx/>
              <a:uFillTx/>
            </a:endParaRPr>
          </a:p>
        </p:txBody>
      </p:sp>
      <p:sp>
        <p:nvSpPr>
          <p:cNvPr id="13" name="Rectangle 15"/>
          <p:cNvSpPr>
            <a:spLocks noChangeArrowheads="1"/>
          </p:cNvSpPr>
          <p:nvPr/>
        </p:nvSpPr>
        <p:spPr bwMode="auto">
          <a:xfrm>
            <a:off x="2087724" y="3501008"/>
            <a:ext cx="4968552" cy="432048"/>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sr-Latn-CS" sz="2000" b="0" i="0" u="none" strike="noStrike" kern="0" cap="none" spc="0" normalizeH="0" baseline="0" noProof="0" dirty="0">
                <a:ln>
                  <a:noFill/>
                </a:ln>
                <a:solidFill>
                  <a:srgbClr val="000066"/>
                </a:solidFill>
                <a:effectLst/>
                <a:uLnTx/>
                <a:uFillTx/>
                <a:latin typeface="Arial Black" pitchFamily="34" charset="0"/>
              </a:rPr>
              <a:t>- PREZENTACIJA</a:t>
            </a:r>
            <a:r>
              <a:rPr kumimoji="0" lang="sr-Latn-CS" sz="2000" b="0" i="0" u="none" strike="noStrike" kern="0" cap="none" spc="0" normalizeH="0" noProof="0" dirty="0">
                <a:ln>
                  <a:noFill/>
                </a:ln>
                <a:solidFill>
                  <a:srgbClr val="000066"/>
                </a:solidFill>
                <a:effectLst/>
                <a:uLnTx/>
                <a:uFillTx/>
                <a:latin typeface="Arial Black" pitchFamily="34" charset="0"/>
              </a:rPr>
              <a:t> PREDAVANJA -</a:t>
            </a:r>
            <a:endParaRPr kumimoji="0" lang="en-US" sz="2000" b="1" i="0" u="none" strike="noStrike" kern="0" cap="none" spc="0" normalizeH="0" baseline="0" noProof="0" dirty="0">
              <a:ln>
                <a:noFill/>
              </a:ln>
              <a:solidFill>
                <a:srgbClr val="000066"/>
              </a:solidFill>
              <a:effectLst/>
              <a:uLnTx/>
              <a:uFillTx/>
            </a:endParaRPr>
          </a:p>
        </p:txBody>
      </p:sp>
      <p:sp>
        <p:nvSpPr>
          <p:cNvPr id="14" name="Rectangle 15"/>
          <p:cNvSpPr>
            <a:spLocks noChangeArrowheads="1"/>
          </p:cNvSpPr>
          <p:nvPr/>
        </p:nvSpPr>
        <p:spPr bwMode="auto">
          <a:xfrm>
            <a:off x="2339752" y="6021288"/>
            <a:ext cx="4464496" cy="720080"/>
          </a:xfrm>
          <a:prstGeom prst="rect">
            <a:avLst/>
          </a:prstGeom>
          <a:noFill/>
          <a:ln w="9525">
            <a:noFill/>
            <a:miter lim="800000"/>
            <a:headEnd/>
            <a:tailEnd/>
          </a:ln>
        </p:spPr>
        <p:txBody>
          <a:bodyPr anchor="ctr"/>
          <a:lstStyle/>
          <a:p>
            <a:pPr lvl="0" fontAlgn="auto">
              <a:spcBef>
                <a:spcPts val="0"/>
              </a:spcBef>
              <a:spcAft>
                <a:spcPts val="600"/>
              </a:spcAft>
              <a:defRPr/>
            </a:pPr>
            <a:r>
              <a:rPr lang="sr-Latn-CS" sz="1800" kern="0" dirty="0">
                <a:solidFill>
                  <a:srgbClr val="000066"/>
                </a:solidFill>
                <a:latin typeface="Arial Black" pitchFamily="34" charset="0"/>
              </a:rPr>
              <a:t>Dr Darko Mihajlov, </a:t>
            </a:r>
            <a:r>
              <a:rPr lang="sr-Latn-CS" sz="1800" kern="0" dirty="0" err="1">
                <a:solidFill>
                  <a:srgbClr val="000066"/>
                </a:solidFill>
                <a:latin typeface="Arial Black" pitchFamily="34" charset="0"/>
              </a:rPr>
              <a:t>vanr</a:t>
            </a:r>
            <a:r>
              <a:rPr lang="sr-Latn-CS" sz="1800" kern="0" dirty="0">
                <a:solidFill>
                  <a:srgbClr val="000066"/>
                </a:solidFill>
                <a:latin typeface="Arial Black" pitchFamily="34" charset="0"/>
              </a:rPr>
              <a:t>. prof.</a:t>
            </a:r>
          </a:p>
          <a:p>
            <a:pPr fontAlgn="auto">
              <a:spcBef>
                <a:spcPts val="0"/>
              </a:spcBef>
              <a:spcAft>
                <a:spcPts val="600"/>
              </a:spcAft>
              <a:defRPr/>
            </a:pPr>
            <a:r>
              <a:rPr lang="sr-Latn-CS" sz="1800" b="1" kern="0" dirty="0">
                <a:solidFill>
                  <a:srgbClr val="000066"/>
                </a:solidFill>
                <a:latin typeface="Arial Black" pitchFamily="34" charset="0"/>
              </a:rPr>
              <a:t>Dr Momir Praščević, red. prof.</a:t>
            </a:r>
            <a:endParaRPr lang="en-US" sz="1800" b="1" kern="0" dirty="0">
              <a:solidFill>
                <a:srgbClr val="000066"/>
              </a:solidFill>
            </a:endParaRPr>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p:cNvSpPr>
            <a:spLocks noChangeArrowheads="1"/>
          </p:cNvSpPr>
          <p:nvPr/>
        </p:nvSpPr>
        <p:spPr bwMode="auto">
          <a:xfrm>
            <a:off x="702000" y="4077072"/>
            <a:ext cx="7740000" cy="720000"/>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2000" kern="0" dirty="0">
                <a:solidFill>
                  <a:srgbClr val="A50021"/>
                </a:solidFill>
                <a:latin typeface="Arial Black" pitchFamily="34" charset="0"/>
              </a:rPr>
              <a:t>MERENJE, OCENA I EFEKTI VIBRACIJA</a:t>
            </a:r>
          </a:p>
          <a:p>
            <a:pPr marL="0" marR="0" lvl="0" indent="0" defTabSz="914400" eaLnBrk="1" fontAlgn="auto" latinLnBrk="0" hangingPunct="1">
              <a:lnSpc>
                <a:spcPct val="100000"/>
              </a:lnSpc>
              <a:spcBef>
                <a:spcPts val="0"/>
              </a:spcBef>
              <a:spcAft>
                <a:spcPts val="600"/>
              </a:spcAft>
              <a:buClrTx/>
              <a:buSzTx/>
              <a:buFontTx/>
              <a:buNone/>
              <a:tabLst/>
              <a:defRPr/>
            </a:pPr>
            <a:r>
              <a:rPr lang="sr-Latn-CS" sz="2000" kern="0" dirty="0">
                <a:solidFill>
                  <a:srgbClr val="A50021"/>
                </a:solidFill>
                <a:latin typeface="Arial Black" pitchFamily="34" charset="0"/>
              </a:rPr>
              <a:t>KOJE SE TOKOM RADA PRENOSE NA LJUDSKO TELO </a:t>
            </a:r>
            <a:endParaRPr kumimoji="0" lang="en-US" sz="2000" b="1" i="0" u="none" strike="noStrike" kern="0" cap="none" spc="0" normalizeH="0" baseline="0" noProof="0" dirty="0">
              <a:ln>
                <a:noFill/>
              </a:ln>
              <a:solidFill>
                <a:srgbClr val="A50021"/>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pic>
        <p:nvPicPr>
          <p:cNvPr id="23" name="Picture 11"/>
          <p:cNvPicPr>
            <a:picLocks noChangeAspect="1" noChangeArrowheads="1"/>
          </p:cNvPicPr>
          <p:nvPr/>
        </p:nvPicPr>
        <p:blipFill>
          <a:blip r:embed="rId3" cstate="print"/>
          <a:srcRect/>
          <a:stretch>
            <a:fillRect/>
          </a:stretch>
        </p:blipFill>
        <p:spPr bwMode="auto">
          <a:xfrm>
            <a:off x="843828" y="1268760"/>
            <a:ext cx="7328572" cy="4751257"/>
          </a:xfrm>
          <a:prstGeom prst="rect">
            <a:avLst/>
          </a:prstGeom>
          <a:noFill/>
          <a:ln w="9525">
            <a:noFill/>
            <a:miter lim="800000"/>
            <a:headEnd/>
            <a:tailEnd/>
          </a:ln>
          <a:effectLst/>
        </p:spPr>
      </p:pic>
      <p:sp>
        <p:nvSpPr>
          <p:cNvPr id="9"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11"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42896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pic>
        <p:nvPicPr>
          <p:cNvPr id="11" name="Picture 6"/>
          <p:cNvPicPr>
            <a:picLocks noChangeAspect="1" noChangeArrowheads="1"/>
          </p:cNvPicPr>
          <p:nvPr/>
        </p:nvPicPr>
        <p:blipFill>
          <a:blip r:embed="rId3" cstate="print"/>
          <a:srcRect/>
          <a:stretch>
            <a:fillRect/>
          </a:stretch>
        </p:blipFill>
        <p:spPr bwMode="auto">
          <a:xfrm>
            <a:off x="971600" y="1268760"/>
            <a:ext cx="7064726" cy="4740000"/>
          </a:xfrm>
          <a:prstGeom prst="rect">
            <a:avLst/>
          </a:prstGeom>
          <a:noFill/>
          <a:ln w="9525">
            <a:noFill/>
            <a:miter lim="800000"/>
            <a:headEnd/>
            <a:tailEnd/>
          </a:ln>
          <a:effectLst/>
        </p:spPr>
      </p:pic>
      <p:sp>
        <p:nvSpPr>
          <p:cNvPr id="9"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14"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52247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899465" y="1265585"/>
            <a:ext cx="5205515" cy="77301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spcBef>
                <a:spcPts val="600"/>
              </a:spcBef>
            </a:pPr>
            <a:r>
              <a:rPr lang="sr-Latn-RS" sz="1800" b="1" dirty="0" err="1">
                <a:solidFill>
                  <a:srgbClr val="990000"/>
                </a:solidFill>
                <a:latin typeface="Arial" panose="020B0604020202020204" pitchFamily="34" charset="0"/>
                <a:cs typeface="Arial" panose="020B0604020202020204" pitchFamily="34" charset="0"/>
              </a:rPr>
              <a:t>E</a:t>
            </a:r>
            <a:r>
              <a:rPr lang="en-US" sz="1800" b="1" dirty="0" err="1">
                <a:solidFill>
                  <a:srgbClr val="990000"/>
                </a:solidFill>
                <a:latin typeface="Arial" panose="020B0604020202020204" pitchFamily="34" charset="0"/>
                <a:cs typeface="Arial" panose="020B0604020202020204" pitchFamily="34" charset="0"/>
              </a:rPr>
              <a:t>fektivna</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vrednost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ubrzanja</a:t>
            </a:r>
            <a:r>
              <a:rPr lang="sr-Latn-RS" sz="1800" b="1" dirty="0">
                <a:solidFill>
                  <a:srgbClr val="990000"/>
                </a:solidFill>
                <a:latin typeface="Arial" panose="020B0604020202020204" pitchFamily="34" charset="0"/>
                <a:cs typeface="Arial" panose="020B0604020202020204" pitchFamily="34" charset="0"/>
              </a:rPr>
              <a:t> u jednom pravcu</a:t>
            </a:r>
            <a:r>
              <a:rPr lang="en-US" sz="1800" b="1" dirty="0">
                <a:solidFill>
                  <a:srgbClr val="990000"/>
                </a:solidFill>
                <a:latin typeface="Arial" panose="020B0604020202020204" pitchFamily="34" charset="0"/>
                <a:cs typeface="Arial" panose="020B0604020202020204" pitchFamily="34" charset="0"/>
              </a:rPr>
              <a:t> </a:t>
            </a:r>
            <a:r>
              <a:rPr lang="sr-Latn-RS" sz="1800" b="1" dirty="0">
                <a:solidFill>
                  <a:srgbClr val="990000"/>
                </a:solidFill>
                <a:latin typeface="Arial" panose="020B0604020202020204" pitchFamily="34" charset="0"/>
                <a:cs typeface="Arial" panose="020B0604020202020204" pitchFamily="34" charset="0"/>
              </a:rPr>
              <a:t>f</a:t>
            </a:r>
            <a:r>
              <a:rPr lang="en-US" sz="1800" b="1" dirty="0" err="1">
                <a:solidFill>
                  <a:srgbClr val="990000"/>
                </a:solidFill>
                <a:latin typeface="Arial" panose="020B0604020202020204" pitchFamily="34" charset="0"/>
                <a:cs typeface="Arial" panose="020B0604020202020204" pitchFamily="34" charset="0"/>
              </a:rPr>
              <a:t>rekvencijski</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ponderisan</a:t>
            </a:r>
            <a:r>
              <a:rPr lang="sr-Latn-RS" sz="1800" b="1" dirty="0">
                <a:solidFill>
                  <a:srgbClr val="990000"/>
                </a:solidFill>
                <a:latin typeface="Arial" panose="020B0604020202020204" pitchFamily="34" charset="0"/>
                <a:cs typeface="Arial" panose="020B0604020202020204" pitchFamily="34" charset="0"/>
              </a:rPr>
              <a:t>ih</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sr-Latn-RS" sz="1800" b="1" dirty="0">
                <a:solidFill>
                  <a:srgbClr val="990000"/>
                </a:solidFill>
                <a:latin typeface="Arial" panose="020B0604020202020204" pitchFamily="34" charset="0"/>
                <a:cs typeface="Arial" panose="020B0604020202020204" pitchFamily="34" charset="0"/>
              </a:rPr>
              <a:t>:</a:t>
            </a:r>
            <a:endParaRPr lang="en-US" sz="1800" b="1" dirty="0">
              <a:solidFill>
                <a:srgbClr val="990000"/>
              </a:solidFill>
              <a:latin typeface="Arial" panose="020B0604020202020204" pitchFamily="34" charset="0"/>
              <a:cs typeface="Arial" panose="020B0604020202020204" pitchFamily="34"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350914231"/>
              </p:ext>
            </p:extLst>
          </p:nvPr>
        </p:nvGraphicFramePr>
        <p:xfrm>
          <a:off x="3092522" y="2224087"/>
          <a:ext cx="2819400" cy="1204913"/>
        </p:xfrm>
        <a:graphic>
          <a:graphicData uri="http://schemas.openxmlformats.org/presentationml/2006/ole">
            <mc:AlternateContent xmlns:mc="http://schemas.openxmlformats.org/markup-compatibility/2006">
              <mc:Choice xmlns:v="urn:schemas-microsoft-com:vml" Requires="v">
                <p:oleObj name="Equation" r:id="rId3" imgW="34137600" imgH="14630400" progId="Equation.DSMT4">
                  <p:embed/>
                </p:oleObj>
              </mc:Choice>
              <mc:Fallback>
                <p:oleObj name="Equation" r:id="rId3" imgW="34137600" imgH="14630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522" y="2224087"/>
                        <a:ext cx="2819400" cy="120491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9050">
                            <a:solidFill>
                              <a:srgbClr val="FF3300"/>
                            </a:solidFill>
                            <a:miter lim="800000"/>
                            <a:headEnd/>
                            <a:tailEnd/>
                          </a14:hiddenLine>
                        </a:ext>
                      </a:extLst>
                    </p:spPr>
                  </p:pic>
                </p:oleObj>
              </mc:Fallback>
            </mc:AlternateContent>
          </a:graphicData>
        </a:graphic>
      </p:graphicFrame>
      <p:sp>
        <p:nvSpPr>
          <p:cNvPr id="8" name="Text Box 16"/>
          <p:cNvSpPr txBox="1">
            <a:spLocks noChangeArrowheads="1"/>
          </p:cNvSpPr>
          <p:nvPr/>
        </p:nvSpPr>
        <p:spPr bwMode="auto">
          <a:xfrm>
            <a:off x="1480591" y="3645024"/>
            <a:ext cx="6043265" cy="1908215"/>
          </a:xfrm>
          <a:prstGeom prst="rect">
            <a:avLst/>
          </a:prstGeom>
          <a:noFill/>
          <a:ln w="9525">
            <a:noFill/>
            <a:miter lim="800000"/>
            <a:headEnd/>
            <a:tailEnd/>
          </a:ln>
          <a:effectLst/>
        </p:spPr>
        <p:txBody>
          <a:bodyPr wrap="square">
            <a:spAutoFit/>
          </a:bodyPr>
          <a:lstStyle/>
          <a:p>
            <a:pPr marL="457200" indent="-457200" algn="l">
              <a:lnSpc>
                <a:spcPct val="120000"/>
              </a:lnSpc>
              <a:spcBef>
                <a:spcPts val="600"/>
              </a:spcBef>
              <a:buFont typeface="Wingdings" pitchFamily="2" charset="2"/>
              <a:buNone/>
            </a:pPr>
            <a:r>
              <a:rPr lang="sr-Latn-CS" sz="1800" b="1" i="1" dirty="0">
                <a:solidFill>
                  <a:srgbClr val="000066"/>
                </a:solidFill>
                <a:latin typeface="Arial" panose="020B0604020202020204" pitchFamily="34" charset="0"/>
                <a:cs typeface="Arial" panose="020B0604020202020204" pitchFamily="34" charset="0"/>
              </a:rPr>
              <a:t>W</a:t>
            </a:r>
            <a:r>
              <a:rPr lang="sr-Latn-CS" sz="1800" b="1" i="1" baseline="-25000" dirty="0">
                <a:solidFill>
                  <a:srgbClr val="000066"/>
                </a:solidFill>
                <a:latin typeface="Arial" panose="020B0604020202020204" pitchFamily="34" charset="0"/>
                <a:cs typeface="Arial" panose="020B0604020202020204" pitchFamily="34" charset="0"/>
              </a:rPr>
              <a:t>i</a:t>
            </a:r>
            <a:r>
              <a:rPr lang="sr-Latn-CS" sz="1800" b="1" dirty="0">
                <a:solidFill>
                  <a:srgbClr val="000066"/>
                </a:solidFill>
                <a:latin typeface="Arial" panose="020B0604020202020204" pitchFamily="34" charset="0"/>
                <a:cs typeface="Arial" panose="020B0604020202020204" pitchFamily="34" charset="0"/>
              </a:rPr>
              <a:t> – vrednost frekvencijske ponderacione krive za</a:t>
            </a:r>
            <a:br>
              <a:rPr lang="sr-Latn-CS" sz="1800" b="1" dirty="0">
                <a:solidFill>
                  <a:srgbClr val="000066"/>
                </a:solidFill>
                <a:latin typeface="Arial" panose="020B0604020202020204" pitchFamily="34" charset="0"/>
                <a:cs typeface="Arial" panose="020B0604020202020204" pitchFamily="34" charset="0"/>
              </a:rPr>
            </a:br>
            <a:r>
              <a:rPr lang="sr-Latn-CS" sz="1800" b="1" dirty="0">
                <a:solidFill>
                  <a:srgbClr val="000066"/>
                </a:solidFill>
                <a:latin typeface="Arial" panose="020B0604020202020204" pitchFamily="34" charset="0"/>
                <a:cs typeface="Arial" panose="020B0604020202020204" pitchFamily="34" charset="0"/>
              </a:rPr>
              <a:t> </a:t>
            </a:r>
            <a:r>
              <a:rPr lang="sr-Latn-CS" sz="1800" b="1" i="1" dirty="0">
                <a:solidFill>
                  <a:srgbClr val="000066"/>
                </a:solidFill>
                <a:latin typeface="Arial" panose="020B0604020202020204" pitchFamily="34" charset="0"/>
                <a:cs typeface="Arial" panose="020B0604020202020204" pitchFamily="34" charset="0"/>
              </a:rPr>
              <a:t>i</a:t>
            </a:r>
            <a:r>
              <a:rPr lang="sr-Latn-CS" sz="1800" b="1" dirty="0">
                <a:solidFill>
                  <a:srgbClr val="000066"/>
                </a:solidFill>
                <a:latin typeface="Arial" panose="020B0604020202020204" pitchFamily="34" charset="0"/>
                <a:cs typeface="Arial" panose="020B0604020202020204" pitchFamily="34" charset="0"/>
              </a:rPr>
              <a:t>-ti tercni opseg (ponderacioni/težinski faktor);</a:t>
            </a:r>
          </a:p>
          <a:p>
            <a:pPr marL="457200" indent="-457200" algn="l">
              <a:lnSpc>
                <a:spcPct val="120000"/>
              </a:lnSpc>
              <a:spcBef>
                <a:spcPts val="600"/>
              </a:spcBef>
              <a:buFont typeface="Wingdings" pitchFamily="2" charset="2"/>
              <a:buNone/>
            </a:pPr>
            <a:r>
              <a:rPr lang="sr-Latn-CS" sz="1800" b="1" i="1" dirty="0">
                <a:solidFill>
                  <a:srgbClr val="000066"/>
                </a:solidFill>
                <a:latin typeface="Arial" panose="020B0604020202020204" pitchFamily="34" charset="0"/>
                <a:cs typeface="Arial" panose="020B0604020202020204" pitchFamily="34" charset="0"/>
              </a:rPr>
              <a:t>a</a:t>
            </a:r>
            <a:r>
              <a:rPr lang="sr-Latn-CS" sz="1800" b="1" i="1" baseline="-25000" dirty="0">
                <a:solidFill>
                  <a:srgbClr val="000066"/>
                </a:solidFill>
                <a:latin typeface="Arial" panose="020B0604020202020204" pitchFamily="34" charset="0"/>
                <a:cs typeface="Arial" panose="020B0604020202020204" pitchFamily="34" charset="0"/>
              </a:rPr>
              <a:t>i</a:t>
            </a:r>
            <a:r>
              <a:rPr lang="sr-Latn-CS" sz="1800" b="1" dirty="0">
                <a:solidFill>
                  <a:srgbClr val="000066"/>
                </a:solidFill>
                <a:latin typeface="Arial" panose="020B0604020202020204" pitchFamily="34" charset="0"/>
                <a:cs typeface="Arial" panose="020B0604020202020204" pitchFamily="34" charset="0"/>
              </a:rPr>
              <a:t>  –  efektivna (RMS) vrednost ubrzanja vibracija     </a:t>
            </a:r>
            <a:br>
              <a:rPr lang="sr-Latn-CS" sz="1800" b="1" dirty="0">
                <a:solidFill>
                  <a:srgbClr val="000066"/>
                </a:solidFill>
                <a:latin typeface="Arial" panose="020B0604020202020204" pitchFamily="34" charset="0"/>
                <a:cs typeface="Arial" panose="020B0604020202020204" pitchFamily="34" charset="0"/>
              </a:rPr>
            </a:br>
            <a:r>
              <a:rPr lang="sr-Latn-CS" sz="1800" b="1" dirty="0">
                <a:solidFill>
                  <a:srgbClr val="000066"/>
                </a:solidFill>
                <a:latin typeface="Arial" panose="020B0604020202020204" pitchFamily="34" charset="0"/>
                <a:cs typeface="Arial" panose="020B0604020202020204" pitchFamily="34" charset="0"/>
              </a:rPr>
              <a:t>  za </a:t>
            </a:r>
            <a:r>
              <a:rPr lang="sr-Latn-CS" sz="1800" b="1" i="1" dirty="0">
                <a:solidFill>
                  <a:srgbClr val="000066"/>
                </a:solidFill>
                <a:latin typeface="Arial" panose="020B0604020202020204" pitchFamily="34" charset="0"/>
                <a:cs typeface="Arial" panose="020B0604020202020204" pitchFamily="34" charset="0"/>
              </a:rPr>
              <a:t>i</a:t>
            </a:r>
            <a:r>
              <a:rPr lang="sr-Latn-CS" sz="1800" b="1" dirty="0">
                <a:solidFill>
                  <a:srgbClr val="000066"/>
                </a:solidFill>
                <a:latin typeface="Arial" panose="020B0604020202020204" pitchFamily="34" charset="0"/>
                <a:cs typeface="Arial" panose="020B0604020202020204" pitchFamily="34" charset="0"/>
              </a:rPr>
              <a:t>-ti tercni opseg;</a:t>
            </a:r>
          </a:p>
          <a:p>
            <a:pPr marL="457200" indent="-457200" algn="l">
              <a:lnSpc>
                <a:spcPct val="120000"/>
              </a:lnSpc>
              <a:spcBef>
                <a:spcPts val="600"/>
              </a:spcBef>
              <a:buFont typeface="Wingdings" pitchFamily="2" charset="2"/>
              <a:buNone/>
            </a:pPr>
            <a:r>
              <a:rPr lang="sr-Latn-CS" sz="1800" b="1" i="1" dirty="0">
                <a:solidFill>
                  <a:srgbClr val="000066"/>
                </a:solidFill>
                <a:latin typeface="Arial" panose="020B0604020202020204" pitchFamily="34" charset="0"/>
                <a:cs typeface="Arial" panose="020B0604020202020204" pitchFamily="34" charset="0"/>
              </a:rPr>
              <a:t>n</a:t>
            </a:r>
            <a:r>
              <a:rPr lang="sr-Latn-CS" sz="1800" b="1" dirty="0">
                <a:solidFill>
                  <a:srgbClr val="000066"/>
                </a:solidFill>
                <a:latin typeface="Arial" panose="020B0604020202020204" pitchFamily="34" charset="0"/>
                <a:cs typeface="Arial" panose="020B0604020202020204" pitchFamily="34" charset="0"/>
              </a:rPr>
              <a:t>   – broj tercnih opsega. </a:t>
            </a:r>
            <a:endParaRPr lang="en-US" sz="1800" b="1" dirty="0">
              <a:solidFill>
                <a:srgbClr val="000066"/>
              </a:solidFill>
              <a:latin typeface="Arial" panose="020B0604020202020204" pitchFamily="34" charset="0"/>
              <a:cs typeface="Arial" panose="020B0604020202020204" pitchFamily="34" charset="0"/>
            </a:endParaRPr>
          </a:p>
        </p:txBody>
      </p:sp>
      <p:cxnSp>
        <p:nvCxnSpPr>
          <p:cNvPr id="7" name="Straight Connector 6"/>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1"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sp>
        <p:nvSpPr>
          <p:cNvPr id="14"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61339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jagram f-a 1.jpg"/>
          <p:cNvPicPr>
            <a:picLocks noChangeAspect="1"/>
          </p:cNvPicPr>
          <p:nvPr/>
        </p:nvPicPr>
        <p:blipFill>
          <a:blip r:embed="rId3"/>
          <a:stretch>
            <a:fillRect/>
          </a:stretch>
        </p:blipFill>
        <p:spPr>
          <a:xfrm>
            <a:off x="1001673" y="1340768"/>
            <a:ext cx="7140654" cy="4680000"/>
          </a:xfrm>
          <a:prstGeom prst="rect">
            <a:avLst/>
          </a:prstGeom>
        </p:spPr>
      </p:pic>
      <p:cxnSp>
        <p:nvCxnSpPr>
          <p:cNvPr id="5" name="Straight Connector 4"/>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8"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9"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sp>
        <p:nvSpPr>
          <p:cNvPr id="12"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200323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99343" y="1261849"/>
            <a:ext cx="6945313" cy="4687431"/>
            <a:chOff x="1177313" y="1648716"/>
            <a:chExt cx="6945313" cy="4687431"/>
          </a:xfrm>
        </p:grpSpPr>
        <p:grpSp>
          <p:nvGrpSpPr>
            <p:cNvPr id="7" name="Group 15"/>
            <p:cNvGrpSpPr>
              <a:grpSpLocks/>
            </p:cNvGrpSpPr>
            <p:nvPr/>
          </p:nvGrpSpPr>
          <p:grpSpPr bwMode="auto">
            <a:xfrm>
              <a:off x="1177313" y="1692706"/>
              <a:ext cx="6945313" cy="4643441"/>
              <a:chOff x="567" y="965"/>
              <a:chExt cx="4375" cy="2925"/>
            </a:xfrm>
          </p:grpSpPr>
          <p:pic>
            <p:nvPicPr>
              <p:cNvPr id="16" name="Picture 16"/>
              <p:cNvPicPr>
                <a:picLocks noChangeAspect="1" noChangeArrowheads="1"/>
              </p:cNvPicPr>
              <p:nvPr/>
            </p:nvPicPr>
            <p:blipFill>
              <a:blip r:embed="rId3" cstate="print"/>
              <a:srcRect/>
              <a:stretch>
                <a:fillRect/>
              </a:stretch>
            </p:blipFill>
            <p:spPr bwMode="auto">
              <a:xfrm>
                <a:off x="567" y="965"/>
                <a:ext cx="4375" cy="2925"/>
              </a:xfrm>
              <a:prstGeom prst="rect">
                <a:avLst/>
              </a:prstGeom>
              <a:noFill/>
              <a:ln w="9525">
                <a:noFill/>
                <a:miter lim="800000"/>
                <a:headEnd/>
                <a:tailEnd/>
              </a:ln>
              <a:effectLst/>
            </p:spPr>
          </p:pic>
          <p:sp>
            <p:nvSpPr>
              <p:cNvPr id="17" name="Rectangle 17"/>
              <p:cNvSpPr>
                <a:spLocks noChangeArrowheads="1"/>
              </p:cNvSpPr>
              <p:nvPr/>
            </p:nvSpPr>
            <p:spPr bwMode="auto">
              <a:xfrm>
                <a:off x="839" y="981"/>
                <a:ext cx="998" cy="181"/>
              </a:xfrm>
              <a:prstGeom prst="rect">
                <a:avLst/>
              </a:prstGeom>
              <a:solidFill>
                <a:schemeClr val="bg1"/>
              </a:solidFill>
              <a:ln w="9525">
                <a:noFill/>
                <a:miter lim="800000"/>
                <a:headEnd/>
                <a:tailEnd/>
              </a:ln>
              <a:effectLst/>
            </p:spPr>
            <p:txBody>
              <a:bodyPr wrap="none" anchor="ctr"/>
              <a:lstStyle/>
              <a:p>
                <a:endParaRPr lang="en-US"/>
              </a:p>
            </p:txBody>
          </p:sp>
          <p:sp>
            <p:nvSpPr>
              <p:cNvPr id="18" name="Rectangle 18"/>
              <p:cNvSpPr>
                <a:spLocks noChangeArrowheads="1"/>
              </p:cNvSpPr>
              <p:nvPr/>
            </p:nvSpPr>
            <p:spPr bwMode="auto">
              <a:xfrm>
                <a:off x="1927" y="1133"/>
                <a:ext cx="998" cy="181"/>
              </a:xfrm>
              <a:prstGeom prst="rect">
                <a:avLst/>
              </a:prstGeom>
              <a:solidFill>
                <a:schemeClr val="bg1"/>
              </a:solidFill>
              <a:ln w="9525">
                <a:noFill/>
                <a:miter lim="800000"/>
                <a:headEnd/>
                <a:tailEnd/>
              </a:ln>
              <a:effectLst/>
            </p:spPr>
            <p:txBody>
              <a:bodyPr wrap="none" anchor="ctr"/>
              <a:lstStyle/>
              <a:p>
                <a:endParaRPr lang="en-US"/>
              </a:p>
            </p:txBody>
          </p:sp>
          <p:sp>
            <p:nvSpPr>
              <p:cNvPr id="19" name="Rectangle 19"/>
              <p:cNvSpPr>
                <a:spLocks noChangeArrowheads="1"/>
              </p:cNvSpPr>
              <p:nvPr/>
            </p:nvSpPr>
            <p:spPr bwMode="auto">
              <a:xfrm>
                <a:off x="3095" y="1269"/>
                <a:ext cx="998" cy="181"/>
              </a:xfrm>
              <a:prstGeom prst="rect">
                <a:avLst/>
              </a:prstGeom>
              <a:solidFill>
                <a:schemeClr val="bg1"/>
              </a:solidFill>
              <a:ln w="9525">
                <a:noFill/>
                <a:miter lim="800000"/>
                <a:headEnd/>
                <a:tailEnd/>
              </a:ln>
              <a:effectLst/>
            </p:spPr>
            <p:txBody>
              <a:bodyPr wrap="none" anchor="ctr"/>
              <a:lstStyle/>
              <a:p>
                <a:endParaRPr lang="en-US"/>
              </a:p>
            </p:txBody>
          </p:sp>
        </p:grpSp>
        <p:sp>
          <p:nvSpPr>
            <p:cNvPr id="8" name="Text Box 20"/>
            <p:cNvSpPr txBox="1">
              <a:spLocks noChangeArrowheads="1"/>
            </p:cNvSpPr>
            <p:nvPr/>
          </p:nvSpPr>
          <p:spPr bwMode="auto">
            <a:xfrm>
              <a:off x="1491435" y="1648716"/>
              <a:ext cx="1991241" cy="400110"/>
            </a:xfrm>
            <a:prstGeom prst="rect">
              <a:avLst/>
            </a:prstGeom>
            <a:noFill/>
            <a:ln w="9525">
              <a:noFill/>
              <a:miter lim="800000"/>
              <a:headEnd/>
              <a:tailEnd/>
            </a:ln>
            <a:effectLst/>
          </p:spPr>
          <p:txBody>
            <a:bodyPr wrap="square">
              <a:spAutoFit/>
            </a:bodyPr>
            <a:lstStyle/>
            <a:p>
              <a:r>
                <a:rPr lang="sr-Latn-CS" sz="2000" b="1" dirty="0">
                  <a:solidFill>
                    <a:srgbClr val="000066"/>
                  </a:solidFill>
                  <a:latin typeface="Century Gothic" pitchFamily="34" charset="0"/>
                </a:rPr>
                <a:t>Morska bolest</a:t>
              </a:r>
              <a:endParaRPr lang="en-US" sz="2000" b="1" dirty="0">
                <a:solidFill>
                  <a:srgbClr val="000066"/>
                </a:solidFill>
                <a:latin typeface="Century Gothic" pitchFamily="34" charset="0"/>
              </a:endParaRPr>
            </a:p>
          </p:txBody>
        </p:sp>
        <p:sp>
          <p:nvSpPr>
            <p:cNvPr id="9" name="Text Box 21"/>
            <p:cNvSpPr txBox="1">
              <a:spLocks noChangeArrowheads="1"/>
            </p:cNvSpPr>
            <p:nvPr/>
          </p:nvSpPr>
          <p:spPr bwMode="auto">
            <a:xfrm>
              <a:off x="3337900" y="1889935"/>
              <a:ext cx="1728788" cy="400110"/>
            </a:xfrm>
            <a:prstGeom prst="rect">
              <a:avLst/>
            </a:prstGeom>
            <a:noFill/>
            <a:ln w="9525">
              <a:noFill/>
              <a:miter lim="800000"/>
              <a:headEnd/>
              <a:tailEnd/>
            </a:ln>
            <a:effectLst/>
          </p:spPr>
          <p:txBody>
            <a:bodyPr>
              <a:spAutoFit/>
            </a:bodyPr>
            <a:lstStyle/>
            <a:p>
              <a:pPr algn="ctr"/>
              <a:r>
                <a:rPr lang="sr-Latn-CS" sz="2000" b="1" dirty="0">
                  <a:solidFill>
                    <a:srgbClr val="990000"/>
                  </a:solidFill>
                  <a:latin typeface="Century Gothic" pitchFamily="34" charset="0"/>
                </a:rPr>
                <a:t>Celo telo</a:t>
              </a:r>
              <a:endParaRPr lang="en-US" sz="2000" b="1" dirty="0">
                <a:solidFill>
                  <a:srgbClr val="990000"/>
                </a:solidFill>
                <a:latin typeface="Century Gothic" pitchFamily="34" charset="0"/>
              </a:endParaRPr>
            </a:p>
          </p:txBody>
        </p:sp>
        <p:sp>
          <p:nvSpPr>
            <p:cNvPr id="11" name="Text Box 22"/>
            <p:cNvSpPr txBox="1">
              <a:spLocks noChangeArrowheads="1"/>
            </p:cNvSpPr>
            <p:nvPr/>
          </p:nvSpPr>
          <p:spPr bwMode="auto">
            <a:xfrm>
              <a:off x="5028156" y="2080516"/>
              <a:ext cx="1492250" cy="400110"/>
            </a:xfrm>
            <a:prstGeom prst="rect">
              <a:avLst/>
            </a:prstGeom>
            <a:solidFill>
              <a:schemeClr val="bg1"/>
            </a:solidFill>
            <a:ln w="9525">
              <a:noFill/>
              <a:miter lim="800000"/>
              <a:headEnd/>
              <a:tailEnd/>
            </a:ln>
            <a:effectLst/>
          </p:spPr>
          <p:txBody>
            <a:bodyPr wrap="square">
              <a:spAutoFit/>
            </a:bodyPr>
            <a:lstStyle/>
            <a:p>
              <a:pPr algn="ctr"/>
              <a:r>
                <a:rPr lang="sr-Latn-CS" sz="2000" b="1" dirty="0">
                  <a:solidFill>
                    <a:srgbClr val="006600"/>
                  </a:solidFill>
                  <a:latin typeface="Century Gothic" pitchFamily="34" charset="0"/>
                </a:rPr>
                <a:t>Šaka-ruka</a:t>
              </a:r>
              <a:endParaRPr lang="en-US" sz="2000" b="1" dirty="0">
                <a:solidFill>
                  <a:srgbClr val="006600"/>
                </a:solidFill>
                <a:latin typeface="Century Gothic" pitchFamily="34" charset="0"/>
                <a:cs typeface="Arial" charset="0"/>
              </a:endParaRPr>
            </a:p>
          </p:txBody>
        </p:sp>
        <p:sp>
          <p:nvSpPr>
            <p:cNvPr id="13" name="Text Box 29"/>
            <p:cNvSpPr txBox="1">
              <a:spLocks noChangeArrowheads="1"/>
            </p:cNvSpPr>
            <p:nvPr/>
          </p:nvSpPr>
          <p:spPr bwMode="auto">
            <a:xfrm>
              <a:off x="6159477" y="3893070"/>
              <a:ext cx="525463" cy="396875"/>
            </a:xfrm>
            <a:prstGeom prst="rect">
              <a:avLst/>
            </a:prstGeom>
            <a:solidFill>
              <a:schemeClr val="bg1"/>
            </a:solidFill>
            <a:ln w="9525">
              <a:noFill/>
              <a:miter lim="800000"/>
              <a:headEnd/>
              <a:tailEnd/>
            </a:ln>
            <a:effectLst/>
          </p:spPr>
          <p:txBody>
            <a:bodyPr wrap="none">
              <a:spAutoFit/>
            </a:bodyPr>
            <a:lstStyle/>
            <a:p>
              <a:r>
                <a:rPr lang="sr-Latn-CS" sz="2000" b="1" dirty="0">
                  <a:solidFill>
                    <a:srgbClr val="336600"/>
                  </a:solidFill>
                  <a:latin typeface="Century Gothic" pitchFamily="34" charset="0"/>
                </a:rPr>
                <a:t>W</a:t>
              </a:r>
              <a:r>
                <a:rPr lang="sr-Latn-CS" sz="2000" b="1" baseline="-25000" dirty="0">
                  <a:solidFill>
                    <a:srgbClr val="336600"/>
                  </a:solidFill>
                  <a:latin typeface="Century Gothic" pitchFamily="34" charset="0"/>
                </a:rPr>
                <a:t>h</a:t>
              </a:r>
              <a:endParaRPr lang="en-US" sz="2000" b="1" baseline="-25000" dirty="0">
                <a:solidFill>
                  <a:srgbClr val="336600"/>
                </a:solidFill>
                <a:latin typeface="Century Gothic" pitchFamily="34" charset="0"/>
              </a:endParaRPr>
            </a:p>
          </p:txBody>
        </p:sp>
        <p:sp>
          <p:nvSpPr>
            <p:cNvPr id="14" name="Text Box 30"/>
            <p:cNvSpPr txBox="1">
              <a:spLocks noChangeArrowheads="1"/>
            </p:cNvSpPr>
            <p:nvPr/>
          </p:nvSpPr>
          <p:spPr bwMode="auto">
            <a:xfrm>
              <a:off x="6444562" y="5554516"/>
              <a:ext cx="515937" cy="396875"/>
            </a:xfrm>
            <a:prstGeom prst="rect">
              <a:avLst/>
            </a:prstGeom>
            <a:solidFill>
              <a:schemeClr val="bg1"/>
            </a:solidFill>
            <a:ln w="9525">
              <a:noFill/>
              <a:miter lim="800000"/>
              <a:headEnd/>
              <a:tailEnd/>
            </a:ln>
            <a:effectLst/>
          </p:spPr>
          <p:txBody>
            <a:bodyPr wrap="none">
              <a:spAutoFit/>
            </a:bodyPr>
            <a:lstStyle/>
            <a:p>
              <a:r>
                <a:rPr lang="sr-Latn-CS" sz="2000" b="1" dirty="0">
                  <a:solidFill>
                    <a:srgbClr val="A50021"/>
                  </a:solidFill>
                  <a:latin typeface="Century Gothic" pitchFamily="34" charset="0"/>
                </a:rPr>
                <a:t>W</a:t>
              </a:r>
              <a:r>
                <a:rPr lang="sr-Latn-CS" sz="2000" b="1" baseline="-25000" dirty="0">
                  <a:solidFill>
                    <a:srgbClr val="A50021"/>
                  </a:solidFill>
                  <a:latin typeface="Century Gothic" pitchFamily="34" charset="0"/>
                </a:rPr>
                <a:t>k</a:t>
              </a:r>
              <a:endParaRPr lang="en-US" sz="2000" b="1" baseline="-25000" dirty="0">
                <a:solidFill>
                  <a:srgbClr val="A50021"/>
                </a:solidFill>
                <a:latin typeface="Century Gothic" pitchFamily="34" charset="0"/>
              </a:endParaRPr>
            </a:p>
          </p:txBody>
        </p:sp>
        <p:sp>
          <p:nvSpPr>
            <p:cNvPr id="15" name="Text Box 31"/>
            <p:cNvSpPr txBox="1">
              <a:spLocks noChangeArrowheads="1"/>
            </p:cNvSpPr>
            <p:nvPr/>
          </p:nvSpPr>
          <p:spPr bwMode="auto">
            <a:xfrm>
              <a:off x="5347455" y="5572770"/>
              <a:ext cx="525463" cy="396875"/>
            </a:xfrm>
            <a:prstGeom prst="rect">
              <a:avLst/>
            </a:prstGeom>
            <a:solidFill>
              <a:schemeClr val="bg1"/>
            </a:solidFill>
            <a:ln w="9525">
              <a:noFill/>
              <a:miter lim="800000"/>
              <a:headEnd/>
              <a:tailEnd/>
            </a:ln>
            <a:effectLst/>
          </p:spPr>
          <p:txBody>
            <a:bodyPr wrap="none">
              <a:spAutoFit/>
            </a:bodyPr>
            <a:lstStyle/>
            <a:p>
              <a:r>
                <a:rPr lang="sr-Latn-CS" sz="2000" b="1" dirty="0">
                  <a:solidFill>
                    <a:srgbClr val="A50021"/>
                  </a:solidFill>
                  <a:latin typeface="Century Gothic" pitchFamily="34" charset="0"/>
                </a:rPr>
                <a:t>W</a:t>
              </a:r>
              <a:r>
                <a:rPr lang="sr-Latn-CS" sz="2000" b="1" baseline="-25000" dirty="0">
                  <a:solidFill>
                    <a:srgbClr val="A50021"/>
                  </a:solidFill>
                  <a:latin typeface="Century Gothic" pitchFamily="34" charset="0"/>
                </a:rPr>
                <a:t>d</a:t>
              </a:r>
              <a:endParaRPr lang="en-US" sz="2000" b="1" baseline="-25000" dirty="0">
                <a:solidFill>
                  <a:srgbClr val="A50021"/>
                </a:solidFill>
                <a:latin typeface="Century Gothic" pitchFamily="34" charset="0"/>
              </a:endParaRPr>
            </a:p>
          </p:txBody>
        </p:sp>
      </p:grpSp>
      <p:cxnSp>
        <p:nvCxnSpPr>
          <p:cNvPr id="21" name="Straight Connector 20"/>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25"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6"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7"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sp>
        <p:nvSpPr>
          <p:cNvPr id="28"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50411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220650" y="1255642"/>
            <a:ext cx="6702699" cy="701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sr-Latn-RS" sz="1800" b="1" dirty="0">
                <a:solidFill>
                  <a:srgbClr val="990000"/>
                </a:solidFill>
                <a:latin typeface="Arial" panose="020B0604020202020204" pitchFamily="34" charset="0"/>
                <a:cs typeface="Arial" panose="020B0604020202020204" pitchFamily="34" charset="0"/>
              </a:rPr>
              <a:t>Energijski ekvivalentna </a:t>
            </a:r>
            <a:r>
              <a:rPr lang="en-US" sz="1800" b="1" dirty="0" err="1">
                <a:solidFill>
                  <a:srgbClr val="990000"/>
                </a:solidFill>
                <a:latin typeface="Arial" panose="020B0604020202020204" pitchFamily="34" charset="0"/>
                <a:cs typeface="Arial" panose="020B0604020202020204" pitchFamily="34" charset="0"/>
              </a:rPr>
              <a:t>vrednost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ubrzanja</a:t>
            </a:r>
            <a:r>
              <a:rPr lang="sr-Latn-RS" sz="1800" b="1" dirty="0">
                <a:solidFill>
                  <a:srgbClr val="990000"/>
                </a:solidFill>
                <a:latin typeface="Arial" panose="020B0604020202020204" pitchFamily="34" charset="0"/>
                <a:cs typeface="Arial" panose="020B0604020202020204" pitchFamily="34" charset="0"/>
              </a:rPr>
              <a:t> u jednom pravcu</a:t>
            </a:r>
            <a:r>
              <a:rPr lang="en-US" sz="1800" b="1" dirty="0">
                <a:solidFill>
                  <a:srgbClr val="990000"/>
                </a:solidFill>
                <a:latin typeface="Arial" panose="020B0604020202020204" pitchFamily="34" charset="0"/>
                <a:cs typeface="Arial" panose="020B0604020202020204" pitchFamily="34" charset="0"/>
              </a:rPr>
              <a:t> </a:t>
            </a:r>
            <a:r>
              <a:rPr lang="sr-Latn-RS" sz="1800" b="1" dirty="0">
                <a:solidFill>
                  <a:srgbClr val="990000"/>
                </a:solidFill>
                <a:latin typeface="Arial" panose="020B0604020202020204" pitchFamily="34" charset="0"/>
                <a:cs typeface="Arial" panose="020B0604020202020204" pitchFamily="34" charset="0"/>
              </a:rPr>
              <a:t>f</a:t>
            </a:r>
            <a:r>
              <a:rPr lang="en-US" sz="1800" b="1" dirty="0" err="1">
                <a:solidFill>
                  <a:srgbClr val="990000"/>
                </a:solidFill>
                <a:latin typeface="Arial" panose="020B0604020202020204" pitchFamily="34" charset="0"/>
                <a:cs typeface="Arial" panose="020B0604020202020204" pitchFamily="34" charset="0"/>
              </a:rPr>
              <a:t>rekvencijski</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ponderisan</a:t>
            </a:r>
            <a:r>
              <a:rPr lang="sr-Latn-RS" sz="1800" b="1" dirty="0">
                <a:solidFill>
                  <a:srgbClr val="990000"/>
                </a:solidFill>
                <a:latin typeface="Arial" panose="020B0604020202020204" pitchFamily="34" charset="0"/>
                <a:cs typeface="Arial" panose="020B0604020202020204" pitchFamily="34" charset="0"/>
              </a:rPr>
              <a:t>ih</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sr-Latn-RS" sz="1800" b="1" dirty="0">
                <a:solidFill>
                  <a:srgbClr val="990000"/>
                </a:solidFill>
                <a:latin typeface="Arial" panose="020B0604020202020204" pitchFamily="34" charset="0"/>
                <a:cs typeface="Arial" panose="020B0604020202020204" pitchFamily="34" charset="0"/>
              </a:rPr>
              <a:t>:</a:t>
            </a:r>
            <a:endParaRPr lang="en-US" sz="1800" b="1" dirty="0">
              <a:solidFill>
                <a:srgbClr val="990000"/>
              </a:solidFill>
              <a:latin typeface="Arial" panose="020B0604020202020204" pitchFamily="34" charset="0"/>
              <a:cs typeface="Arial" panose="020B0604020202020204" pitchFamily="34"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3811814892"/>
              </p:ext>
            </p:extLst>
          </p:nvPr>
        </p:nvGraphicFramePr>
        <p:xfrm>
          <a:off x="2919413" y="2065338"/>
          <a:ext cx="3167062" cy="1320800"/>
        </p:xfrm>
        <a:graphic>
          <a:graphicData uri="http://schemas.openxmlformats.org/presentationml/2006/ole">
            <mc:AlternateContent xmlns:mc="http://schemas.openxmlformats.org/markup-compatibility/2006">
              <mc:Choice xmlns:v="urn:schemas-microsoft-com:vml" Requires="v">
                <p:oleObj name="Equation" r:id="rId3" imgW="1803240" imgH="672840" progId="Equation.DSMT4">
                  <p:embed/>
                </p:oleObj>
              </mc:Choice>
              <mc:Fallback>
                <p:oleObj name="Equation" r:id="rId3" imgW="1803240" imgH="672840" progId="Equation.DSMT4">
                  <p:embed/>
                  <p:pic>
                    <p:nvPicPr>
                      <p:cNvPr id="0" name=""/>
                      <p:cNvPicPr>
                        <a:picLocks noChangeAspect="1" noChangeArrowheads="1"/>
                      </p:cNvPicPr>
                      <p:nvPr/>
                    </p:nvPicPr>
                    <p:blipFill>
                      <a:blip r:embed="rId4"/>
                      <a:srcRect/>
                      <a:stretch>
                        <a:fillRect/>
                      </a:stretch>
                    </p:blipFill>
                    <p:spPr bwMode="auto">
                      <a:xfrm>
                        <a:off x="2919413" y="2065338"/>
                        <a:ext cx="3167062" cy="13208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FF3300"/>
                            </a:solidFill>
                            <a:miter lim="800000"/>
                            <a:headEnd/>
                            <a:tailEnd/>
                          </a14:hiddenLine>
                        </a:ext>
                      </a:extLst>
                    </p:spPr>
                  </p:pic>
                </p:oleObj>
              </mc:Fallback>
            </mc:AlternateContent>
          </a:graphicData>
        </a:graphic>
      </p:graphicFrame>
      <p:cxnSp>
        <p:nvCxnSpPr>
          <p:cNvPr id="18" name="Straight Connector 17"/>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2"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33"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34"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sp>
        <p:nvSpPr>
          <p:cNvPr id="35"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grpSp>
        <p:nvGrpSpPr>
          <p:cNvPr id="9" name="Group 8">
            <a:extLst>
              <a:ext uri="{FF2B5EF4-FFF2-40B4-BE49-F238E27FC236}">
                <a16:creationId xmlns:a16="http://schemas.microsoft.com/office/drawing/2014/main" id="{16CA7F9A-245A-4864-AF86-09A2104123E3}"/>
              </a:ext>
            </a:extLst>
          </p:cNvPr>
          <p:cNvGrpSpPr/>
          <p:nvPr/>
        </p:nvGrpSpPr>
        <p:grpSpPr>
          <a:xfrm>
            <a:off x="578161" y="3645024"/>
            <a:ext cx="7987678" cy="2637304"/>
            <a:chOff x="578161" y="3717032"/>
            <a:chExt cx="7987678" cy="2637304"/>
          </a:xfrm>
        </p:grpSpPr>
        <p:grpSp>
          <p:nvGrpSpPr>
            <p:cNvPr id="21" name="Group 20"/>
            <p:cNvGrpSpPr>
              <a:grpSpLocks noChangeAspect="1"/>
            </p:cNvGrpSpPr>
            <p:nvPr/>
          </p:nvGrpSpPr>
          <p:grpSpPr>
            <a:xfrm>
              <a:off x="578161" y="3717032"/>
              <a:ext cx="7987678" cy="2637304"/>
              <a:chOff x="323528" y="3446685"/>
              <a:chExt cx="6707309" cy="2214563"/>
            </a:xfrm>
          </p:grpSpPr>
          <p:grpSp>
            <p:nvGrpSpPr>
              <p:cNvPr id="22" name="Group 21"/>
              <p:cNvGrpSpPr>
                <a:grpSpLocks/>
              </p:cNvGrpSpPr>
              <p:nvPr/>
            </p:nvGrpSpPr>
            <p:grpSpPr bwMode="auto">
              <a:xfrm>
                <a:off x="323528" y="3446685"/>
                <a:ext cx="6707309" cy="2214563"/>
                <a:chOff x="703" y="1616"/>
                <a:chExt cx="3868" cy="1135"/>
              </a:xfrm>
            </p:grpSpPr>
            <p:pic>
              <p:nvPicPr>
                <p:cNvPr id="27" name="Picture 15"/>
                <p:cNvPicPr>
                  <a:picLocks noChangeAspect="1" noChangeArrowheads="1"/>
                </p:cNvPicPr>
                <p:nvPr/>
              </p:nvPicPr>
              <p:blipFill>
                <a:blip r:embed="rId5" cstate="print"/>
                <a:srcRect t="57623"/>
                <a:stretch>
                  <a:fillRect/>
                </a:stretch>
              </p:blipFill>
              <p:spPr bwMode="auto">
                <a:xfrm>
                  <a:off x="703" y="1616"/>
                  <a:ext cx="3868" cy="1134"/>
                </a:xfrm>
                <a:prstGeom prst="rect">
                  <a:avLst/>
                </a:prstGeom>
                <a:noFill/>
                <a:ln w="9525">
                  <a:noFill/>
                  <a:miter lim="800000"/>
                  <a:headEnd/>
                  <a:tailEnd/>
                </a:ln>
                <a:effectLst/>
              </p:spPr>
            </p:pic>
            <p:sp>
              <p:nvSpPr>
                <p:cNvPr id="28" name="Rectangle 17"/>
                <p:cNvSpPr>
                  <a:spLocks noChangeArrowheads="1"/>
                </p:cNvSpPr>
                <p:nvPr/>
              </p:nvSpPr>
              <p:spPr bwMode="auto">
                <a:xfrm>
                  <a:off x="3288" y="1751"/>
                  <a:ext cx="363" cy="228"/>
                </a:xfrm>
                <a:prstGeom prst="rect">
                  <a:avLst/>
                </a:prstGeom>
                <a:solidFill>
                  <a:schemeClr val="bg1"/>
                </a:solidFill>
                <a:ln w="9525">
                  <a:noFill/>
                  <a:miter lim="800000"/>
                  <a:headEnd/>
                  <a:tailEnd/>
                </a:ln>
                <a:effectLst/>
              </p:spPr>
              <p:txBody>
                <a:bodyPr wrap="none" anchor="ctr"/>
                <a:lstStyle/>
                <a:p>
                  <a:endParaRPr lang="en-US"/>
                </a:p>
              </p:txBody>
            </p:sp>
            <p:sp>
              <p:nvSpPr>
                <p:cNvPr id="29" name="Rectangle 18"/>
                <p:cNvSpPr>
                  <a:spLocks noChangeArrowheads="1"/>
                </p:cNvSpPr>
                <p:nvPr/>
              </p:nvSpPr>
              <p:spPr bwMode="auto">
                <a:xfrm>
                  <a:off x="4150" y="2205"/>
                  <a:ext cx="363" cy="228"/>
                </a:xfrm>
                <a:prstGeom prst="rect">
                  <a:avLst/>
                </a:prstGeom>
                <a:solidFill>
                  <a:schemeClr val="bg1"/>
                </a:solidFill>
                <a:ln w="9525">
                  <a:noFill/>
                  <a:miter lim="800000"/>
                  <a:headEnd/>
                  <a:tailEnd/>
                </a:ln>
                <a:effectLst/>
              </p:spPr>
              <p:txBody>
                <a:bodyPr wrap="none" anchor="ctr"/>
                <a:lstStyle/>
                <a:p>
                  <a:endParaRPr lang="en-US"/>
                </a:p>
              </p:txBody>
            </p:sp>
            <p:sp>
              <p:nvSpPr>
                <p:cNvPr id="30" name="Rectangle 19"/>
                <p:cNvSpPr>
                  <a:spLocks noChangeArrowheads="1"/>
                </p:cNvSpPr>
                <p:nvPr/>
              </p:nvSpPr>
              <p:spPr bwMode="auto">
                <a:xfrm>
                  <a:off x="1291" y="1616"/>
                  <a:ext cx="1544" cy="544"/>
                </a:xfrm>
                <a:prstGeom prst="rect">
                  <a:avLst/>
                </a:prstGeom>
                <a:solidFill>
                  <a:schemeClr val="bg1"/>
                </a:solidFill>
                <a:ln w="9525">
                  <a:noFill/>
                  <a:miter lim="800000"/>
                  <a:headEnd/>
                  <a:tailEnd/>
                </a:ln>
                <a:effectLst/>
              </p:spPr>
              <p:txBody>
                <a:bodyPr wrap="none" anchor="ctr"/>
                <a:lstStyle/>
                <a:p>
                  <a:endParaRPr lang="en-US"/>
                </a:p>
              </p:txBody>
            </p:sp>
            <p:sp>
              <p:nvSpPr>
                <p:cNvPr id="31" name="Rectangle 20"/>
                <p:cNvSpPr>
                  <a:spLocks noChangeArrowheads="1"/>
                </p:cNvSpPr>
                <p:nvPr/>
              </p:nvSpPr>
              <p:spPr bwMode="auto">
                <a:xfrm>
                  <a:off x="4241" y="2523"/>
                  <a:ext cx="317" cy="228"/>
                </a:xfrm>
                <a:prstGeom prst="rect">
                  <a:avLst/>
                </a:prstGeom>
                <a:solidFill>
                  <a:schemeClr val="bg1"/>
                </a:solidFill>
                <a:ln w="9525">
                  <a:noFill/>
                  <a:miter lim="800000"/>
                  <a:headEnd/>
                  <a:tailEnd/>
                </a:ln>
                <a:effectLst/>
              </p:spPr>
              <p:txBody>
                <a:bodyPr wrap="none" anchor="ctr"/>
                <a:lstStyle/>
                <a:p>
                  <a:endParaRPr lang="en-US"/>
                </a:p>
              </p:txBody>
            </p:sp>
          </p:grpSp>
          <p:sp>
            <p:nvSpPr>
              <p:cNvPr id="23" name="Text Box 22"/>
              <p:cNvSpPr txBox="1">
                <a:spLocks noChangeArrowheads="1"/>
              </p:cNvSpPr>
              <p:nvPr/>
            </p:nvSpPr>
            <p:spPr bwMode="auto">
              <a:xfrm>
                <a:off x="6212365" y="4592014"/>
                <a:ext cx="696870" cy="33575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sr-Latn-CS" sz="1800" b="1" i="1" dirty="0">
                    <a:latin typeface="Century Gothic" pitchFamily="34" charset="0"/>
                  </a:rPr>
                  <a:t>a</a:t>
                </a:r>
                <a:r>
                  <a:rPr lang="sr-Latn-CS" sz="1800" b="1" i="1" baseline="-25000" dirty="0">
                    <a:latin typeface="Century Gothic" pitchFamily="34" charset="0"/>
                  </a:rPr>
                  <a:t>weq,T</a:t>
                </a:r>
                <a:endParaRPr lang="en-US" sz="1800" b="1" i="1" baseline="-25000" dirty="0">
                  <a:latin typeface="Century Gothic" pitchFamily="34" charset="0"/>
                </a:endParaRPr>
              </a:p>
            </p:txBody>
          </p:sp>
          <p:sp>
            <p:nvSpPr>
              <p:cNvPr id="24" name="Text Box 23"/>
              <p:cNvSpPr txBox="1">
                <a:spLocks noChangeArrowheads="1"/>
              </p:cNvSpPr>
              <p:nvPr/>
            </p:nvSpPr>
            <p:spPr bwMode="auto">
              <a:xfrm>
                <a:off x="4823390" y="3778382"/>
                <a:ext cx="695412" cy="335756"/>
              </a:xfrm>
              <a:prstGeom prst="rect">
                <a:avLst/>
              </a:prstGeom>
              <a:noFill/>
              <a:ln w="9525">
                <a:noFill/>
                <a:miter lim="800000"/>
                <a:headEnd/>
                <a:tailEnd/>
              </a:ln>
              <a:effectLst/>
            </p:spPr>
            <p:txBody>
              <a:bodyPr wrap="none">
                <a:spAutoFit/>
              </a:bodyPr>
              <a:lstStyle/>
              <a:p>
                <a:r>
                  <a:rPr lang="sr-Latn-CS" sz="1800" b="1" i="1" dirty="0">
                    <a:latin typeface="Century Gothic" pitchFamily="34" charset="0"/>
                  </a:rPr>
                  <a:t>a</a:t>
                </a:r>
                <a:r>
                  <a:rPr lang="sr-Latn-CS" sz="1800" b="1" i="1" baseline="-25000" dirty="0">
                    <a:latin typeface="Century Gothic" pitchFamily="34" charset="0"/>
                  </a:rPr>
                  <a:t>w,rms</a:t>
                </a:r>
                <a:endParaRPr lang="en-US" sz="1800" b="1" i="1" baseline="-25000" dirty="0">
                  <a:latin typeface="Century Gothic" pitchFamily="34" charset="0"/>
                </a:endParaRPr>
              </a:p>
            </p:txBody>
          </p:sp>
          <p:sp>
            <p:nvSpPr>
              <p:cNvPr id="25" name="Text Box 24"/>
              <p:cNvSpPr txBox="1">
                <a:spLocks noChangeArrowheads="1"/>
              </p:cNvSpPr>
              <p:nvPr/>
            </p:nvSpPr>
            <p:spPr bwMode="auto">
              <a:xfrm>
                <a:off x="417167" y="3725700"/>
                <a:ext cx="418529" cy="335756"/>
              </a:xfrm>
              <a:prstGeom prst="rect">
                <a:avLst/>
              </a:prstGeom>
              <a:noFill/>
              <a:ln w="9525">
                <a:noFill/>
                <a:miter lim="800000"/>
                <a:headEnd/>
                <a:tailEnd/>
              </a:ln>
              <a:effectLst/>
            </p:spPr>
            <p:txBody>
              <a:bodyPr wrap="none">
                <a:spAutoFit/>
              </a:bodyPr>
              <a:lstStyle/>
              <a:p>
                <a:r>
                  <a:rPr lang="sr-Latn-CS" sz="1800" b="1" i="1" dirty="0">
                    <a:latin typeface="Century Gothic" pitchFamily="34" charset="0"/>
                  </a:rPr>
                  <a:t>a</a:t>
                </a:r>
                <a:r>
                  <a:rPr lang="sr-Latn-CS" sz="1800" b="1" i="1" baseline="-25000" dirty="0">
                    <a:latin typeface="Century Gothic" pitchFamily="34" charset="0"/>
                  </a:rPr>
                  <a:t>w</a:t>
                </a:r>
                <a:endParaRPr lang="en-US" sz="1800" b="1" i="1" baseline="-25000" dirty="0">
                  <a:latin typeface="Century Gothic" pitchFamily="34" charset="0"/>
                </a:endParaRPr>
              </a:p>
            </p:txBody>
          </p:sp>
          <p:sp>
            <p:nvSpPr>
              <p:cNvPr id="26" name="Text Box 25"/>
              <p:cNvSpPr txBox="1">
                <a:spLocks noChangeArrowheads="1"/>
              </p:cNvSpPr>
              <p:nvPr/>
            </p:nvSpPr>
            <p:spPr bwMode="auto">
              <a:xfrm>
                <a:off x="6222769" y="5304186"/>
                <a:ext cx="675010" cy="279797"/>
              </a:xfrm>
              <a:prstGeom prst="rect">
                <a:avLst/>
              </a:prstGeom>
              <a:noFill/>
              <a:ln w="9525">
                <a:noFill/>
                <a:miter lim="800000"/>
                <a:headEnd/>
                <a:tailEnd/>
              </a:ln>
              <a:effectLst/>
            </p:spPr>
            <p:txBody>
              <a:bodyPr wrap="none">
                <a:spAutoFit/>
              </a:bodyPr>
              <a:lstStyle/>
              <a:p>
                <a:r>
                  <a:rPr lang="sr-Latn-CS" sz="1400" b="1">
                    <a:latin typeface="Century Gothic" pitchFamily="34" charset="0"/>
                  </a:rPr>
                  <a:t>vreme</a:t>
                </a:r>
                <a:endParaRPr lang="en-US" sz="1400" b="1" baseline="-25000">
                  <a:latin typeface="Century Gothic" pitchFamily="34" charset="0"/>
                </a:endParaRPr>
              </a:p>
            </p:txBody>
          </p:sp>
        </p:grpSp>
        <p:sp>
          <p:nvSpPr>
            <p:cNvPr id="3" name="Text Box 16">
              <a:extLst>
                <a:ext uri="{FF2B5EF4-FFF2-40B4-BE49-F238E27FC236}">
                  <a16:creationId xmlns:a16="http://schemas.microsoft.com/office/drawing/2014/main" id="{77C9F48F-1B19-4374-9216-999D6F5B452A}"/>
                </a:ext>
              </a:extLst>
            </p:cNvPr>
            <p:cNvSpPr txBox="1">
              <a:spLocks noChangeArrowheads="1"/>
            </p:cNvSpPr>
            <p:nvPr/>
          </p:nvSpPr>
          <p:spPr bwMode="auto">
            <a:xfrm>
              <a:off x="1846951" y="3789040"/>
              <a:ext cx="4808393" cy="338554"/>
            </a:xfrm>
            <a:prstGeom prst="rect">
              <a:avLst/>
            </a:prstGeom>
            <a:noFill/>
            <a:ln w="9525">
              <a:noFill/>
              <a:miter lim="800000"/>
              <a:headEnd/>
              <a:tailEnd/>
            </a:ln>
            <a:effectLst/>
          </p:spPr>
          <p:txBody>
            <a:bodyPr wrap="square">
              <a:spAutoFit/>
            </a:bodyPr>
            <a:lstStyle/>
            <a:p>
              <a:pPr marL="457200" indent="-457200">
                <a:spcBef>
                  <a:spcPts val="1200"/>
                </a:spcBef>
                <a:buFont typeface="Wingdings" pitchFamily="2" charset="2"/>
                <a:buNone/>
              </a:pPr>
              <a:r>
                <a:rPr lang="sr-Latn-CS" sz="1600" b="1" i="1" dirty="0">
                  <a:latin typeface="Arial" panose="020B0604020202020204" pitchFamily="34" charset="0"/>
                  <a:cs typeface="Arial" panose="020B0604020202020204" pitchFamily="34" charset="0"/>
                </a:rPr>
                <a:t>T</a:t>
              </a:r>
              <a:r>
                <a:rPr lang="sr-Latn-CS" sz="1600" b="1" i="1" baseline="-25000" dirty="0">
                  <a:latin typeface="Arial" panose="020B0604020202020204" pitchFamily="34" charset="0"/>
                  <a:cs typeface="Arial" panose="020B0604020202020204" pitchFamily="34" charset="0"/>
                </a:rPr>
                <a:t>m</a:t>
              </a:r>
              <a:r>
                <a:rPr lang="sr-Latn-CS" sz="1600" b="1" dirty="0">
                  <a:latin typeface="Arial" panose="020B0604020202020204" pitchFamily="34" charset="0"/>
                  <a:cs typeface="Arial" panose="020B0604020202020204" pitchFamily="34" charset="0"/>
                </a:rPr>
                <a:t> – vremenski interval merenja</a:t>
              </a:r>
            </a:p>
          </p:txBody>
        </p:sp>
        <p:cxnSp>
          <p:nvCxnSpPr>
            <p:cNvPr id="4" name="Straight Connector 3">
              <a:extLst>
                <a:ext uri="{FF2B5EF4-FFF2-40B4-BE49-F238E27FC236}">
                  <a16:creationId xmlns:a16="http://schemas.microsoft.com/office/drawing/2014/main" id="{8E35273B-50AE-42CB-B460-494352CAE89B}"/>
                </a:ext>
              </a:extLst>
            </p:cNvPr>
            <p:cNvCxnSpPr>
              <a:cxnSpLocks/>
            </p:cNvCxnSpPr>
            <p:nvPr/>
          </p:nvCxnSpPr>
          <p:spPr bwMode="auto">
            <a:xfrm>
              <a:off x="1652337" y="4149080"/>
              <a:ext cx="5137484" cy="0"/>
            </a:xfrm>
            <a:prstGeom prst="line">
              <a:avLst/>
            </a:prstGeom>
            <a:ln w="190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8090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09516" y="1340768"/>
            <a:ext cx="8352085" cy="50379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spcBef>
                <a:spcPts val="0"/>
              </a:spcBef>
            </a:pPr>
            <a:r>
              <a:rPr lang="sr-Latn-RS" sz="1800" b="1" dirty="0">
                <a:solidFill>
                  <a:srgbClr val="990000"/>
                </a:solidFill>
                <a:latin typeface="Arial" panose="020B0604020202020204" pitchFamily="34" charset="0"/>
                <a:cs typeface="Arial" panose="020B0604020202020204" pitchFamily="34" charset="0"/>
              </a:rPr>
              <a:t>Vrednost doze vibracija (VDV) u jednom pravcu</a:t>
            </a:r>
            <a:r>
              <a:rPr lang="sr-Latn-RS" sz="1800" b="1" dirty="0">
                <a:solidFill>
                  <a:srgbClr val="000066"/>
                </a:solidFill>
                <a:latin typeface="Arial" panose="020B0604020202020204" pitchFamily="34" charset="0"/>
                <a:cs typeface="Arial" panose="020B0604020202020204" pitchFamily="34" charset="0"/>
              </a:rPr>
              <a:t>:</a:t>
            </a:r>
            <a:endParaRPr lang="en-US" sz="1800" b="1" dirty="0">
              <a:solidFill>
                <a:srgbClr val="000066"/>
              </a:solidFill>
              <a:latin typeface="Arial" panose="020B0604020202020204" pitchFamily="34" charset="0"/>
              <a:cs typeface="Arial" panose="020B0604020202020204" pitchFamily="34" charset="0"/>
            </a:endParaRPr>
          </a:p>
        </p:txBody>
      </p:sp>
      <p:graphicFrame>
        <p:nvGraphicFramePr>
          <p:cNvPr id="5" name="Object 19">
            <a:extLst>
              <a:ext uri="{FF2B5EF4-FFF2-40B4-BE49-F238E27FC236}">
                <a16:creationId xmlns:a16="http://schemas.microsoft.com/office/drawing/2014/main" id="{F39D3FBC-5343-4658-8EE1-FB821668D42F}"/>
              </a:ext>
            </a:extLst>
          </p:cNvPr>
          <p:cNvGraphicFramePr>
            <a:graphicFrameLocks noChangeAspect="1"/>
          </p:cNvGraphicFramePr>
          <p:nvPr>
            <p:extLst>
              <p:ext uri="{D42A27DB-BD31-4B8C-83A1-F6EECF244321}">
                <p14:modId xmlns:p14="http://schemas.microsoft.com/office/powerpoint/2010/main" val="1650699718"/>
              </p:ext>
            </p:extLst>
          </p:nvPr>
        </p:nvGraphicFramePr>
        <p:xfrm>
          <a:off x="2232099" y="1844824"/>
          <a:ext cx="4540250" cy="1123950"/>
        </p:xfrm>
        <a:graphic>
          <a:graphicData uri="http://schemas.openxmlformats.org/presentationml/2006/ole">
            <mc:AlternateContent xmlns:mc="http://schemas.openxmlformats.org/markup-compatibility/2006">
              <mc:Choice xmlns:v="urn:schemas-microsoft-com:vml" Requires="v">
                <p:oleObj name="Equation" r:id="rId3" imgW="2197080" imgH="545760" progId="Equation.DSMT4">
                  <p:embed/>
                </p:oleObj>
              </mc:Choice>
              <mc:Fallback>
                <p:oleObj name="Equation" r:id="rId3" imgW="2197080" imgH="545760" progId="Equation.DSMT4">
                  <p:embed/>
                  <p:pic>
                    <p:nvPicPr>
                      <p:cNvPr id="0" name=""/>
                      <p:cNvPicPr>
                        <a:picLocks noChangeAspect="1" noChangeArrowheads="1"/>
                      </p:cNvPicPr>
                      <p:nvPr/>
                    </p:nvPicPr>
                    <p:blipFill>
                      <a:blip r:embed="rId4"/>
                      <a:srcRect/>
                      <a:stretch>
                        <a:fillRect/>
                      </a:stretch>
                    </p:blipFill>
                    <p:spPr bwMode="auto">
                      <a:xfrm>
                        <a:off x="2232099" y="1844824"/>
                        <a:ext cx="4540250"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txBox="1">
            <a:spLocks/>
          </p:cNvSpPr>
          <p:nvPr/>
        </p:nvSpPr>
        <p:spPr>
          <a:xfrm>
            <a:off x="1333719" y="3068960"/>
            <a:ext cx="6502269" cy="5678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i="1" dirty="0">
                <a:solidFill>
                  <a:srgbClr val="000066"/>
                </a:solidFill>
                <a:latin typeface="Arial" panose="020B0604020202020204" pitchFamily="34" charset="0"/>
                <a:cs typeface="Arial" panose="020B0604020202020204" pitchFamily="34" charset="0"/>
              </a:rPr>
              <a:t>T</a:t>
            </a:r>
            <a:r>
              <a:rPr lang="sr-Latn-RS" sz="1800" b="1" i="1" baseline="-25000" dirty="0">
                <a:solidFill>
                  <a:srgbClr val="000066"/>
                </a:solidFill>
                <a:latin typeface="Arial" panose="020B0604020202020204" pitchFamily="34" charset="0"/>
                <a:cs typeface="Arial" panose="020B0604020202020204" pitchFamily="34" charset="0"/>
              </a:rPr>
              <a:t>m</a:t>
            </a:r>
            <a:r>
              <a:rPr lang="sr-Latn-RS" sz="1800" b="1" dirty="0">
                <a:solidFill>
                  <a:srgbClr val="000066"/>
                </a:solidFill>
                <a:latin typeface="Arial" panose="020B0604020202020204" pitchFamily="34" charset="0"/>
                <a:cs typeface="Arial" panose="020B0604020202020204" pitchFamily="34" charset="0"/>
              </a:rPr>
              <a:t> – vremenski interval merenja</a:t>
            </a:r>
            <a:endParaRPr lang="en-US" sz="1800" b="1" dirty="0">
              <a:solidFill>
                <a:srgbClr val="000066"/>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5"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spTree>
    <p:extLst>
      <p:ext uri="{BB962C8B-B14F-4D97-AF65-F5344CB8AC3E}">
        <p14:creationId xmlns:p14="http://schemas.microsoft.com/office/powerpoint/2010/main" val="241327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5"/>
          <p:cNvPicPr>
            <a:picLocks noChangeAspect="1" noChangeArrowheads="1"/>
          </p:cNvPicPr>
          <p:nvPr/>
        </p:nvPicPr>
        <p:blipFill>
          <a:blip r:embed="rId3" cstate="print"/>
          <a:srcRect/>
          <a:stretch>
            <a:fillRect/>
          </a:stretch>
        </p:blipFill>
        <p:spPr bwMode="auto">
          <a:xfrm>
            <a:off x="4283968" y="3057826"/>
            <a:ext cx="4103688" cy="2681288"/>
          </a:xfrm>
          <a:prstGeom prst="rect">
            <a:avLst/>
          </a:prstGeom>
          <a:noFill/>
          <a:ln w="9525">
            <a:noFill/>
            <a:miter lim="800000"/>
            <a:headEnd/>
            <a:tailEnd/>
          </a:ln>
          <a:effectLst/>
        </p:spPr>
      </p:pic>
      <p:grpSp>
        <p:nvGrpSpPr>
          <p:cNvPr id="12" name="Group 20"/>
          <p:cNvGrpSpPr>
            <a:grpSpLocks/>
          </p:cNvGrpSpPr>
          <p:nvPr/>
        </p:nvGrpSpPr>
        <p:grpSpPr bwMode="auto">
          <a:xfrm>
            <a:off x="683568" y="3068960"/>
            <a:ext cx="2592388" cy="2665413"/>
            <a:chOff x="3560" y="799"/>
            <a:chExt cx="1633" cy="1679"/>
          </a:xfrm>
        </p:grpSpPr>
        <p:pic>
          <p:nvPicPr>
            <p:cNvPr id="13" name="Picture 18"/>
            <p:cNvPicPr>
              <a:picLocks noChangeAspect="1" noChangeArrowheads="1"/>
            </p:cNvPicPr>
            <p:nvPr/>
          </p:nvPicPr>
          <p:blipFill>
            <a:blip r:embed="rId4" cstate="print"/>
            <a:srcRect r="51050" b="31747"/>
            <a:stretch>
              <a:fillRect/>
            </a:stretch>
          </p:blipFill>
          <p:spPr bwMode="auto">
            <a:xfrm>
              <a:off x="3560" y="799"/>
              <a:ext cx="1633" cy="1679"/>
            </a:xfrm>
            <a:prstGeom prst="rect">
              <a:avLst/>
            </a:prstGeom>
            <a:noFill/>
            <a:ln w="9525">
              <a:noFill/>
              <a:miter lim="800000"/>
              <a:headEnd/>
              <a:tailEnd/>
            </a:ln>
            <a:effectLst/>
          </p:spPr>
        </p:pic>
        <p:sp>
          <p:nvSpPr>
            <p:cNvPr id="14" name="Rectangle 19"/>
            <p:cNvSpPr>
              <a:spLocks noChangeArrowheads="1"/>
            </p:cNvSpPr>
            <p:nvPr/>
          </p:nvSpPr>
          <p:spPr bwMode="auto">
            <a:xfrm>
              <a:off x="4967" y="2115"/>
              <a:ext cx="226" cy="363"/>
            </a:xfrm>
            <a:prstGeom prst="rect">
              <a:avLst/>
            </a:prstGeom>
            <a:solidFill>
              <a:schemeClr val="bg1"/>
            </a:solidFill>
            <a:ln w="9525">
              <a:noFill/>
              <a:miter lim="800000"/>
              <a:headEnd/>
              <a:tailEnd/>
            </a:ln>
            <a:effectLst/>
          </p:spPr>
          <p:txBody>
            <a:bodyPr wrap="none" anchor="ctr"/>
            <a:lstStyle/>
            <a:p>
              <a:endParaRPr lang="en-US"/>
            </a:p>
          </p:txBody>
        </p:sp>
      </p:grpSp>
      <p:sp>
        <p:nvSpPr>
          <p:cNvPr id="6" name="Subtitle 2"/>
          <p:cNvSpPr txBox="1">
            <a:spLocks/>
          </p:cNvSpPr>
          <p:nvPr/>
        </p:nvSpPr>
        <p:spPr>
          <a:xfrm>
            <a:off x="409516" y="1267486"/>
            <a:ext cx="8352085" cy="4242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Vrednost u</a:t>
            </a:r>
            <a:r>
              <a:rPr lang="vi-VN" sz="1800" b="1" dirty="0">
                <a:solidFill>
                  <a:srgbClr val="990000"/>
                </a:solidFill>
                <a:latin typeface="Arial" panose="020B0604020202020204" pitchFamily="34" charset="0"/>
                <a:cs typeface="Arial" panose="020B0604020202020204" pitchFamily="34" charset="0"/>
              </a:rPr>
              <a:t>kupno</a:t>
            </a:r>
            <a:r>
              <a:rPr lang="sr-Latn-RS" sz="1800" b="1" dirty="0">
                <a:solidFill>
                  <a:srgbClr val="990000"/>
                </a:solidFill>
                <a:latin typeface="Arial" panose="020B0604020202020204" pitchFamily="34" charset="0"/>
                <a:cs typeface="Arial" panose="020B0604020202020204" pitchFamily="34" charset="0"/>
              </a:rPr>
              <a:t>g</a:t>
            </a:r>
            <a:r>
              <a:rPr lang="vi-VN" sz="1800" b="1" dirty="0">
                <a:solidFill>
                  <a:srgbClr val="990000"/>
                </a:solidFill>
                <a:latin typeface="Arial" panose="020B0604020202020204" pitchFamily="34" charset="0"/>
                <a:cs typeface="Arial" panose="020B0604020202020204" pitchFamily="34" charset="0"/>
              </a:rPr>
              <a:t> ubrzanj</a:t>
            </a:r>
            <a:r>
              <a:rPr lang="sr-Latn-RS" sz="1800" b="1" dirty="0">
                <a:solidFill>
                  <a:srgbClr val="990000"/>
                </a:solidFill>
                <a:latin typeface="Arial" panose="020B0604020202020204" pitchFamily="34" charset="0"/>
                <a:cs typeface="Arial" panose="020B0604020202020204" pitchFamily="34" charset="0"/>
              </a:rPr>
              <a:t>a</a:t>
            </a:r>
            <a:r>
              <a:rPr lang="vi-VN" sz="1800" b="1" dirty="0">
                <a:solidFill>
                  <a:srgbClr val="990000"/>
                </a:solidFill>
                <a:latin typeface="Arial" panose="020B0604020202020204" pitchFamily="34" charset="0"/>
                <a:cs typeface="Arial" panose="020B0604020202020204" pitchFamily="34" charset="0"/>
              </a:rPr>
              <a:t> vibracija</a:t>
            </a:r>
            <a:r>
              <a:rPr lang="sr-Latn-RS" sz="1800" b="1" dirty="0">
                <a:solidFill>
                  <a:srgbClr val="990000"/>
                </a:solidFill>
                <a:latin typeface="Arial" panose="020B0604020202020204" pitchFamily="34" charset="0"/>
                <a:cs typeface="Arial" panose="020B0604020202020204" pitchFamily="34" charset="0"/>
              </a:rPr>
              <a:t> (u svim pravcima):</a:t>
            </a:r>
            <a:r>
              <a:rPr lang="vi-VN" sz="1800" b="1" dirty="0">
                <a:solidFill>
                  <a:srgbClr val="990000"/>
                </a:solidFill>
                <a:latin typeface="Arial" panose="020B0604020202020204" pitchFamily="34" charset="0"/>
                <a:cs typeface="Arial" panose="020B0604020202020204" pitchFamily="34" charset="0"/>
              </a:rPr>
              <a:t> </a:t>
            </a:r>
          </a:p>
        </p:txBody>
      </p:sp>
      <p:graphicFrame>
        <p:nvGraphicFramePr>
          <p:cNvPr id="27651" name="Object 3"/>
          <p:cNvGraphicFramePr>
            <a:graphicFrameLocks noChangeAspect="1"/>
          </p:cNvGraphicFramePr>
          <p:nvPr>
            <p:extLst>
              <p:ext uri="{D42A27DB-BD31-4B8C-83A1-F6EECF244321}">
                <p14:modId xmlns:p14="http://schemas.microsoft.com/office/powerpoint/2010/main" val="1044063277"/>
              </p:ext>
            </p:extLst>
          </p:nvPr>
        </p:nvGraphicFramePr>
        <p:xfrm>
          <a:off x="3998913" y="2277814"/>
          <a:ext cx="4859337" cy="704850"/>
        </p:xfrm>
        <a:graphic>
          <a:graphicData uri="http://schemas.openxmlformats.org/presentationml/2006/ole">
            <mc:AlternateContent xmlns:mc="http://schemas.openxmlformats.org/markup-compatibility/2006">
              <mc:Choice xmlns:v="urn:schemas-microsoft-com:vml" Requires="v">
                <p:oleObj name="Equation" r:id="rId5" imgW="2641320" imgH="380880" progId="Equation.DSMT4">
                  <p:embed/>
                </p:oleObj>
              </mc:Choice>
              <mc:Fallback>
                <p:oleObj name="Equation" r:id="rId5" imgW="2641320" imgH="380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2277814"/>
                        <a:ext cx="4859337" cy="704850"/>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2859774"/>
              </p:ext>
            </p:extLst>
          </p:nvPr>
        </p:nvGraphicFramePr>
        <p:xfrm>
          <a:off x="359963" y="2258764"/>
          <a:ext cx="3330575" cy="738188"/>
        </p:xfrm>
        <a:graphic>
          <a:graphicData uri="http://schemas.openxmlformats.org/presentationml/2006/ole">
            <mc:AlternateContent xmlns:mc="http://schemas.openxmlformats.org/markup-compatibility/2006">
              <mc:Choice xmlns:v="urn:schemas-microsoft-com:vml" Requires="v">
                <p:oleObj name="Equation" r:id="rId7" imgW="1726920" imgH="380880" progId="Equation.DSMT4">
                  <p:embed/>
                </p:oleObj>
              </mc:Choice>
              <mc:Fallback>
                <p:oleObj name="Equation" r:id="rId7" imgW="1726920" imgH="380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963" y="2258764"/>
                        <a:ext cx="3330575" cy="738188"/>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cxnSp>
        <p:nvCxnSpPr>
          <p:cNvPr id="15" name="Straight Connector 14"/>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9"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0"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1"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cxnSp>
        <p:nvCxnSpPr>
          <p:cNvPr id="17" name="Straight Connector 16">
            <a:extLst>
              <a:ext uri="{FF2B5EF4-FFF2-40B4-BE49-F238E27FC236}">
                <a16:creationId xmlns:a16="http://schemas.microsoft.com/office/drawing/2014/main" id="{355B3DB0-7419-4D68-806D-EC066C292C3D}"/>
              </a:ext>
            </a:extLst>
          </p:cNvPr>
          <p:cNvCxnSpPr>
            <a:cxnSpLocks/>
          </p:cNvCxnSpPr>
          <p:nvPr/>
        </p:nvCxnSpPr>
        <p:spPr bwMode="auto">
          <a:xfrm>
            <a:off x="3851920" y="1845766"/>
            <a:ext cx="0" cy="4356000"/>
          </a:xfrm>
          <a:prstGeom prst="line">
            <a:avLst/>
          </a:prstGeom>
          <a:ln>
            <a:solidFill>
              <a:srgbClr val="99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2" name="Subtitle 2">
            <a:extLst>
              <a:ext uri="{FF2B5EF4-FFF2-40B4-BE49-F238E27FC236}">
                <a16:creationId xmlns:a16="http://schemas.microsoft.com/office/drawing/2014/main" id="{F20535EB-48FC-4971-92FB-B26FE0828F32}"/>
              </a:ext>
            </a:extLst>
          </p:cNvPr>
          <p:cNvSpPr txBox="1">
            <a:spLocks/>
          </p:cNvSpPr>
          <p:nvPr/>
        </p:nvSpPr>
        <p:spPr>
          <a:xfrm>
            <a:off x="435844" y="1844337"/>
            <a:ext cx="3178811" cy="5073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VIBRACIJE ŠAKA-RUKA</a:t>
            </a:r>
            <a:endParaRPr lang="vi-VN" sz="1800" b="1" dirty="0">
              <a:solidFill>
                <a:srgbClr val="990000"/>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95156726-9FEF-456B-A830-D2141484865A}"/>
              </a:ext>
            </a:extLst>
          </p:cNvPr>
          <p:cNvSpPr txBox="1">
            <a:spLocks/>
          </p:cNvSpPr>
          <p:nvPr/>
        </p:nvSpPr>
        <p:spPr>
          <a:xfrm>
            <a:off x="4839175" y="1844337"/>
            <a:ext cx="3178811" cy="5073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VIBRACIJE CELOG TELA</a:t>
            </a:r>
            <a:endParaRPr lang="vi-VN" sz="1800" b="1" dirty="0">
              <a:solidFill>
                <a:srgbClr val="99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20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17125" y="1220764"/>
            <a:ext cx="3178811" cy="5073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VIBRACIJE ŠAKA-RUKA</a:t>
            </a:r>
            <a:endParaRPr lang="vi-VN" sz="1800" b="1" dirty="0">
              <a:solidFill>
                <a:srgbClr val="990000"/>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5209613" y="1220764"/>
            <a:ext cx="3178811" cy="5073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VIBRACIJE CELOG TELA</a:t>
            </a:r>
            <a:endParaRPr lang="vi-VN" sz="1800" b="1" dirty="0">
              <a:solidFill>
                <a:srgbClr val="990000"/>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507717" y="1885337"/>
            <a:ext cx="8352085" cy="6122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000066"/>
                </a:solidFill>
                <a:latin typeface="Arial" panose="020B0604020202020204" pitchFamily="34" charset="0"/>
                <a:cs typeface="Arial" panose="020B0604020202020204" pitchFamily="34" charset="0"/>
              </a:rPr>
              <a:t>Broj </a:t>
            </a:r>
            <a:r>
              <a:rPr lang="sr-Latn-RS" sz="1800" b="1" dirty="0" err="1">
                <a:solidFill>
                  <a:srgbClr val="000066"/>
                </a:solidFill>
                <a:latin typeface="Arial" panose="020B0604020202020204" pitchFamily="34" charset="0"/>
                <a:cs typeface="Arial" panose="020B0604020202020204" pitchFamily="34" charset="0"/>
              </a:rPr>
              <a:t>ekspozicijskih</a:t>
            </a:r>
            <a:r>
              <a:rPr lang="sr-Latn-RS" sz="1800" b="1" dirty="0">
                <a:solidFill>
                  <a:srgbClr val="000066"/>
                </a:solidFill>
                <a:latin typeface="Arial" panose="020B0604020202020204" pitchFamily="34" charset="0"/>
                <a:cs typeface="Arial" panose="020B0604020202020204" pitchFamily="34" charset="0"/>
              </a:rPr>
              <a:t> bodova u toku jednog sata:</a:t>
            </a:r>
            <a:r>
              <a:rPr lang="vi-VN" sz="1800" b="1" dirty="0">
                <a:solidFill>
                  <a:srgbClr val="000066"/>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8" name="TextBox 17"/>
              <p:cNvSpPr txBox="1"/>
              <p:nvPr/>
            </p:nvSpPr>
            <p:spPr>
              <a:xfrm>
                <a:off x="611560" y="2400988"/>
                <a:ext cx="3600000" cy="523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r>
                            <a:rPr lang="sr-Latn-RS" sz="2400" b="0" i="1" smtClean="0">
                              <a:latin typeface="Cambria Math"/>
                            </a:rPr>
                            <m:t>,</m:t>
                          </m:r>
                          <m:r>
                            <m:rPr>
                              <m:nor/>
                            </m:rPr>
                            <a:rPr lang="sr-Latn-RS" sz="2400" b="0" i="0" smtClean="0">
                              <a:latin typeface="Cambria Math"/>
                            </a:rPr>
                            <m:t>1</m:t>
                          </m:r>
                          <m:r>
                            <m:rPr>
                              <m:nor/>
                            </m:rPr>
                            <a:rPr lang="sr-Latn-RS" sz="2400" b="0" i="0" smtClean="0">
                              <a:latin typeface="Cambria Math"/>
                            </a:rPr>
                            <m:t>h</m:t>
                          </m:r>
                        </m:sub>
                      </m:sSub>
                      <m:r>
                        <a:rPr lang="sr-Latn-RS" sz="2400" b="0" i="0" smtClean="0">
                          <a:latin typeface="Cambria Math"/>
                        </a:rPr>
                        <m:t>=</m:t>
                      </m:r>
                      <m:sSup>
                        <m:sSupPr>
                          <m:ctrlPr>
                            <a:rPr lang="sr-Latn-RS" sz="2400" b="0" i="1" smtClean="0">
                              <a:latin typeface="Cambria Math" panose="02040503050406030204" pitchFamily="18" charset="0"/>
                            </a:rPr>
                          </m:ctrlPr>
                        </m:sSupPr>
                        <m:e>
                          <m:r>
                            <a:rPr lang="sr-Latn-RS" sz="2400" b="0" i="1" smtClean="0">
                              <a:latin typeface="Cambria Math"/>
                            </a:rPr>
                            <m:t>2</m:t>
                          </m:r>
                          <m:r>
                            <a:rPr lang="sr-Latn-RS" sz="2400" b="0" i="1" smtClean="0">
                              <a:latin typeface="Cambria Math"/>
                              <a:ea typeface="Cambria Math"/>
                            </a:rPr>
                            <m:t>∙</m:t>
                          </m:r>
                          <m:r>
                            <a:rPr lang="sr-Latn-RS" sz="2400" b="0" i="1" smtClean="0">
                              <a:latin typeface="Cambria Math"/>
                            </a:rPr>
                            <m:t>(</m:t>
                          </m:r>
                          <m:sSub>
                            <m:sSubPr>
                              <m:ctrlPr>
                                <a:rPr lang="sr-Latn-RS" sz="2400" i="1">
                                  <a:latin typeface="Cambria Math" panose="02040503050406030204" pitchFamily="18" charset="0"/>
                                </a:rPr>
                              </m:ctrlPr>
                            </m:sSubPr>
                            <m:e>
                              <m:r>
                                <a:rPr lang="sr-Latn-RS" sz="2400" i="1">
                                  <a:latin typeface="Cambria Math"/>
                                </a:rPr>
                                <m:t>𝑎</m:t>
                              </m:r>
                            </m:e>
                            <m:sub>
                              <m:r>
                                <a:rPr lang="sr-Latn-RS" sz="2400" i="1">
                                  <a:latin typeface="Cambria Math"/>
                                </a:rPr>
                                <m:t>𝑣</m:t>
                              </m:r>
                            </m:sub>
                          </m:sSub>
                          <m:r>
                            <a:rPr lang="sr-Latn-RS" sz="2400" b="0" i="1" smtClean="0">
                              <a:latin typeface="Cambria Math"/>
                            </a:rPr>
                            <m:t>)</m:t>
                          </m:r>
                        </m:e>
                        <m:sup>
                          <m:r>
                            <a:rPr lang="sr-Latn-RS" sz="2400" b="0" i="1" smtClean="0">
                              <a:latin typeface="Cambria Math"/>
                            </a:rPr>
                            <m:t>2</m:t>
                          </m:r>
                        </m:sup>
                      </m:sSup>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11560" y="2400988"/>
                <a:ext cx="3600000" cy="523348"/>
              </a:xfrm>
              <a:prstGeom prst="rect">
                <a:avLst/>
              </a:prstGeom>
              <a:blipFill>
                <a:blip r:embed="rId3"/>
                <a:stretch>
                  <a:fillRect b="-5814"/>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11560" y="4981775"/>
                <a:ext cx="3600000" cy="1183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b="0" i="1" smtClean="0">
                          <a:latin typeface="Cambria Math"/>
                        </a:rPr>
                        <m:t>𝐴</m:t>
                      </m:r>
                      <m:r>
                        <a:rPr lang="sr-Latn-RS" sz="2400" b="0" i="1" smtClean="0">
                          <a:latin typeface="Cambria Math"/>
                        </a:rPr>
                        <m:t>(8</m:t>
                      </m:r>
                      <m:r>
                        <a:rPr lang="sr-Latn-RS" sz="2400" b="0" i="0" smtClean="0">
                          <a:latin typeface="Cambria Math"/>
                        </a:rPr>
                        <m:t>)=</m:t>
                      </m:r>
                      <m:r>
                        <a:rPr lang="sr-Latn-RS" sz="2400" i="1">
                          <a:latin typeface="Cambria Math"/>
                        </a:rPr>
                        <m:t>2.5</m:t>
                      </m:r>
                      <m:r>
                        <m:rPr>
                          <m:nor/>
                        </m:rPr>
                        <a:rPr lang="sr-Latn-RS" sz="2400">
                          <a:latin typeface="Cambria Math"/>
                        </a:rPr>
                        <m:t>m</m:t>
                      </m:r>
                      <m:r>
                        <m:rPr>
                          <m:nor/>
                        </m:rPr>
                        <a:rPr lang="sr-Latn-RS" sz="2400">
                          <a:latin typeface="Cambria Math"/>
                        </a:rPr>
                        <m:t>/</m:t>
                      </m:r>
                      <m:sSup>
                        <m:sSupPr>
                          <m:ctrlPr>
                            <a:rPr lang="sr-Latn-RS" sz="2400" i="1">
                              <a:latin typeface="Cambria Math" panose="02040503050406030204" pitchFamily="18" charset="0"/>
                            </a:rPr>
                          </m:ctrlPr>
                        </m:sSupPr>
                        <m:e>
                          <m:r>
                            <m:rPr>
                              <m:nor/>
                            </m:rPr>
                            <a:rPr lang="sr-Latn-RS" sz="2400">
                              <a:latin typeface="Cambria Math"/>
                            </a:rPr>
                            <m:t>s</m:t>
                          </m:r>
                        </m:e>
                        <m:sup>
                          <m:r>
                            <a:rPr lang="sr-Latn-RS" sz="2400" i="1">
                              <a:latin typeface="Cambria Math"/>
                            </a:rPr>
                            <m:t>2</m:t>
                          </m:r>
                        </m:sup>
                      </m:sSup>
                      <m:rad>
                        <m:radPr>
                          <m:degHide m:val="on"/>
                          <m:ctrlPr>
                            <a:rPr lang="sr-Latn-RS" sz="2400" i="1" smtClean="0">
                              <a:latin typeface="Cambria Math" panose="02040503050406030204" pitchFamily="18" charset="0"/>
                            </a:rPr>
                          </m:ctrlPr>
                        </m:radPr>
                        <m:deg/>
                        <m:e>
                          <m:f>
                            <m:fPr>
                              <m:ctrlPr>
                                <a:rPr lang="sr-Latn-RS" sz="2400" i="1" smtClean="0">
                                  <a:latin typeface="Cambria Math" panose="02040503050406030204" pitchFamily="18" charset="0"/>
                                </a:rPr>
                              </m:ctrlPr>
                            </m:fPr>
                            <m:num>
                              <m:sSub>
                                <m:sSubPr>
                                  <m:ctrlPr>
                                    <a:rPr lang="sr-Latn-RS" sz="240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sub>
                              </m:sSub>
                            </m:num>
                            <m:den>
                              <m:r>
                                <a:rPr lang="sr-Latn-RS" sz="2400" b="0" i="1" smtClean="0">
                                  <a:latin typeface="Cambria Math"/>
                                </a:rPr>
                                <m:t>100</m:t>
                              </m:r>
                            </m:den>
                          </m:f>
                        </m:e>
                      </m:rad>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11560" y="4981775"/>
                <a:ext cx="3600000" cy="1183529"/>
              </a:xfrm>
              <a:prstGeom prst="rect">
                <a:avLst/>
              </a:prstGeom>
              <a:blipFill>
                <a:blip r:embed="rId4"/>
                <a:stretch>
                  <a:fillRect/>
                </a:stretch>
              </a:blipFill>
            </p:spPr>
            <p:txBody>
              <a:bodyPr/>
              <a:lstStyle/>
              <a:p>
                <a:r>
                  <a:rPr lang="sr-Latn-RS">
                    <a:noFill/>
                  </a:rPr>
                  <a:t> </a:t>
                </a:r>
              </a:p>
            </p:txBody>
          </p:sp>
        </mc:Fallback>
      </mc:AlternateContent>
      <p:sp>
        <p:nvSpPr>
          <p:cNvPr id="11" name="Subtitle 2"/>
          <p:cNvSpPr txBox="1">
            <a:spLocks/>
          </p:cNvSpPr>
          <p:nvPr/>
        </p:nvSpPr>
        <p:spPr>
          <a:xfrm>
            <a:off x="507717" y="3085620"/>
            <a:ext cx="8352085" cy="6122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000066"/>
                </a:solidFill>
                <a:latin typeface="Arial" panose="020B0604020202020204" pitchFamily="34" charset="0"/>
                <a:cs typeface="Arial" panose="020B0604020202020204" pitchFamily="34" charset="0"/>
              </a:rPr>
              <a:t>Broj </a:t>
            </a:r>
            <a:r>
              <a:rPr lang="sr-Latn-RS" sz="1800" b="1" dirty="0" err="1">
                <a:solidFill>
                  <a:srgbClr val="000066"/>
                </a:solidFill>
                <a:latin typeface="Arial" panose="020B0604020202020204" pitchFamily="34" charset="0"/>
                <a:cs typeface="Arial" panose="020B0604020202020204" pitchFamily="34" charset="0"/>
              </a:rPr>
              <a:t>ekspozicijskih</a:t>
            </a:r>
            <a:r>
              <a:rPr lang="sr-Latn-RS" sz="1800" b="1" dirty="0">
                <a:solidFill>
                  <a:srgbClr val="000066"/>
                </a:solidFill>
                <a:latin typeface="Arial" panose="020B0604020202020204" pitchFamily="34" charset="0"/>
                <a:cs typeface="Arial" panose="020B0604020202020204" pitchFamily="34" charset="0"/>
              </a:rPr>
              <a:t> bodova u toku vremena izloženosti:</a:t>
            </a:r>
            <a:r>
              <a:rPr lang="vi-VN" sz="1800" b="1" dirty="0">
                <a:solidFill>
                  <a:srgbClr val="000066"/>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2" name="TextBox 11"/>
              <p:cNvSpPr txBox="1"/>
              <p:nvPr/>
            </p:nvSpPr>
            <p:spPr>
              <a:xfrm>
                <a:off x="611560" y="3560806"/>
                <a:ext cx="3600000" cy="846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sub>
                      </m:sSub>
                      <m:r>
                        <a:rPr lang="sr-Latn-RS" sz="2400" b="0" i="0" smtClean="0">
                          <a:latin typeface="Cambria Math"/>
                        </a:rPr>
                        <m:t>=</m:t>
                      </m:r>
                      <m:sSup>
                        <m:sSupPr>
                          <m:ctrlPr>
                            <a:rPr lang="sr-Latn-RS" sz="2400" b="0" i="1" smtClean="0">
                              <a:latin typeface="Cambria Math" panose="02040503050406030204" pitchFamily="18" charset="0"/>
                            </a:rPr>
                          </m:ctrlPr>
                        </m:sSupPr>
                        <m:e>
                          <m:r>
                            <a:rPr lang="sr-Latn-RS" sz="2400" b="0" i="1" smtClean="0">
                              <a:latin typeface="Cambria Math"/>
                            </a:rPr>
                            <m:t>(</m:t>
                          </m:r>
                          <m:f>
                            <m:fPr>
                              <m:ctrlPr>
                                <a:rPr lang="sr-Latn-RS" sz="2400" b="0" i="1" smtClean="0">
                                  <a:latin typeface="Cambria Math" panose="02040503050406030204" pitchFamily="18" charset="0"/>
                                </a:rPr>
                              </m:ctrlPr>
                            </m:fPr>
                            <m:num>
                              <m:sSub>
                                <m:sSubPr>
                                  <m:ctrlPr>
                                    <a:rPr lang="sr-Latn-RS" sz="2400" b="0" i="1" smtClean="0">
                                      <a:latin typeface="Cambria Math" panose="02040503050406030204" pitchFamily="18" charset="0"/>
                                    </a:rPr>
                                  </m:ctrlPr>
                                </m:sSubPr>
                                <m:e>
                                  <m:r>
                                    <a:rPr lang="sr-Latn-RS" sz="2400" b="0" i="1" smtClean="0">
                                      <a:latin typeface="Cambria Math"/>
                                    </a:rPr>
                                    <m:t>𝑎</m:t>
                                  </m:r>
                                </m:e>
                                <m:sub>
                                  <m:r>
                                    <a:rPr lang="sr-Latn-RS" sz="2400" b="0" i="1" smtClean="0">
                                      <a:latin typeface="Cambria Math"/>
                                    </a:rPr>
                                    <m:t>𝑣</m:t>
                                  </m:r>
                                </m:sub>
                              </m:sSub>
                            </m:num>
                            <m:den>
                              <m:r>
                                <a:rPr lang="sr-Latn-RS" sz="2400" b="0" i="1" smtClean="0">
                                  <a:latin typeface="Cambria Math"/>
                                </a:rPr>
                                <m:t>2.5</m:t>
                              </m:r>
                              <m:r>
                                <m:rPr>
                                  <m:nor/>
                                </m:rPr>
                                <a:rPr lang="sr-Latn-RS" sz="2400" b="0" i="0" smtClean="0">
                                  <a:latin typeface="Cambria Math"/>
                                </a:rPr>
                                <m:t>m</m:t>
                              </m:r>
                              <m:r>
                                <m:rPr>
                                  <m:nor/>
                                </m:rPr>
                                <a:rPr lang="sr-Latn-RS" sz="2400" b="0" i="0" smtClean="0">
                                  <a:latin typeface="Cambria Math"/>
                                </a:rPr>
                                <m:t>/</m:t>
                              </m:r>
                              <m:sSup>
                                <m:sSupPr>
                                  <m:ctrlPr>
                                    <a:rPr lang="sr-Latn-RS" sz="2400" b="0" i="1" smtClean="0">
                                      <a:latin typeface="Cambria Math" panose="02040503050406030204" pitchFamily="18" charset="0"/>
                                    </a:rPr>
                                  </m:ctrlPr>
                                </m:sSupPr>
                                <m:e>
                                  <m:r>
                                    <m:rPr>
                                      <m:nor/>
                                    </m:rPr>
                                    <a:rPr lang="sr-Latn-RS" sz="2400">
                                      <a:latin typeface="Cambria Math"/>
                                    </a:rPr>
                                    <m:t>s</m:t>
                                  </m:r>
                                </m:e>
                                <m:sup>
                                  <m:r>
                                    <a:rPr lang="sr-Latn-RS" sz="2400" b="0" i="1" smtClean="0">
                                      <a:latin typeface="Cambria Math"/>
                                    </a:rPr>
                                    <m:t>2</m:t>
                                  </m:r>
                                </m:sup>
                              </m:sSup>
                            </m:den>
                          </m:f>
                          <m:r>
                            <a:rPr lang="sr-Latn-RS" sz="2400" b="0" i="1" smtClean="0">
                              <a:latin typeface="Cambria Math"/>
                            </a:rPr>
                            <m:t>)</m:t>
                          </m:r>
                        </m:e>
                        <m:sup>
                          <m:r>
                            <a:rPr lang="sr-Latn-RS" sz="2400" b="0" i="1" smtClean="0">
                              <a:latin typeface="Cambria Math"/>
                            </a:rPr>
                            <m:t>2</m:t>
                          </m:r>
                        </m:sup>
                      </m:sSup>
                      <m:r>
                        <a:rPr lang="sr-Latn-RS" sz="2400" b="0" i="1" smtClean="0">
                          <a:latin typeface="Cambria Math"/>
                          <a:ea typeface="Cambria Math"/>
                        </a:rPr>
                        <m:t>∙</m:t>
                      </m:r>
                      <m:f>
                        <m:fPr>
                          <m:ctrlPr>
                            <a:rPr lang="sr-Latn-RS" sz="2400" b="0" i="1" smtClean="0">
                              <a:latin typeface="Cambria Math" panose="02040503050406030204" pitchFamily="18" charset="0"/>
                              <a:ea typeface="Cambria Math"/>
                            </a:rPr>
                          </m:ctrlPr>
                        </m:fPr>
                        <m:num>
                          <m:r>
                            <a:rPr lang="sr-Latn-RS" sz="2400" b="0" i="1" smtClean="0">
                              <a:latin typeface="Cambria Math"/>
                              <a:ea typeface="Cambria Math"/>
                            </a:rPr>
                            <m:t>𝑇</m:t>
                          </m:r>
                        </m:num>
                        <m:den>
                          <m:r>
                            <a:rPr lang="sr-Latn-RS" sz="2400" b="0" i="1" smtClean="0">
                              <a:latin typeface="Cambria Math"/>
                              <a:ea typeface="Cambria Math"/>
                            </a:rPr>
                            <m:t>8</m:t>
                          </m:r>
                          <m:r>
                            <m:rPr>
                              <m:nor/>
                            </m:rPr>
                            <a:rPr lang="sr-Latn-RS" sz="2400" b="0" i="0" smtClean="0">
                              <a:latin typeface="Cambria Math"/>
                              <a:ea typeface="Cambria Math"/>
                            </a:rPr>
                            <m:t>h</m:t>
                          </m:r>
                        </m:den>
                      </m:f>
                      <m:r>
                        <a:rPr lang="sr-Latn-RS" sz="2400" b="0" i="1" smtClean="0">
                          <a:latin typeface="Cambria Math"/>
                          <a:ea typeface="Cambria Math"/>
                        </a:rPr>
                        <m:t>∙100</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1560" y="3560806"/>
                <a:ext cx="3600000" cy="846001"/>
              </a:xfrm>
              <a:prstGeom prst="rect">
                <a:avLst/>
              </a:prstGeom>
              <a:blipFill>
                <a:blip r:embed="rId5"/>
                <a:stretch>
                  <a:fillRect/>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004448" y="3555900"/>
                <a:ext cx="3600000" cy="855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sub>
                      </m:sSub>
                      <m:r>
                        <a:rPr lang="sr-Latn-RS" sz="2400" b="0" i="0" smtClean="0">
                          <a:latin typeface="Cambria Math"/>
                        </a:rPr>
                        <m:t>=</m:t>
                      </m:r>
                      <m:sSup>
                        <m:sSupPr>
                          <m:ctrlPr>
                            <a:rPr lang="sr-Latn-RS" sz="2400" b="0" i="1" smtClean="0">
                              <a:latin typeface="Cambria Math" panose="02040503050406030204" pitchFamily="18" charset="0"/>
                            </a:rPr>
                          </m:ctrlPr>
                        </m:sSupPr>
                        <m:e>
                          <m:r>
                            <a:rPr lang="sr-Latn-RS" sz="2400" b="0" i="1" smtClean="0">
                              <a:latin typeface="Cambria Math"/>
                            </a:rPr>
                            <m:t>(</m:t>
                          </m:r>
                          <m:f>
                            <m:fPr>
                              <m:ctrlPr>
                                <a:rPr lang="sr-Latn-RS" sz="2400" b="0" i="1" smtClean="0">
                                  <a:latin typeface="Cambria Math" panose="02040503050406030204" pitchFamily="18" charset="0"/>
                                </a:rPr>
                              </m:ctrlPr>
                            </m:fPr>
                            <m:num>
                              <m:sSub>
                                <m:sSubPr>
                                  <m:ctrlPr>
                                    <a:rPr lang="sr-Latn-RS" sz="2400" b="0" i="1" smtClean="0">
                                      <a:latin typeface="Cambria Math" panose="02040503050406030204" pitchFamily="18" charset="0"/>
                                    </a:rPr>
                                  </m:ctrlPr>
                                </m:sSubPr>
                                <m:e>
                                  <m:r>
                                    <a:rPr lang="sr-Latn-RS" sz="2400" b="0" i="1" smtClean="0">
                                      <a:latin typeface="Cambria Math"/>
                                    </a:rPr>
                                    <m:t>𝑘</m:t>
                                  </m:r>
                                  <m:r>
                                    <a:rPr lang="sr-Latn-RS" sz="2400" b="0" i="1" smtClean="0">
                                      <a:latin typeface="Cambria Math"/>
                                      <a:ea typeface="Cambria Math"/>
                                    </a:rPr>
                                    <m:t>∙</m:t>
                                  </m:r>
                                  <m:r>
                                    <a:rPr lang="sr-Latn-RS" sz="2400" b="0" i="1" smtClean="0">
                                      <a:latin typeface="Cambria Math"/>
                                    </a:rPr>
                                    <m:t>𝑎</m:t>
                                  </m:r>
                                </m:e>
                                <m:sub>
                                  <m:r>
                                    <a:rPr lang="sr-Latn-RS" sz="2400" b="0" i="1" smtClean="0">
                                      <a:latin typeface="Cambria Math"/>
                                    </a:rPr>
                                    <m:t>𝑣</m:t>
                                  </m:r>
                                </m:sub>
                              </m:sSub>
                            </m:num>
                            <m:den>
                              <m:r>
                                <a:rPr lang="sr-Latn-RS" sz="2400" b="0" i="1" smtClean="0">
                                  <a:latin typeface="Cambria Math"/>
                                </a:rPr>
                                <m:t>0.5</m:t>
                              </m:r>
                              <m:r>
                                <m:rPr>
                                  <m:nor/>
                                </m:rPr>
                                <a:rPr lang="sr-Latn-RS" sz="2400" b="0" i="0" smtClean="0">
                                  <a:latin typeface="Cambria Math"/>
                                </a:rPr>
                                <m:t>m</m:t>
                              </m:r>
                              <m:r>
                                <m:rPr>
                                  <m:nor/>
                                </m:rPr>
                                <a:rPr lang="sr-Latn-RS" sz="2400" b="0" i="0" smtClean="0">
                                  <a:latin typeface="Cambria Math"/>
                                </a:rPr>
                                <m:t>/</m:t>
                              </m:r>
                              <m:sSup>
                                <m:sSupPr>
                                  <m:ctrlPr>
                                    <a:rPr lang="sr-Latn-RS" sz="2400" b="0" i="1" smtClean="0">
                                      <a:latin typeface="Cambria Math" panose="02040503050406030204" pitchFamily="18" charset="0"/>
                                    </a:rPr>
                                  </m:ctrlPr>
                                </m:sSupPr>
                                <m:e>
                                  <m:r>
                                    <m:rPr>
                                      <m:nor/>
                                    </m:rPr>
                                    <a:rPr lang="sr-Latn-RS" sz="2400">
                                      <a:latin typeface="Cambria Math"/>
                                    </a:rPr>
                                    <m:t>s</m:t>
                                  </m:r>
                                </m:e>
                                <m:sup>
                                  <m:r>
                                    <a:rPr lang="sr-Latn-RS" sz="2400" b="0" i="1" smtClean="0">
                                      <a:latin typeface="Cambria Math"/>
                                    </a:rPr>
                                    <m:t>2</m:t>
                                  </m:r>
                                </m:sup>
                              </m:sSup>
                            </m:den>
                          </m:f>
                          <m:r>
                            <a:rPr lang="sr-Latn-RS" sz="2400" b="0" i="1" smtClean="0">
                              <a:latin typeface="Cambria Math"/>
                            </a:rPr>
                            <m:t>)</m:t>
                          </m:r>
                        </m:e>
                        <m:sup>
                          <m:r>
                            <a:rPr lang="sr-Latn-RS" sz="2400" b="0" i="1" smtClean="0">
                              <a:latin typeface="Cambria Math"/>
                            </a:rPr>
                            <m:t>2</m:t>
                          </m:r>
                        </m:sup>
                      </m:sSup>
                      <m:r>
                        <a:rPr lang="sr-Latn-RS" sz="2400" b="0" i="1" smtClean="0">
                          <a:latin typeface="Cambria Math"/>
                          <a:ea typeface="Cambria Math"/>
                        </a:rPr>
                        <m:t>∙</m:t>
                      </m:r>
                      <m:f>
                        <m:fPr>
                          <m:ctrlPr>
                            <a:rPr lang="sr-Latn-RS" sz="2400" b="0" i="1" smtClean="0">
                              <a:latin typeface="Cambria Math" panose="02040503050406030204" pitchFamily="18" charset="0"/>
                              <a:ea typeface="Cambria Math"/>
                            </a:rPr>
                          </m:ctrlPr>
                        </m:fPr>
                        <m:num>
                          <m:r>
                            <a:rPr lang="sr-Latn-RS" sz="2400" b="0" i="1" smtClean="0">
                              <a:latin typeface="Cambria Math"/>
                              <a:ea typeface="Cambria Math"/>
                            </a:rPr>
                            <m:t>𝑇</m:t>
                          </m:r>
                        </m:num>
                        <m:den>
                          <m:r>
                            <a:rPr lang="sr-Latn-RS" sz="2400" b="0" i="1" smtClean="0">
                              <a:latin typeface="Cambria Math"/>
                              <a:ea typeface="Cambria Math"/>
                            </a:rPr>
                            <m:t>8</m:t>
                          </m:r>
                          <m:r>
                            <m:rPr>
                              <m:nor/>
                            </m:rPr>
                            <a:rPr lang="sr-Latn-RS" sz="2400" b="0" i="0" smtClean="0">
                              <a:latin typeface="Cambria Math"/>
                              <a:ea typeface="Cambria Math"/>
                            </a:rPr>
                            <m:t>h</m:t>
                          </m:r>
                        </m:den>
                      </m:f>
                      <m:r>
                        <a:rPr lang="sr-Latn-RS" sz="2400" b="0" i="1" smtClean="0">
                          <a:latin typeface="Cambria Math"/>
                          <a:ea typeface="Cambria Math"/>
                        </a:rPr>
                        <m:t>∙100</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004448" y="3555900"/>
                <a:ext cx="3600000" cy="855812"/>
              </a:xfrm>
              <a:prstGeom prst="rect">
                <a:avLst/>
              </a:prstGeom>
              <a:blipFill>
                <a:blip r:embed="rId6"/>
                <a:stretch>
                  <a:fillRect/>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004448" y="2400988"/>
                <a:ext cx="3600000" cy="523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r>
                            <a:rPr lang="sr-Latn-RS" sz="2400" b="0" i="1" smtClean="0">
                              <a:latin typeface="Cambria Math"/>
                            </a:rPr>
                            <m:t>,</m:t>
                          </m:r>
                          <m:r>
                            <m:rPr>
                              <m:nor/>
                            </m:rPr>
                            <a:rPr lang="sr-Latn-RS" sz="2400" b="0" i="0" smtClean="0">
                              <a:latin typeface="Cambria Math"/>
                            </a:rPr>
                            <m:t>1</m:t>
                          </m:r>
                          <m:r>
                            <m:rPr>
                              <m:nor/>
                            </m:rPr>
                            <a:rPr lang="sr-Latn-RS" sz="2400" b="0" i="0" smtClean="0">
                              <a:latin typeface="Cambria Math"/>
                            </a:rPr>
                            <m:t>h</m:t>
                          </m:r>
                        </m:sub>
                      </m:sSub>
                      <m:r>
                        <a:rPr lang="sr-Latn-RS" sz="2400" b="0" i="0" smtClean="0">
                          <a:latin typeface="Cambria Math"/>
                        </a:rPr>
                        <m:t>=</m:t>
                      </m:r>
                      <m:sSup>
                        <m:sSupPr>
                          <m:ctrlPr>
                            <a:rPr lang="sr-Latn-RS" sz="2400" b="0" i="1" smtClean="0">
                              <a:latin typeface="Cambria Math" panose="02040503050406030204" pitchFamily="18" charset="0"/>
                            </a:rPr>
                          </m:ctrlPr>
                        </m:sSupPr>
                        <m:e>
                          <m:r>
                            <a:rPr lang="sr-Latn-RS" sz="2400" b="0" i="1" smtClean="0">
                              <a:latin typeface="Cambria Math"/>
                            </a:rPr>
                            <m:t>50</m:t>
                          </m:r>
                          <m:r>
                            <a:rPr lang="sr-Latn-RS" sz="2400" b="0" i="1" smtClean="0">
                              <a:latin typeface="Cambria Math"/>
                              <a:ea typeface="Cambria Math"/>
                            </a:rPr>
                            <m:t>∙</m:t>
                          </m:r>
                          <m:r>
                            <a:rPr lang="sr-Latn-RS" sz="2400" b="0" i="1" smtClean="0">
                              <a:latin typeface="Cambria Math"/>
                            </a:rPr>
                            <m:t>(</m:t>
                          </m:r>
                          <m:r>
                            <a:rPr lang="sr-Latn-RS" sz="2400" b="0" i="1" smtClean="0">
                              <a:latin typeface="Cambria Math"/>
                            </a:rPr>
                            <m:t>𝑘</m:t>
                          </m:r>
                          <m:r>
                            <a:rPr lang="sr-Latn-RS" sz="2400" b="0" i="1" smtClean="0">
                              <a:latin typeface="Cambria Math"/>
                              <a:ea typeface="Cambria Math"/>
                            </a:rPr>
                            <m:t>∙</m:t>
                          </m:r>
                          <m:sSub>
                            <m:sSubPr>
                              <m:ctrlPr>
                                <a:rPr lang="sr-Latn-RS" sz="2400" i="1">
                                  <a:latin typeface="Cambria Math" panose="02040503050406030204" pitchFamily="18" charset="0"/>
                                </a:rPr>
                              </m:ctrlPr>
                            </m:sSubPr>
                            <m:e>
                              <m:r>
                                <a:rPr lang="sr-Latn-RS" sz="2400" i="1">
                                  <a:latin typeface="Cambria Math"/>
                                </a:rPr>
                                <m:t>𝑎</m:t>
                              </m:r>
                            </m:e>
                            <m:sub>
                              <m:r>
                                <a:rPr lang="sr-Latn-RS" sz="2400" i="1">
                                  <a:latin typeface="Cambria Math"/>
                                </a:rPr>
                                <m:t>𝑣</m:t>
                              </m:r>
                            </m:sub>
                          </m:sSub>
                          <m:r>
                            <a:rPr lang="sr-Latn-RS" sz="2400" b="0" i="1" smtClean="0">
                              <a:latin typeface="Cambria Math"/>
                            </a:rPr>
                            <m:t>)</m:t>
                          </m:r>
                        </m:e>
                        <m:sup>
                          <m:r>
                            <a:rPr lang="sr-Latn-RS" sz="2400" b="0" i="1" smtClean="0">
                              <a:latin typeface="Cambria Math"/>
                            </a:rPr>
                            <m:t>2</m:t>
                          </m:r>
                        </m:sup>
                      </m:sSup>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004448" y="2400988"/>
                <a:ext cx="3600000" cy="523348"/>
              </a:xfrm>
              <a:prstGeom prst="rect">
                <a:avLst/>
              </a:prstGeom>
              <a:blipFill>
                <a:blip r:embed="rId7"/>
                <a:stretch>
                  <a:fillRect b="-5814"/>
                </a:stretch>
              </a:blipFill>
            </p:spPr>
            <p:txBody>
              <a:bodyPr/>
              <a:lstStyle/>
              <a:p>
                <a:r>
                  <a:rPr lang="sr-Latn-RS">
                    <a:noFill/>
                  </a:rPr>
                  <a:t> </a:t>
                </a:r>
              </a:p>
            </p:txBody>
          </p:sp>
        </mc:Fallback>
      </mc:AlternateContent>
      <p:sp>
        <p:nvSpPr>
          <p:cNvPr id="15" name="Subtitle 2"/>
          <p:cNvSpPr txBox="1">
            <a:spLocks/>
          </p:cNvSpPr>
          <p:nvPr/>
        </p:nvSpPr>
        <p:spPr>
          <a:xfrm>
            <a:off x="507717" y="4598755"/>
            <a:ext cx="8352085" cy="6122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000066"/>
                </a:solidFill>
                <a:latin typeface="Arial" panose="020B0604020202020204" pitchFamily="34" charset="0"/>
                <a:cs typeface="Arial" panose="020B0604020202020204" pitchFamily="34" charset="0"/>
              </a:rPr>
              <a:t>Dnevna izloženost vibracijama na osnovu </a:t>
            </a:r>
            <a:r>
              <a:rPr lang="sr-Latn-RS" sz="1800" b="1" dirty="0" err="1">
                <a:solidFill>
                  <a:srgbClr val="000066"/>
                </a:solidFill>
                <a:latin typeface="Arial" panose="020B0604020202020204" pitchFamily="34" charset="0"/>
                <a:cs typeface="Arial" panose="020B0604020202020204" pitchFamily="34" charset="0"/>
              </a:rPr>
              <a:t>ekspozicijskih</a:t>
            </a:r>
            <a:r>
              <a:rPr lang="sr-Latn-RS" sz="1800" b="1" dirty="0">
                <a:solidFill>
                  <a:srgbClr val="000066"/>
                </a:solidFill>
                <a:latin typeface="Arial" panose="020B0604020202020204" pitchFamily="34" charset="0"/>
                <a:cs typeface="Arial" panose="020B0604020202020204" pitchFamily="34" charset="0"/>
              </a:rPr>
              <a:t> bodova:</a:t>
            </a:r>
            <a:r>
              <a:rPr lang="vi-VN" sz="1800" b="1" dirty="0">
                <a:solidFill>
                  <a:srgbClr val="000066"/>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9" name="TextBox 18"/>
              <p:cNvSpPr txBox="1"/>
              <p:nvPr/>
            </p:nvSpPr>
            <p:spPr>
              <a:xfrm>
                <a:off x="5004448" y="4981775"/>
                <a:ext cx="3600000" cy="1183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b="0" i="1" smtClean="0">
                          <a:latin typeface="Cambria Math"/>
                        </a:rPr>
                        <m:t>𝐴</m:t>
                      </m:r>
                      <m:r>
                        <a:rPr lang="sr-Latn-RS" sz="2400" b="0" i="1" smtClean="0">
                          <a:latin typeface="Cambria Math"/>
                        </a:rPr>
                        <m:t>(8</m:t>
                      </m:r>
                      <m:r>
                        <a:rPr lang="sr-Latn-RS" sz="2400" b="0" i="0" smtClean="0">
                          <a:latin typeface="Cambria Math"/>
                        </a:rPr>
                        <m:t>)=</m:t>
                      </m:r>
                      <m:r>
                        <a:rPr lang="sr-Latn-RS" sz="2400" b="0" i="1" smtClean="0">
                          <a:latin typeface="Cambria Math"/>
                        </a:rPr>
                        <m:t>0</m:t>
                      </m:r>
                      <m:r>
                        <a:rPr lang="sr-Latn-RS" sz="2400" i="1">
                          <a:latin typeface="Cambria Math"/>
                        </a:rPr>
                        <m:t>.5</m:t>
                      </m:r>
                      <m:r>
                        <m:rPr>
                          <m:nor/>
                        </m:rPr>
                        <a:rPr lang="sr-Latn-RS" sz="2400">
                          <a:latin typeface="Cambria Math"/>
                        </a:rPr>
                        <m:t>m</m:t>
                      </m:r>
                      <m:r>
                        <m:rPr>
                          <m:nor/>
                        </m:rPr>
                        <a:rPr lang="sr-Latn-RS" sz="2400">
                          <a:latin typeface="Cambria Math"/>
                        </a:rPr>
                        <m:t>/</m:t>
                      </m:r>
                      <m:sSup>
                        <m:sSupPr>
                          <m:ctrlPr>
                            <a:rPr lang="sr-Latn-RS" sz="2400" i="1">
                              <a:latin typeface="Cambria Math" panose="02040503050406030204" pitchFamily="18" charset="0"/>
                            </a:rPr>
                          </m:ctrlPr>
                        </m:sSupPr>
                        <m:e>
                          <m:r>
                            <m:rPr>
                              <m:nor/>
                            </m:rPr>
                            <a:rPr lang="sr-Latn-RS" sz="2400">
                              <a:latin typeface="Cambria Math"/>
                            </a:rPr>
                            <m:t>s</m:t>
                          </m:r>
                        </m:e>
                        <m:sup>
                          <m:r>
                            <a:rPr lang="sr-Latn-RS" sz="2400" i="1">
                              <a:latin typeface="Cambria Math"/>
                            </a:rPr>
                            <m:t>2</m:t>
                          </m:r>
                        </m:sup>
                      </m:sSup>
                      <m:rad>
                        <m:radPr>
                          <m:degHide m:val="on"/>
                          <m:ctrlPr>
                            <a:rPr lang="sr-Latn-RS" sz="2400" i="1" smtClean="0">
                              <a:latin typeface="Cambria Math" panose="02040503050406030204" pitchFamily="18" charset="0"/>
                            </a:rPr>
                          </m:ctrlPr>
                        </m:radPr>
                        <m:deg/>
                        <m:e>
                          <m:f>
                            <m:fPr>
                              <m:ctrlPr>
                                <a:rPr lang="sr-Latn-RS" sz="2400" i="1" smtClean="0">
                                  <a:latin typeface="Cambria Math" panose="02040503050406030204" pitchFamily="18" charset="0"/>
                                </a:rPr>
                              </m:ctrlPr>
                            </m:fPr>
                            <m:num>
                              <m:sSub>
                                <m:sSubPr>
                                  <m:ctrlPr>
                                    <a:rPr lang="sr-Latn-RS" sz="2400" i="1" smtClean="0">
                                      <a:latin typeface="Cambria Math" panose="02040503050406030204" pitchFamily="18" charset="0"/>
                                    </a:rPr>
                                  </m:ctrlPr>
                                </m:sSubPr>
                                <m:e>
                                  <m:r>
                                    <a:rPr lang="sr-Latn-RS" sz="2400" b="0" i="1" smtClean="0">
                                      <a:latin typeface="Cambria Math"/>
                                    </a:rPr>
                                    <m:t>𝑃</m:t>
                                  </m:r>
                                </m:e>
                                <m:sub>
                                  <m:r>
                                    <a:rPr lang="sr-Latn-RS" sz="2400" b="0" i="1" smtClean="0">
                                      <a:latin typeface="Cambria Math"/>
                                    </a:rPr>
                                    <m:t>𝐸</m:t>
                                  </m:r>
                                </m:sub>
                              </m:sSub>
                            </m:num>
                            <m:den>
                              <m:r>
                                <a:rPr lang="sr-Latn-RS" sz="2400" b="0" i="1" smtClean="0">
                                  <a:latin typeface="Cambria Math"/>
                                </a:rPr>
                                <m:t>100</m:t>
                              </m:r>
                            </m:den>
                          </m:f>
                        </m:e>
                      </m:rad>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04448" y="4981775"/>
                <a:ext cx="3600000" cy="1183529"/>
              </a:xfrm>
              <a:prstGeom prst="rect">
                <a:avLst/>
              </a:prstGeom>
              <a:blipFill>
                <a:blip r:embed="rId8"/>
                <a:stretch>
                  <a:fillRect/>
                </a:stretch>
              </a:blipFill>
            </p:spPr>
            <p:txBody>
              <a:bodyPr/>
              <a:lstStyle/>
              <a:p>
                <a:r>
                  <a:rPr lang="sr-Latn-RS">
                    <a:noFill/>
                  </a:rPr>
                  <a:t> </a:t>
                </a:r>
              </a:p>
            </p:txBody>
          </p:sp>
        </mc:Fallback>
      </mc:AlternateContent>
      <p:cxnSp>
        <p:nvCxnSpPr>
          <p:cNvPr id="20" name="Straight Connector 19">
            <a:extLst>
              <a:ext uri="{FF2B5EF4-FFF2-40B4-BE49-F238E27FC236}">
                <a16:creationId xmlns:a16="http://schemas.microsoft.com/office/drawing/2014/main" id="{BA5587AA-CF03-4734-B707-A4429A4EDF6A}"/>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9AC00534-1614-403D-B2B2-E3139EB7CE4D}"/>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23" name="Rectangle 9">
            <a:extLst>
              <a:ext uri="{FF2B5EF4-FFF2-40B4-BE49-F238E27FC236}">
                <a16:creationId xmlns:a16="http://schemas.microsoft.com/office/drawing/2014/main" id="{E8E499AA-6BA7-4DBF-B220-0CF44740AA2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4" name="Rectangle 9">
            <a:extLst>
              <a:ext uri="{FF2B5EF4-FFF2-40B4-BE49-F238E27FC236}">
                <a16:creationId xmlns:a16="http://schemas.microsoft.com/office/drawing/2014/main" id="{9C05DAC1-C43D-4E91-B2CE-268EA6FB6F41}"/>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5" name="Rectangle 15">
            <a:extLst>
              <a:ext uri="{FF2B5EF4-FFF2-40B4-BE49-F238E27FC236}">
                <a16:creationId xmlns:a16="http://schemas.microsoft.com/office/drawing/2014/main" id="{26C351BF-F505-4086-9BDA-20A296D9B6D0}"/>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6" name="Rectangle 15">
            <a:extLst>
              <a:ext uri="{FF2B5EF4-FFF2-40B4-BE49-F238E27FC236}">
                <a16:creationId xmlns:a16="http://schemas.microsoft.com/office/drawing/2014/main" id="{4776667A-73DD-4228-B80E-2B078405D9B3}"/>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Veličine za vrednovanje vibracija </a:t>
            </a:r>
            <a:br>
              <a:rPr lang="sr-Latn-CS" sz="2000" b="1" kern="0" dirty="0">
                <a:solidFill>
                  <a:srgbClr val="990000"/>
                </a:solidFill>
                <a:latin typeface="Arial Black" pitchFamily="34" charset="0"/>
              </a:rPr>
            </a:br>
            <a:r>
              <a:rPr lang="sr-Latn-CS" sz="2000" b="1" kern="0" dirty="0">
                <a:solidFill>
                  <a:srgbClr val="990000"/>
                </a:solidFill>
                <a:latin typeface="Arial Black" pitchFamily="34" charset="0"/>
              </a:rPr>
              <a:t>koje se prenose na radnika</a:t>
            </a:r>
            <a:endParaRPr lang="en-US" sz="2000" b="1" kern="0" dirty="0">
              <a:solidFill>
                <a:srgbClr val="990000"/>
              </a:solidFill>
            </a:endParaRPr>
          </a:p>
        </p:txBody>
      </p:sp>
      <p:cxnSp>
        <p:nvCxnSpPr>
          <p:cNvPr id="3" name="Straight Connector 2">
            <a:extLst>
              <a:ext uri="{FF2B5EF4-FFF2-40B4-BE49-F238E27FC236}">
                <a16:creationId xmlns:a16="http://schemas.microsoft.com/office/drawing/2014/main" id="{3F6FC4A9-404D-4BCF-8A4B-F95061BDA8D3}"/>
              </a:ext>
            </a:extLst>
          </p:cNvPr>
          <p:cNvCxnSpPr>
            <a:cxnSpLocks/>
          </p:cNvCxnSpPr>
          <p:nvPr/>
        </p:nvCxnSpPr>
        <p:spPr bwMode="auto">
          <a:xfrm>
            <a:off x="4589228" y="1220764"/>
            <a:ext cx="0" cy="408036"/>
          </a:xfrm>
          <a:prstGeom prst="line">
            <a:avLst/>
          </a:prstGeom>
          <a:ln>
            <a:solidFill>
              <a:srgbClr val="99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Straight Connector 26">
            <a:extLst>
              <a:ext uri="{FF2B5EF4-FFF2-40B4-BE49-F238E27FC236}">
                <a16:creationId xmlns:a16="http://schemas.microsoft.com/office/drawing/2014/main" id="{B97CD28C-48F2-4B7B-9DE5-38F1319402D0}"/>
              </a:ext>
            </a:extLst>
          </p:cNvPr>
          <p:cNvCxnSpPr>
            <a:cxnSpLocks/>
          </p:cNvCxnSpPr>
          <p:nvPr/>
        </p:nvCxnSpPr>
        <p:spPr bwMode="auto">
          <a:xfrm>
            <a:off x="4589228" y="2497581"/>
            <a:ext cx="0" cy="408036"/>
          </a:xfrm>
          <a:prstGeom prst="line">
            <a:avLst/>
          </a:prstGeom>
          <a:ln>
            <a:solidFill>
              <a:srgbClr val="99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Straight Connector 27">
            <a:extLst>
              <a:ext uri="{FF2B5EF4-FFF2-40B4-BE49-F238E27FC236}">
                <a16:creationId xmlns:a16="http://schemas.microsoft.com/office/drawing/2014/main" id="{9E141145-3156-47E0-9E1A-D1CB6EA93F94}"/>
              </a:ext>
            </a:extLst>
          </p:cNvPr>
          <p:cNvCxnSpPr>
            <a:cxnSpLocks/>
          </p:cNvCxnSpPr>
          <p:nvPr/>
        </p:nvCxnSpPr>
        <p:spPr bwMode="auto">
          <a:xfrm>
            <a:off x="4589228" y="3789040"/>
            <a:ext cx="0" cy="408036"/>
          </a:xfrm>
          <a:prstGeom prst="line">
            <a:avLst/>
          </a:prstGeom>
          <a:ln>
            <a:solidFill>
              <a:srgbClr val="99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D4C6587C-8873-472B-BCB4-B26530134043}"/>
              </a:ext>
            </a:extLst>
          </p:cNvPr>
          <p:cNvCxnSpPr>
            <a:cxnSpLocks/>
          </p:cNvCxnSpPr>
          <p:nvPr/>
        </p:nvCxnSpPr>
        <p:spPr bwMode="auto">
          <a:xfrm>
            <a:off x="4589228" y="5373216"/>
            <a:ext cx="0" cy="408036"/>
          </a:xfrm>
          <a:prstGeom prst="line">
            <a:avLst/>
          </a:prstGeom>
          <a:ln>
            <a:solidFill>
              <a:srgbClr val="99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155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cstate="print"/>
          <a:srcRect l="66513" t="31394" b="5879"/>
          <a:stretch>
            <a:fillRect/>
          </a:stretch>
        </p:blipFill>
        <p:spPr bwMode="auto">
          <a:xfrm>
            <a:off x="1439672" y="4149080"/>
            <a:ext cx="2185129" cy="1800000"/>
          </a:xfrm>
          <a:prstGeom prst="rect">
            <a:avLst/>
          </a:prstGeom>
          <a:noFill/>
          <a:ln w="9525">
            <a:noFill/>
            <a:miter lim="800000"/>
            <a:headEnd/>
            <a:tailEnd/>
          </a:ln>
          <a:effectLst/>
        </p:spPr>
      </p:pic>
      <p:sp>
        <p:nvSpPr>
          <p:cNvPr id="6" name="Subtitle 2"/>
          <p:cNvSpPr txBox="1">
            <a:spLocks/>
          </p:cNvSpPr>
          <p:nvPr/>
        </p:nvSpPr>
        <p:spPr>
          <a:xfrm>
            <a:off x="4328229" y="3339374"/>
            <a:ext cx="4320000" cy="37944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000066"/>
                </a:solidFill>
                <a:latin typeface="Arial" panose="020B0604020202020204" pitchFamily="34" charset="0"/>
                <a:cs typeface="Arial" panose="020B0604020202020204" pitchFamily="34" charset="0"/>
              </a:rPr>
              <a:t>Vrednost u</a:t>
            </a:r>
            <a:r>
              <a:rPr lang="vi-VN" sz="1800" b="1" dirty="0">
                <a:solidFill>
                  <a:srgbClr val="000066"/>
                </a:solidFill>
                <a:latin typeface="Arial" panose="020B0604020202020204" pitchFamily="34" charset="0"/>
                <a:cs typeface="Arial" panose="020B0604020202020204" pitchFamily="34" charset="0"/>
              </a:rPr>
              <a:t>kupno</a:t>
            </a:r>
            <a:r>
              <a:rPr lang="sr-Latn-RS" sz="1800" b="1" dirty="0">
                <a:solidFill>
                  <a:srgbClr val="000066"/>
                </a:solidFill>
                <a:latin typeface="Arial" panose="020B0604020202020204" pitchFamily="34" charset="0"/>
                <a:cs typeface="Arial" panose="020B0604020202020204" pitchFamily="34" charset="0"/>
              </a:rPr>
              <a:t>g </a:t>
            </a:r>
            <a:r>
              <a:rPr lang="vi-VN" sz="1800" b="1" dirty="0">
                <a:solidFill>
                  <a:srgbClr val="000066"/>
                </a:solidFill>
                <a:latin typeface="Arial" panose="020B0604020202020204" pitchFamily="34" charset="0"/>
                <a:cs typeface="Arial" panose="020B0604020202020204" pitchFamily="34" charset="0"/>
              </a:rPr>
              <a:t> ubrzanj</a:t>
            </a:r>
            <a:r>
              <a:rPr lang="sr-Latn-RS" sz="1800" b="1" dirty="0">
                <a:solidFill>
                  <a:srgbClr val="000066"/>
                </a:solidFill>
                <a:latin typeface="Arial" panose="020B0604020202020204" pitchFamily="34" charset="0"/>
                <a:cs typeface="Arial" panose="020B0604020202020204" pitchFamily="34" charset="0"/>
              </a:rPr>
              <a:t>a</a:t>
            </a:r>
            <a:r>
              <a:rPr lang="vi-VN" sz="1800" b="1" dirty="0">
                <a:solidFill>
                  <a:srgbClr val="000066"/>
                </a:solidFill>
                <a:latin typeface="Arial" panose="020B0604020202020204" pitchFamily="34" charset="0"/>
                <a:cs typeface="Arial" panose="020B0604020202020204" pitchFamily="34" charset="0"/>
              </a:rPr>
              <a:t> vibracija </a:t>
            </a:r>
          </a:p>
        </p:txBody>
      </p:sp>
      <p:graphicFrame>
        <p:nvGraphicFramePr>
          <p:cNvPr id="27652" name="Object 4"/>
          <p:cNvGraphicFramePr>
            <a:graphicFrameLocks noChangeAspect="1"/>
          </p:cNvGraphicFramePr>
          <p:nvPr>
            <p:extLst>
              <p:ext uri="{D42A27DB-BD31-4B8C-83A1-F6EECF244321}">
                <p14:modId xmlns:p14="http://schemas.microsoft.com/office/powerpoint/2010/main" val="1360815479"/>
              </p:ext>
            </p:extLst>
          </p:nvPr>
        </p:nvGraphicFramePr>
        <p:xfrm>
          <a:off x="683568" y="3126347"/>
          <a:ext cx="3330575" cy="738188"/>
        </p:xfrm>
        <a:graphic>
          <a:graphicData uri="http://schemas.openxmlformats.org/presentationml/2006/ole">
            <mc:AlternateContent xmlns:mc="http://schemas.openxmlformats.org/markup-compatibility/2006">
              <mc:Choice xmlns:v="urn:schemas-microsoft-com:vml" Requires="v">
                <p:oleObj name="Equation" r:id="rId4" imgW="1726920" imgH="380880" progId="Equation.DSMT4">
                  <p:embed/>
                </p:oleObj>
              </mc:Choice>
              <mc:Fallback>
                <p:oleObj name="Equation" r:id="rId4" imgW="172692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126347"/>
                        <a:ext cx="3330575" cy="738188"/>
                      </a:xfrm>
                      <a:prstGeom prst="rect">
                        <a:avLst/>
                      </a:prstGeom>
                      <a:noFill/>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2829097892"/>
              </p:ext>
            </p:extLst>
          </p:nvPr>
        </p:nvGraphicFramePr>
        <p:xfrm>
          <a:off x="517437" y="1758195"/>
          <a:ext cx="3660404" cy="1188000"/>
        </p:xfrm>
        <a:graphic>
          <a:graphicData uri="http://schemas.openxmlformats.org/presentationml/2006/ole">
            <mc:AlternateContent xmlns:mc="http://schemas.openxmlformats.org/markup-compatibility/2006">
              <mc:Choice xmlns:v="urn:schemas-microsoft-com:vml" Requires="v">
                <p:oleObj name="Equation" r:id="rId6" imgW="1892160" imgH="609480" progId="Equation.DSMT4">
                  <p:embed/>
                </p:oleObj>
              </mc:Choice>
              <mc:Fallback>
                <p:oleObj name="Equation" r:id="rId6" imgW="1892160" imgH="609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437" y="1758195"/>
                        <a:ext cx="3660404" cy="11880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sp>
        <p:nvSpPr>
          <p:cNvPr id="15" name="Subtitle 2"/>
          <p:cNvSpPr txBox="1">
            <a:spLocks/>
          </p:cNvSpPr>
          <p:nvPr/>
        </p:nvSpPr>
        <p:spPr>
          <a:xfrm>
            <a:off x="4328229" y="1982516"/>
            <a:ext cx="4320000" cy="8528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spcBef>
                <a:spcPts val="0"/>
              </a:spcBef>
            </a:pPr>
            <a:r>
              <a:rPr lang="sr-Latn-RS" sz="1800" b="1" dirty="0">
                <a:solidFill>
                  <a:srgbClr val="000066"/>
                </a:solidFill>
                <a:latin typeface="Arial" panose="020B0604020202020204" pitchFamily="34" charset="0"/>
                <a:cs typeface="Arial" panose="020B0604020202020204" pitchFamily="34" charset="0"/>
              </a:rPr>
              <a:t>Vrednost dnevne izloženosti radnika vibracijama šaka-ruka; </a:t>
            </a:r>
            <a:endParaRPr lang="vi-VN" sz="1800" b="1" dirty="0">
              <a:solidFill>
                <a:srgbClr val="000066"/>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4851464" y="4071412"/>
            <a:ext cx="3600000" cy="5047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000066"/>
                </a:solidFill>
                <a:latin typeface="Arial" panose="020B0604020202020204" pitchFamily="34" charset="0"/>
                <a:cs typeface="Arial" panose="020B0604020202020204" pitchFamily="34" charset="0"/>
              </a:rPr>
              <a:t>Vreme izloženosti vibracijama</a:t>
            </a:r>
            <a:endParaRPr lang="vi-VN" sz="1800" b="1" dirty="0">
              <a:solidFill>
                <a:srgbClr val="000066"/>
              </a:solidFill>
              <a:latin typeface="Arial" panose="020B0604020202020204" pitchFamily="34" charset="0"/>
              <a:cs typeface="Arial" panose="020B0604020202020204" pitchFamily="34" charset="0"/>
            </a:endParaRPr>
          </a:p>
        </p:txBody>
      </p:sp>
      <p:sp>
        <p:nvSpPr>
          <p:cNvPr id="18" name="Subtitle 2"/>
          <p:cNvSpPr txBox="1">
            <a:spLocks/>
          </p:cNvSpPr>
          <p:nvPr/>
        </p:nvSpPr>
        <p:spPr>
          <a:xfrm>
            <a:off x="4349489" y="4062451"/>
            <a:ext cx="727809" cy="5047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i="1" dirty="0">
                <a:solidFill>
                  <a:srgbClr val="000066"/>
                </a:solidFill>
                <a:latin typeface="Arial" panose="020B0604020202020204" pitchFamily="34" charset="0"/>
                <a:cs typeface="Arial" panose="020B0604020202020204" pitchFamily="34" charset="0"/>
              </a:rPr>
              <a:t>T</a:t>
            </a:r>
            <a:r>
              <a:rPr lang="sr-Latn-RS" sz="1800" b="1" dirty="0">
                <a:solidFill>
                  <a:srgbClr val="000066"/>
                </a:solidFill>
                <a:latin typeface="Arial" panose="020B0604020202020204" pitchFamily="34" charset="0"/>
                <a:cs typeface="Arial" panose="020B0604020202020204" pitchFamily="34" charset="0"/>
              </a:rPr>
              <a:t>   -  </a:t>
            </a:r>
            <a:endParaRPr lang="vi-VN" sz="1800" b="1" dirty="0">
              <a:solidFill>
                <a:srgbClr val="000066"/>
              </a:solidFill>
              <a:latin typeface="Arial" panose="020B0604020202020204" pitchFamily="34" charset="0"/>
              <a:cs typeface="Arial" panose="020B0604020202020204" pitchFamily="34" charset="0"/>
            </a:endParaRPr>
          </a:p>
        </p:txBody>
      </p:sp>
      <p:sp>
        <p:nvSpPr>
          <p:cNvPr id="19" name="Subtitle 2"/>
          <p:cNvSpPr txBox="1">
            <a:spLocks/>
          </p:cNvSpPr>
          <p:nvPr/>
        </p:nvSpPr>
        <p:spPr>
          <a:xfrm>
            <a:off x="4860432" y="4575468"/>
            <a:ext cx="3600000" cy="5047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000066"/>
                </a:solidFill>
                <a:latin typeface="Arial" panose="020B0604020202020204" pitchFamily="34" charset="0"/>
                <a:cs typeface="Arial" panose="020B0604020202020204" pitchFamily="34" charset="0"/>
              </a:rPr>
              <a:t>Referentno vreme (8 h)</a:t>
            </a:r>
            <a:endParaRPr lang="vi-VN" sz="1800" b="1" dirty="0">
              <a:solidFill>
                <a:srgbClr val="000066"/>
              </a:solidFill>
              <a:latin typeface="Arial" panose="020B0604020202020204" pitchFamily="34" charset="0"/>
              <a:cs typeface="Arial" panose="020B0604020202020204" pitchFamily="34" charset="0"/>
            </a:endParaRPr>
          </a:p>
        </p:txBody>
      </p:sp>
      <p:sp>
        <p:nvSpPr>
          <p:cNvPr id="20" name="Subtitle 2"/>
          <p:cNvSpPr txBox="1">
            <a:spLocks/>
          </p:cNvSpPr>
          <p:nvPr/>
        </p:nvSpPr>
        <p:spPr>
          <a:xfrm>
            <a:off x="4358457" y="4566507"/>
            <a:ext cx="727809" cy="5047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i="1" dirty="0">
                <a:solidFill>
                  <a:srgbClr val="000066"/>
                </a:solidFill>
                <a:latin typeface="Arial" panose="020B0604020202020204" pitchFamily="34" charset="0"/>
                <a:cs typeface="Arial" panose="020B0604020202020204" pitchFamily="34" charset="0"/>
              </a:rPr>
              <a:t>T</a:t>
            </a:r>
            <a:r>
              <a:rPr lang="sr-Latn-RS" sz="1800" b="1" baseline="-25000" dirty="0">
                <a:solidFill>
                  <a:srgbClr val="000066"/>
                </a:solidFill>
                <a:latin typeface="Arial" panose="020B0604020202020204" pitchFamily="34" charset="0"/>
                <a:cs typeface="Arial" panose="020B0604020202020204" pitchFamily="34" charset="0"/>
              </a:rPr>
              <a:t>0</a:t>
            </a:r>
            <a:r>
              <a:rPr lang="sr-Latn-RS" sz="1800" b="1" dirty="0">
                <a:solidFill>
                  <a:srgbClr val="000066"/>
                </a:solidFill>
                <a:latin typeface="Arial" panose="020B0604020202020204" pitchFamily="34" charset="0"/>
                <a:cs typeface="Arial" panose="020B0604020202020204" pitchFamily="34" charset="0"/>
              </a:rPr>
              <a:t>  -  </a:t>
            </a:r>
            <a:endParaRPr lang="vi-VN" sz="1800" b="1" dirty="0">
              <a:solidFill>
                <a:srgbClr val="000066"/>
              </a:solidFill>
              <a:latin typeface="Arial" panose="020B0604020202020204" pitchFamily="34" charset="0"/>
              <a:cs typeface="Arial" panose="020B0604020202020204" pitchFamily="34" charset="0"/>
            </a:endParaRPr>
          </a:p>
        </p:txBody>
      </p:sp>
      <p:sp>
        <p:nvSpPr>
          <p:cNvPr id="21" name="Subtitle 2"/>
          <p:cNvSpPr txBox="1">
            <a:spLocks/>
          </p:cNvSpPr>
          <p:nvPr/>
        </p:nvSpPr>
        <p:spPr>
          <a:xfrm>
            <a:off x="342000" y="1124744"/>
            <a:ext cx="8460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1. SLUČAJ – Radnik u toku radnog vremena koristi SAMO JEDAN ručni alat</a:t>
            </a:r>
            <a:r>
              <a:rPr lang="vi-VN" sz="1800" b="1" dirty="0">
                <a:solidFill>
                  <a:srgbClr val="990000"/>
                </a:solidFill>
                <a:latin typeface="Arial" panose="020B0604020202020204" pitchFamily="34" charset="0"/>
                <a:cs typeface="Arial" panose="020B0604020202020204" pitchFamily="34" charset="0"/>
              </a:rPr>
              <a:t> </a:t>
            </a:r>
          </a:p>
        </p:txBody>
      </p:sp>
      <p:cxnSp>
        <p:nvCxnSpPr>
          <p:cNvPr id="13" name="Straight Connector 12">
            <a:extLst>
              <a:ext uri="{FF2B5EF4-FFF2-40B4-BE49-F238E27FC236}">
                <a16:creationId xmlns:a16="http://schemas.microsoft.com/office/drawing/2014/main" id="{C66D385E-8932-481A-B4E0-8404211CA044}"/>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2F751F8F-E4D5-4DF6-962A-AD9496BCE570}"/>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23" name="Rectangle 9">
            <a:extLst>
              <a:ext uri="{FF2B5EF4-FFF2-40B4-BE49-F238E27FC236}">
                <a16:creationId xmlns:a16="http://schemas.microsoft.com/office/drawing/2014/main" id="{A0E79843-E124-4887-807D-3E458275A39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4" name="Rectangle 9">
            <a:extLst>
              <a:ext uri="{FF2B5EF4-FFF2-40B4-BE49-F238E27FC236}">
                <a16:creationId xmlns:a16="http://schemas.microsoft.com/office/drawing/2014/main" id="{C6884B24-57E5-40E6-B179-962A7C04FE40}"/>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5" name="Rectangle 15">
            <a:extLst>
              <a:ext uri="{FF2B5EF4-FFF2-40B4-BE49-F238E27FC236}">
                <a16:creationId xmlns:a16="http://schemas.microsoft.com/office/drawing/2014/main" id="{DA5A20F6-F041-4B4E-9907-9C4A15F02127}"/>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6" name="Rectangle 15">
            <a:extLst>
              <a:ext uri="{FF2B5EF4-FFF2-40B4-BE49-F238E27FC236}">
                <a16:creationId xmlns:a16="http://schemas.microsoft.com/office/drawing/2014/main" id="{2FD327A7-8624-42CC-B890-3D03C5CE148C}"/>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šaka-ruka</a:t>
            </a:r>
          </a:p>
        </p:txBody>
      </p:sp>
    </p:spTree>
    <p:extLst>
      <p:ext uri="{BB962C8B-B14F-4D97-AF65-F5344CB8AC3E}">
        <p14:creationId xmlns:p14="http://schemas.microsoft.com/office/powerpoint/2010/main" val="205365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3"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4" name="Rectangle 13"/>
          <p:cNvSpPr>
            <a:spLocks noChangeArrowheads="1"/>
          </p:cNvSpPr>
          <p:nvPr/>
        </p:nvSpPr>
        <p:spPr bwMode="auto">
          <a:xfrm>
            <a:off x="504408" y="1772816"/>
            <a:ext cx="8244056" cy="43415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t" anchorCtr="0"/>
          <a:lstStyle/>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Vrste vibracija koje se prenose na radnika;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Standardi za </a:t>
            </a:r>
            <a:r>
              <a:rPr lang="sr-Latn-CS" sz="1800" b="1" dirty="0" err="1">
                <a:solidFill>
                  <a:srgbClr val="000066"/>
                </a:solidFill>
                <a:latin typeface="Arial" pitchFamily="34" charset="0"/>
                <a:cs typeface="Arial" pitchFamily="34" charset="0"/>
              </a:rPr>
              <a:t>merenje</a:t>
            </a:r>
            <a:r>
              <a:rPr lang="sr-Latn-CS" sz="1800" b="1" dirty="0">
                <a:solidFill>
                  <a:srgbClr val="000066"/>
                </a:solidFill>
                <a:latin typeface="Arial" pitchFamily="34" charset="0"/>
                <a:cs typeface="Arial" pitchFamily="34" charset="0"/>
              </a:rPr>
              <a:t> i vrednovanje izlaganja </a:t>
            </a:r>
            <a:r>
              <a:rPr lang="sr-Latn-CS" sz="1800" b="1" dirty="0" err="1">
                <a:solidFill>
                  <a:srgbClr val="000066"/>
                </a:solidFill>
                <a:latin typeface="Arial" pitchFamily="34" charset="0"/>
                <a:cs typeface="Arial" pitchFamily="34" charset="0"/>
              </a:rPr>
              <a:t>ljudi</a:t>
            </a:r>
            <a:r>
              <a:rPr lang="sr-Latn-CS" sz="1800" b="1" dirty="0">
                <a:solidFill>
                  <a:srgbClr val="000066"/>
                </a:solidFill>
                <a:latin typeface="Arial" pitchFamily="34" charset="0"/>
                <a:cs typeface="Arial" pitchFamily="34" charset="0"/>
              </a:rPr>
              <a:t> vibracijama;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err="1">
                <a:solidFill>
                  <a:srgbClr val="000066"/>
                </a:solidFill>
                <a:latin typeface="Arial" pitchFamily="34" charset="0"/>
                <a:cs typeface="Arial" pitchFamily="34" charset="0"/>
              </a:rPr>
              <a:t>Merenje</a:t>
            </a:r>
            <a:r>
              <a:rPr lang="sr-Latn-CS" sz="1800" b="1" dirty="0">
                <a:solidFill>
                  <a:srgbClr val="000066"/>
                </a:solidFill>
                <a:latin typeface="Arial" pitchFamily="34" charset="0"/>
                <a:cs typeface="Arial" pitchFamily="34" charset="0"/>
              </a:rPr>
              <a:t> vibracija koje se prenose na radnika;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Veličine za vrednovanje vibracija koje se prenose na radnika;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Vrednovanje dnevne izloženosti radnika vibracijama šaka-ruka;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Vrednovanje dnevne izloženosti radnika vibracijama </a:t>
            </a:r>
            <a:r>
              <a:rPr lang="sr-Latn-CS" sz="1800" b="1" dirty="0" err="1">
                <a:solidFill>
                  <a:srgbClr val="000066"/>
                </a:solidFill>
                <a:latin typeface="Arial" pitchFamily="34" charset="0"/>
                <a:cs typeface="Arial" pitchFamily="34" charset="0"/>
              </a:rPr>
              <a:t>celog</a:t>
            </a:r>
            <a:r>
              <a:rPr lang="sr-Latn-CS" sz="1800" b="1" dirty="0">
                <a:solidFill>
                  <a:srgbClr val="000066"/>
                </a:solidFill>
                <a:latin typeface="Arial" pitchFamily="34" charset="0"/>
                <a:cs typeface="Arial" pitchFamily="34" charset="0"/>
              </a:rPr>
              <a:t> tela;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a:solidFill>
                  <a:srgbClr val="000066"/>
                </a:solidFill>
                <a:latin typeface="Arial" pitchFamily="34" charset="0"/>
                <a:cs typeface="Arial" pitchFamily="34" charset="0"/>
              </a:rPr>
              <a:t>Vrednovanje doze vibracija za radnike izložene vibracijama </a:t>
            </a:r>
            <a:r>
              <a:rPr lang="sr-Latn-CS" sz="1800" b="1" dirty="0" err="1">
                <a:solidFill>
                  <a:srgbClr val="000066"/>
                </a:solidFill>
                <a:latin typeface="Arial" pitchFamily="34" charset="0"/>
                <a:cs typeface="Arial" pitchFamily="34" charset="0"/>
              </a:rPr>
              <a:t>celog</a:t>
            </a:r>
            <a:r>
              <a:rPr lang="sr-Latn-CS" sz="1800" b="1" dirty="0">
                <a:solidFill>
                  <a:srgbClr val="000066"/>
                </a:solidFill>
                <a:latin typeface="Arial" pitchFamily="34" charset="0"/>
                <a:cs typeface="Arial" pitchFamily="34" charset="0"/>
              </a:rPr>
              <a:t> tela;</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sr-Latn-CS" sz="1800" b="1" dirty="0" err="1">
                <a:solidFill>
                  <a:srgbClr val="000066"/>
                </a:solidFill>
                <a:latin typeface="Arial" pitchFamily="34" charset="0"/>
                <a:cs typeface="Arial" pitchFamily="34" charset="0"/>
              </a:rPr>
              <a:t>Ocena</a:t>
            </a:r>
            <a:r>
              <a:rPr lang="sr-Latn-CS" sz="1800" b="1" dirty="0">
                <a:solidFill>
                  <a:srgbClr val="000066"/>
                </a:solidFill>
                <a:latin typeface="Arial" pitchFamily="34" charset="0"/>
                <a:cs typeface="Arial" pitchFamily="34" charset="0"/>
              </a:rPr>
              <a:t> vibracija koje se prenose na radnike;</a:t>
            </a:r>
          </a:p>
          <a:p>
            <a:pPr marL="360000" indent="-360000" algn="l" fontAlgn="auto">
              <a:lnSpc>
                <a:spcPct val="150000"/>
              </a:lnSpc>
              <a:spcBef>
                <a:spcPts val="600"/>
              </a:spcBef>
              <a:spcAft>
                <a:spcPts val="0"/>
              </a:spcAft>
              <a:buClr>
                <a:srgbClr val="990000"/>
              </a:buClr>
              <a:buFont typeface="Wingdings" panose="05000000000000000000" pitchFamily="2" charset="2"/>
              <a:buChar char="q"/>
              <a:defRPr/>
            </a:pPr>
            <a:r>
              <a:rPr lang="pl-PL" sz="1800" b="1" dirty="0">
                <a:solidFill>
                  <a:srgbClr val="000066"/>
                </a:solidFill>
                <a:latin typeface="Arial" pitchFamily="34" charset="0"/>
                <a:cs typeface="Arial" pitchFamily="34" charset="0"/>
              </a:rPr>
              <a:t>Efekti vibracija na zdravlje radnika.</a:t>
            </a:r>
          </a:p>
        </p:txBody>
      </p:sp>
      <p:sp>
        <p:nvSpPr>
          <p:cNvPr id="18" name="Rectangle 15"/>
          <p:cNvSpPr>
            <a:spLocks noChangeArrowheads="1"/>
          </p:cNvSpPr>
          <p:nvPr/>
        </p:nvSpPr>
        <p:spPr bwMode="auto">
          <a:xfrm>
            <a:off x="433772" y="116712"/>
            <a:ext cx="8276456" cy="720000"/>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2000" kern="0" dirty="0">
                <a:solidFill>
                  <a:srgbClr val="A50021"/>
                </a:solidFill>
                <a:latin typeface="Arial Black" pitchFamily="34" charset="0"/>
              </a:rPr>
              <a:t>MERENJE, OCENA I EFEKTI VIBRACIJA</a:t>
            </a:r>
          </a:p>
          <a:p>
            <a:pPr marL="0" marR="0" lvl="0" indent="0" defTabSz="914400" eaLnBrk="1" fontAlgn="auto" latinLnBrk="0" hangingPunct="1">
              <a:lnSpc>
                <a:spcPct val="100000"/>
              </a:lnSpc>
              <a:spcBef>
                <a:spcPts val="0"/>
              </a:spcBef>
              <a:spcAft>
                <a:spcPts val="600"/>
              </a:spcAft>
              <a:buClrTx/>
              <a:buSzTx/>
              <a:buFontTx/>
              <a:buNone/>
              <a:tabLst/>
              <a:defRPr/>
            </a:pPr>
            <a:r>
              <a:rPr lang="sr-Latn-CS" sz="2000" kern="0" dirty="0">
                <a:solidFill>
                  <a:srgbClr val="A50021"/>
                </a:solidFill>
                <a:latin typeface="Arial Black" pitchFamily="34" charset="0"/>
              </a:rPr>
              <a:t>KOJE SE TOKOM RADA PRENOSE NA LJUDSKO TELO</a:t>
            </a:r>
          </a:p>
        </p:txBody>
      </p:sp>
      <p:sp>
        <p:nvSpPr>
          <p:cNvPr id="9" name="Rectangle 8"/>
          <p:cNvSpPr>
            <a:spLocks noChangeArrowheads="1"/>
          </p:cNvSpPr>
          <p:nvPr/>
        </p:nvSpPr>
        <p:spPr bwMode="auto">
          <a:xfrm>
            <a:off x="539552" y="1196752"/>
            <a:ext cx="1656184" cy="43204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t"/>
          <a:lstStyle/>
          <a:p>
            <a:pPr marL="0" marR="0" lvl="0" indent="0" algn="l" defTabSz="914400" eaLnBrk="1" fontAlgn="auto" latinLnBrk="0" hangingPunct="1">
              <a:spcBef>
                <a:spcPts val="0"/>
              </a:spcBef>
              <a:spcAft>
                <a:spcPts val="600"/>
              </a:spcAft>
              <a:buClrTx/>
              <a:buSzTx/>
              <a:buFontTx/>
              <a:buNone/>
              <a:tabLst/>
              <a:defRPr/>
            </a:pPr>
            <a:r>
              <a:rPr lang="x-none" b="1" kern="0" dirty="0">
                <a:solidFill>
                  <a:srgbClr val="000066"/>
                </a:solidFill>
                <a:latin typeface="Arial" pitchFamily="34" charset="0"/>
                <a:cs typeface="Arial" pitchFamily="34" charset="0"/>
              </a:rPr>
              <a:t>SADRŽAJ</a:t>
            </a:r>
            <a:endParaRPr lang="sr-Latn-CS" b="1" kern="0" dirty="0">
              <a:solidFill>
                <a:srgbClr val="000066"/>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0A9E1BAF-96FB-4478-AFB9-2F20AE2AA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009886"/>
            <a:ext cx="1842459" cy="13818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extLst>
              <p:ext uri="{D42A27DB-BD31-4B8C-83A1-F6EECF244321}">
                <p14:modId xmlns:p14="http://schemas.microsoft.com/office/powerpoint/2010/main" val="477658344"/>
              </p:ext>
            </p:extLst>
          </p:nvPr>
        </p:nvGraphicFramePr>
        <p:xfrm>
          <a:off x="843242" y="1183494"/>
          <a:ext cx="2922587" cy="1211263"/>
        </p:xfrm>
        <a:graphic>
          <a:graphicData uri="http://schemas.openxmlformats.org/presentationml/2006/ole">
            <mc:AlternateContent xmlns:mc="http://schemas.openxmlformats.org/markup-compatibility/2006">
              <mc:Choice xmlns:v="urn:schemas-microsoft-com:vml" Requires="v">
                <p:oleObj name="Equation" r:id="rId3" imgW="1511280" imgH="622080" progId="Equation.DSMT4">
                  <p:embed/>
                </p:oleObj>
              </mc:Choice>
              <mc:Fallback>
                <p:oleObj name="Equation" r:id="rId3" imgW="1511280" imgH="622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42" y="1183494"/>
                        <a:ext cx="2922587" cy="121126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sp>
        <p:nvSpPr>
          <p:cNvPr id="15" name="Subtitle 2"/>
          <p:cNvSpPr txBox="1">
            <a:spLocks/>
          </p:cNvSpPr>
          <p:nvPr/>
        </p:nvSpPr>
        <p:spPr>
          <a:xfrm>
            <a:off x="4139952" y="1124744"/>
            <a:ext cx="4680000" cy="182834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Vrednost izloženosti radnika vibracijama  šaka-ruka za referentno vreme T</a:t>
            </a:r>
            <a:r>
              <a:rPr lang="sr-Latn-RS" sz="1800" b="1" baseline="-25000" dirty="0">
                <a:solidFill>
                  <a:srgbClr val="000066"/>
                </a:solidFill>
                <a:latin typeface="Arial" panose="020B0604020202020204" pitchFamily="34" charset="0"/>
                <a:cs typeface="Arial" panose="020B0604020202020204" pitchFamily="34" charset="0"/>
              </a:rPr>
              <a:t>0</a:t>
            </a:r>
            <a:r>
              <a:rPr lang="sr-Latn-RS" sz="1800" b="1" dirty="0">
                <a:solidFill>
                  <a:srgbClr val="000066"/>
                </a:solidFill>
                <a:latin typeface="Arial" panose="020B0604020202020204" pitchFamily="34" charset="0"/>
                <a:cs typeface="Arial" panose="020B0604020202020204" pitchFamily="34" charset="0"/>
              </a:rPr>
              <a:t>’ ukoliko je poznata vrednost izloženosti radnika vibracijama  tokom referentnog vremena T</a:t>
            </a:r>
            <a:r>
              <a:rPr lang="sr-Latn-RS" sz="1800" b="1" baseline="-25000" dirty="0">
                <a:solidFill>
                  <a:srgbClr val="000066"/>
                </a:solidFill>
                <a:latin typeface="Arial" panose="020B0604020202020204" pitchFamily="34" charset="0"/>
                <a:cs typeface="Arial" panose="020B0604020202020204" pitchFamily="34" charset="0"/>
              </a:rPr>
              <a:t>0 </a:t>
            </a:r>
            <a:endParaRPr lang="vi-VN" sz="1800" b="1" dirty="0">
              <a:solidFill>
                <a:srgbClr val="00006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25E9972-3AE4-4A3B-A660-ADDC70E6F71A}"/>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07E38544-0350-4626-8B6E-46FC74AC955F}"/>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FEF5D797-D7FF-47FC-AF90-887273CD3AA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9">
            <a:extLst>
              <a:ext uri="{FF2B5EF4-FFF2-40B4-BE49-F238E27FC236}">
                <a16:creationId xmlns:a16="http://schemas.microsoft.com/office/drawing/2014/main" id="{B2F7FBF8-E460-4339-B0B6-AFFEA1A22A36}"/>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7188F903-E976-4BB3-88C1-090FB13CB47E}"/>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3" name="Rectangle 15">
            <a:extLst>
              <a:ext uri="{FF2B5EF4-FFF2-40B4-BE49-F238E27FC236}">
                <a16:creationId xmlns:a16="http://schemas.microsoft.com/office/drawing/2014/main" id="{0EA67464-6FFB-472B-A429-39844E51EA59}"/>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šaka-ruka</a:t>
            </a:r>
          </a:p>
        </p:txBody>
      </p:sp>
      <p:sp>
        <p:nvSpPr>
          <p:cNvPr id="14" name="Subtitle 2">
            <a:extLst>
              <a:ext uri="{FF2B5EF4-FFF2-40B4-BE49-F238E27FC236}">
                <a16:creationId xmlns:a16="http://schemas.microsoft.com/office/drawing/2014/main" id="{8165140C-5835-429E-8AC9-4811E0CE4350}"/>
              </a:ext>
            </a:extLst>
          </p:cNvPr>
          <p:cNvSpPr txBox="1">
            <a:spLocks/>
          </p:cNvSpPr>
          <p:nvPr/>
        </p:nvSpPr>
        <p:spPr>
          <a:xfrm>
            <a:off x="594000" y="4903121"/>
            <a:ext cx="7956000" cy="11181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tabLst>
                <a:tab pos="809625" algn="l"/>
                <a:tab pos="895350" algn="l"/>
              </a:tabLst>
            </a:pPr>
            <a:r>
              <a:rPr lang="sr-Latn-RS" sz="1800" b="1" dirty="0">
                <a:solidFill>
                  <a:srgbClr val="000066"/>
                </a:solidFill>
                <a:latin typeface="Arial" panose="020B0604020202020204" pitchFamily="34" charset="0"/>
                <a:cs typeface="Arial" panose="020B0604020202020204" pitchFamily="34" charset="0"/>
              </a:rPr>
              <a:t>     </a:t>
            </a:r>
            <a:r>
              <a:rPr lang="en-US" sz="1800" b="1" dirty="0">
                <a:solidFill>
                  <a:srgbClr val="000066"/>
                </a:solidFill>
                <a:latin typeface="Arial" panose="020B0604020202020204" pitchFamily="34" charset="0"/>
                <a:cs typeface="Arial" panose="020B0604020202020204" pitchFamily="34" charset="0"/>
              </a:rPr>
              <a:t>a</a:t>
            </a:r>
            <a:r>
              <a:rPr lang="en-US" sz="1800" b="1" baseline="-25000" dirty="0">
                <a:solidFill>
                  <a:srgbClr val="000066"/>
                </a:solidFill>
                <a:latin typeface="Arial" panose="020B0604020202020204" pitchFamily="34" charset="0"/>
                <a:cs typeface="Arial" panose="020B0604020202020204" pitchFamily="34" charset="0"/>
              </a:rPr>
              <a:t>v</a:t>
            </a:r>
            <a:r>
              <a:rPr lang="en-US" sz="1800" b="1" dirty="0">
                <a:solidFill>
                  <a:srgbClr val="000066"/>
                </a:solidFill>
                <a:latin typeface="Arial" panose="020B0604020202020204" pitchFamily="34" charset="0"/>
                <a:cs typeface="Arial" panose="020B0604020202020204" pitchFamily="34" charset="0"/>
              </a:rPr>
              <a:t> – </a:t>
            </a:r>
            <a:r>
              <a:rPr lang="sr-Latn-RS" sz="1800" b="1" dirty="0">
                <a:solidFill>
                  <a:srgbClr val="000066"/>
                </a:solidFill>
                <a:latin typeface="Arial" panose="020B0604020202020204" pitchFamily="34" charset="0"/>
                <a:cs typeface="Arial" panose="020B0604020202020204" pitchFamily="34" charset="0"/>
              </a:rPr>
              <a:t>	u</a:t>
            </a:r>
            <a:r>
              <a:rPr lang="vi-VN" sz="1800" b="1" dirty="0">
                <a:solidFill>
                  <a:srgbClr val="000066"/>
                </a:solidFill>
                <a:latin typeface="Arial" panose="020B0604020202020204" pitchFamily="34" charset="0"/>
                <a:cs typeface="Arial" panose="020B0604020202020204" pitchFamily="34" charset="0"/>
              </a:rPr>
              <a:t>kupno</a:t>
            </a:r>
            <a:r>
              <a:rPr lang="sr-Latn-RS" sz="1800" b="1" dirty="0">
                <a:solidFill>
                  <a:srgbClr val="000066"/>
                </a:solidFill>
                <a:latin typeface="Arial" panose="020B0604020202020204" pitchFamily="34" charset="0"/>
                <a:cs typeface="Arial" panose="020B0604020202020204" pitchFamily="34" charset="0"/>
              </a:rPr>
              <a:t> </a:t>
            </a:r>
            <a:r>
              <a:rPr lang="vi-VN" sz="1800" b="1" dirty="0">
                <a:solidFill>
                  <a:srgbClr val="000066"/>
                </a:solidFill>
                <a:latin typeface="Arial" panose="020B0604020202020204" pitchFamily="34" charset="0"/>
                <a:cs typeface="Arial" panose="020B0604020202020204" pitchFamily="34" charset="0"/>
              </a:rPr>
              <a:t>ubrzanj</a:t>
            </a:r>
            <a:r>
              <a:rPr lang="sr-Latn-RS" sz="1800" b="1" dirty="0">
                <a:solidFill>
                  <a:srgbClr val="000066"/>
                </a:solidFill>
                <a:latin typeface="Arial" panose="020B0604020202020204" pitchFamily="34" charset="0"/>
                <a:cs typeface="Arial" panose="020B0604020202020204" pitchFamily="34" charset="0"/>
              </a:rPr>
              <a:t>e</a:t>
            </a:r>
            <a:r>
              <a:rPr lang="vi-VN" sz="1800" b="1" dirty="0">
                <a:solidFill>
                  <a:srgbClr val="000066"/>
                </a:solidFill>
                <a:latin typeface="Arial" panose="020B0604020202020204" pitchFamily="34" charset="0"/>
                <a:cs typeface="Arial" panose="020B0604020202020204" pitchFamily="34" charset="0"/>
              </a:rPr>
              <a:t> vibracija</a:t>
            </a:r>
            <a:r>
              <a:rPr lang="sr-Latn-RS" sz="1800" b="1" dirty="0">
                <a:solidFill>
                  <a:srgbClr val="000066"/>
                </a:solidFill>
                <a:latin typeface="Arial" panose="020B0604020202020204" pitchFamily="34" charset="0"/>
                <a:cs typeface="Arial" panose="020B0604020202020204" pitchFamily="34" charset="0"/>
              </a:rPr>
              <a:t> [m/s</a:t>
            </a:r>
            <a:r>
              <a:rPr lang="sr-Latn-RS" sz="1800" b="1" baseline="30000" dirty="0">
                <a:solidFill>
                  <a:srgbClr val="000066"/>
                </a:solidFill>
                <a:latin typeface="Arial" panose="020B0604020202020204" pitchFamily="34" charset="0"/>
                <a:cs typeface="Arial" panose="020B0604020202020204" pitchFamily="34" charset="0"/>
              </a:rPr>
              <a:t>2</a:t>
            </a:r>
            <a:r>
              <a:rPr lang="sr-Latn-RS" sz="1800" b="1" dirty="0">
                <a:solidFill>
                  <a:srgbClr val="000066"/>
                </a:solidFill>
                <a:latin typeface="Arial" panose="020B0604020202020204" pitchFamily="34" charset="0"/>
                <a:cs typeface="Arial" panose="020B0604020202020204" pitchFamily="34" charset="0"/>
              </a:rPr>
              <a:t>]</a:t>
            </a:r>
            <a:r>
              <a:rPr lang="en-US" sz="1800" b="1" dirty="0">
                <a:solidFill>
                  <a:srgbClr val="000066"/>
                </a:solidFill>
                <a:latin typeface="Arial" panose="020B0604020202020204" pitchFamily="34" charset="0"/>
                <a:cs typeface="Arial" panose="020B0604020202020204" pitchFamily="34" charset="0"/>
              </a:rPr>
              <a:t>;</a:t>
            </a:r>
          </a:p>
          <a:p>
            <a:pPr algn="l">
              <a:tabLst>
                <a:tab pos="809625" algn="l"/>
                <a:tab pos="895350" algn="l"/>
              </a:tabLst>
            </a:pPr>
            <a:r>
              <a:rPr lang="en-US" sz="1800" b="1" dirty="0">
                <a:solidFill>
                  <a:srgbClr val="000066"/>
                </a:solidFill>
                <a:latin typeface="Arial" panose="020B0604020202020204" pitchFamily="34" charset="0"/>
                <a:cs typeface="Arial" panose="020B0604020202020204" pitchFamily="34" charset="0"/>
              </a:rPr>
              <a:t>A(8)</a:t>
            </a:r>
            <a:r>
              <a:rPr lang="en-US" sz="1800" b="1" baseline="-25000" dirty="0">
                <a:solidFill>
                  <a:srgbClr val="000066"/>
                </a:solidFill>
                <a:latin typeface="Arial" panose="020B0604020202020204" pitchFamily="34" charset="0"/>
                <a:cs typeface="Arial" panose="020B0604020202020204" pitchFamily="34" charset="0"/>
              </a:rPr>
              <a:t>0</a:t>
            </a:r>
            <a:r>
              <a:rPr lang="en-US" sz="1800" b="1" dirty="0">
                <a:solidFill>
                  <a:srgbClr val="000066"/>
                </a:solidFill>
                <a:latin typeface="Arial" panose="020B0604020202020204" pitchFamily="34" charset="0"/>
                <a:cs typeface="Arial" panose="020B0604020202020204" pitchFamily="34" charset="0"/>
              </a:rPr>
              <a:t> – </a:t>
            </a:r>
            <a:r>
              <a:rPr lang="sr-Latn-RS" sz="1800" b="1" dirty="0">
                <a:solidFill>
                  <a:srgbClr val="000066"/>
                </a:solidFill>
                <a:latin typeface="Arial" panose="020B0604020202020204" pitchFamily="34" charset="0"/>
                <a:cs typeface="Arial" panose="020B0604020202020204" pitchFamily="34" charset="0"/>
              </a:rPr>
              <a:t>	granična vrednost dnevne </a:t>
            </a:r>
            <a:r>
              <a:rPr lang="en-US" sz="1800" b="1" dirty="0" err="1">
                <a:solidFill>
                  <a:srgbClr val="000066"/>
                </a:solidFill>
                <a:latin typeface="Arial" panose="020B0604020202020204" pitchFamily="34" charset="0"/>
                <a:cs typeface="Arial" panose="020B0604020202020204" pitchFamily="34" charset="0"/>
              </a:rPr>
              <a:t>izloženosti</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vibracijama (</a:t>
            </a:r>
            <a:r>
              <a:rPr lang="en-US" sz="1800" b="1" dirty="0">
                <a:solidFill>
                  <a:srgbClr val="000066"/>
                </a:solidFill>
                <a:latin typeface="Arial" panose="020B0604020202020204" pitchFamily="34" charset="0"/>
                <a:cs typeface="Arial" panose="020B0604020202020204" pitchFamily="34" charset="0"/>
              </a:rPr>
              <a:t>za 8h</a:t>
            </a:r>
            <a:r>
              <a:rPr lang="sr-Latn-RS" sz="1800" b="1" dirty="0">
                <a:solidFill>
                  <a:srgbClr val="000066"/>
                </a:solidFill>
                <a:latin typeface="Arial" panose="020B0604020202020204" pitchFamily="34" charset="0"/>
                <a:cs typeface="Arial" panose="020B0604020202020204" pitchFamily="34" charset="0"/>
              </a:rPr>
              <a:t>) [m/s</a:t>
            </a:r>
            <a:r>
              <a:rPr lang="sr-Latn-RS" sz="1800" b="1" baseline="30000" dirty="0">
                <a:solidFill>
                  <a:srgbClr val="000066"/>
                </a:solidFill>
                <a:latin typeface="Arial" panose="020B0604020202020204" pitchFamily="34" charset="0"/>
                <a:cs typeface="Arial" panose="020B0604020202020204" pitchFamily="34" charset="0"/>
              </a:rPr>
              <a:t>2</a:t>
            </a:r>
            <a:r>
              <a:rPr lang="sr-Latn-RS" sz="1800" b="1" dirty="0">
                <a:solidFill>
                  <a:srgbClr val="000066"/>
                </a:solidFill>
                <a:latin typeface="Arial" panose="020B0604020202020204" pitchFamily="34" charset="0"/>
                <a:cs typeface="Arial" panose="020B0604020202020204" pitchFamily="34" charset="0"/>
              </a:rPr>
              <a:t>]</a:t>
            </a:r>
            <a:r>
              <a:rPr lang="en-US" sz="1800" b="1" dirty="0">
                <a:solidFill>
                  <a:srgbClr val="000066"/>
                </a:solidFill>
                <a:latin typeface="Arial" panose="020B0604020202020204" pitchFamily="34" charset="0"/>
                <a:cs typeface="Arial" panose="020B0604020202020204" pitchFamily="34" charset="0"/>
              </a:rPr>
              <a:t>;</a:t>
            </a:r>
          </a:p>
          <a:p>
            <a:pPr algn="l">
              <a:tabLst>
                <a:tab pos="809625" algn="l"/>
                <a:tab pos="895350" algn="l"/>
              </a:tabLst>
            </a:pPr>
            <a:r>
              <a:rPr lang="sr-Latn-RS" sz="1800" b="1" dirty="0">
                <a:solidFill>
                  <a:srgbClr val="000066"/>
                </a:solidFill>
                <a:latin typeface="Arial" panose="020B0604020202020204" pitchFamily="34" charset="0"/>
                <a:cs typeface="Arial" panose="020B0604020202020204" pitchFamily="34" charset="0"/>
              </a:rPr>
              <a:t>    </a:t>
            </a:r>
            <a:r>
              <a:rPr lang="en-US" sz="1800" b="1" dirty="0">
                <a:solidFill>
                  <a:srgbClr val="000066"/>
                </a:solidFill>
                <a:latin typeface="Arial" panose="020B0604020202020204" pitchFamily="34" charset="0"/>
                <a:cs typeface="Arial" panose="020B0604020202020204" pitchFamily="34" charset="0"/>
              </a:rPr>
              <a:t>T</a:t>
            </a:r>
            <a:r>
              <a:rPr lang="en-US" sz="1800" b="1" baseline="-25000" dirty="0">
                <a:solidFill>
                  <a:srgbClr val="000066"/>
                </a:solidFill>
                <a:latin typeface="Arial" panose="020B0604020202020204" pitchFamily="34" charset="0"/>
                <a:cs typeface="Arial" panose="020B0604020202020204" pitchFamily="34" charset="0"/>
              </a:rPr>
              <a:t>0</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 </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referentno</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vreme</a:t>
            </a:r>
            <a:r>
              <a:rPr lang="en-US" sz="1800" b="1" dirty="0">
                <a:solidFill>
                  <a:srgbClr val="000066"/>
                </a:solidFill>
                <a:latin typeface="Arial" panose="020B0604020202020204" pitchFamily="34" charset="0"/>
                <a:cs typeface="Arial" panose="020B0604020202020204" pitchFamily="34" charset="0"/>
              </a:rPr>
              <a:t> (8h). </a:t>
            </a:r>
          </a:p>
        </p:txBody>
      </p:sp>
      <p:graphicFrame>
        <p:nvGraphicFramePr>
          <p:cNvPr id="16" name="Object 3">
            <a:extLst>
              <a:ext uri="{FF2B5EF4-FFF2-40B4-BE49-F238E27FC236}">
                <a16:creationId xmlns:a16="http://schemas.microsoft.com/office/drawing/2014/main" id="{4598C85F-FA62-41F7-9BFB-6A2B150B6317}"/>
              </a:ext>
            </a:extLst>
          </p:cNvPr>
          <p:cNvGraphicFramePr>
            <a:graphicFrameLocks noChangeAspect="1"/>
          </p:cNvGraphicFramePr>
          <p:nvPr>
            <p:extLst>
              <p:ext uri="{D42A27DB-BD31-4B8C-83A1-F6EECF244321}">
                <p14:modId xmlns:p14="http://schemas.microsoft.com/office/powerpoint/2010/main" val="1113313302"/>
              </p:ext>
            </p:extLst>
          </p:nvPr>
        </p:nvGraphicFramePr>
        <p:xfrm>
          <a:off x="770216" y="3284984"/>
          <a:ext cx="3068638" cy="1303337"/>
        </p:xfrm>
        <a:graphic>
          <a:graphicData uri="http://schemas.openxmlformats.org/presentationml/2006/ole">
            <mc:AlternateContent xmlns:mc="http://schemas.openxmlformats.org/markup-compatibility/2006">
              <mc:Choice xmlns:v="urn:schemas-microsoft-com:vml" Requires="v">
                <p:oleObj name="Equation" r:id="rId5" imgW="1549080" imgH="660240" progId="Equation.DSMT4">
                  <p:embed/>
                </p:oleObj>
              </mc:Choice>
              <mc:Fallback>
                <p:oleObj name="Equation" r:id="rId5" imgW="1549080" imgH="660240" progId="Equation.DSMT4">
                  <p:embed/>
                  <p:pic>
                    <p:nvPicPr>
                      <p:cNvPr id="389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16" y="3284984"/>
                        <a:ext cx="3068638" cy="130333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FF3300"/>
                            </a:solidFill>
                            <a:miter lim="800000"/>
                            <a:headEnd/>
                            <a:tailEnd/>
                          </a14:hiddenLine>
                        </a:ext>
                      </a:extLst>
                    </p:spPr>
                  </p:pic>
                </p:oleObj>
              </mc:Fallback>
            </mc:AlternateContent>
          </a:graphicData>
        </a:graphic>
      </p:graphicFrame>
      <p:sp>
        <p:nvSpPr>
          <p:cNvPr id="18" name="Subtitle 2">
            <a:extLst>
              <a:ext uri="{FF2B5EF4-FFF2-40B4-BE49-F238E27FC236}">
                <a16:creationId xmlns:a16="http://schemas.microsoft.com/office/drawing/2014/main" id="{8CA25E23-F10A-4B43-BD85-9824E1DAEB61}"/>
              </a:ext>
            </a:extLst>
          </p:cNvPr>
          <p:cNvSpPr txBox="1">
            <a:spLocks/>
          </p:cNvSpPr>
          <p:nvPr/>
        </p:nvSpPr>
        <p:spPr>
          <a:xfrm>
            <a:off x="4139952" y="3255234"/>
            <a:ext cx="4680000" cy="146565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Dozvoljeno vreme izloženosti vibracijama tokom radnog vremena u odnosu na graničnu vrednost izloženosti i izmerene vrednosti vibracija</a:t>
            </a:r>
            <a:endParaRPr lang="vi-VN" sz="1800" b="1" dirty="0">
              <a:solidFill>
                <a:srgbClr val="000066"/>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5CC4C1D7-BCD9-4EA0-8A57-2C19DB2A418D}"/>
              </a:ext>
            </a:extLst>
          </p:cNvPr>
          <p:cNvCxnSpPr>
            <a:cxnSpLocks/>
          </p:cNvCxnSpPr>
          <p:nvPr/>
        </p:nvCxnSpPr>
        <p:spPr bwMode="auto">
          <a:xfrm rot="16200000">
            <a:off x="4572000" y="890960"/>
            <a:ext cx="0" cy="4356000"/>
          </a:xfrm>
          <a:prstGeom prst="line">
            <a:avLst/>
          </a:prstGeom>
          <a:ln>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3455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8" name="Object 4"/>
          <p:cNvGraphicFramePr>
            <a:graphicFrameLocks noChangeAspect="1"/>
          </p:cNvGraphicFramePr>
          <p:nvPr>
            <p:extLst>
              <p:ext uri="{D42A27DB-BD31-4B8C-83A1-F6EECF244321}">
                <p14:modId xmlns:p14="http://schemas.microsoft.com/office/powerpoint/2010/main" val="3247723914"/>
              </p:ext>
            </p:extLst>
          </p:nvPr>
        </p:nvGraphicFramePr>
        <p:xfrm>
          <a:off x="1813793" y="1772816"/>
          <a:ext cx="5376862" cy="1970087"/>
        </p:xfrm>
        <a:graphic>
          <a:graphicData uri="http://schemas.openxmlformats.org/presentationml/2006/ole">
            <mc:AlternateContent xmlns:mc="http://schemas.openxmlformats.org/markup-compatibility/2006">
              <mc:Choice xmlns:v="urn:schemas-microsoft-com:vml" Requires="v">
                <p:oleObj name="Equation" r:id="rId3" imgW="2869920" imgH="1041120" progId="Equation.DSMT4">
                  <p:embed/>
                </p:oleObj>
              </mc:Choice>
              <mc:Fallback>
                <p:oleObj name="Equation" r:id="rId3" imgW="2869920" imgH="1041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793" y="1772816"/>
                        <a:ext cx="5376862" cy="197008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pic>
        <p:nvPicPr>
          <p:cNvPr id="8" name="Picture 7" descr="bosch-diy.jpg"/>
          <p:cNvPicPr>
            <a:picLocks noChangeAspect="1"/>
          </p:cNvPicPr>
          <p:nvPr/>
        </p:nvPicPr>
        <p:blipFill>
          <a:blip r:embed="rId5"/>
          <a:stretch>
            <a:fillRect/>
          </a:stretch>
        </p:blipFill>
        <p:spPr>
          <a:xfrm>
            <a:off x="2577244" y="3861048"/>
            <a:ext cx="4000500" cy="2250281"/>
          </a:xfrm>
          <a:prstGeom prst="rect">
            <a:avLst/>
          </a:prstGeom>
        </p:spPr>
      </p:pic>
      <p:sp>
        <p:nvSpPr>
          <p:cNvPr id="6" name="Subtitle 2">
            <a:extLst>
              <a:ext uri="{FF2B5EF4-FFF2-40B4-BE49-F238E27FC236}">
                <a16:creationId xmlns:a16="http://schemas.microsoft.com/office/drawing/2014/main" id="{89684CDC-0EE0-4460-A5D3-61D14F591564}"/>
              </a:ext>
            </a:extLst>
          </p:cNvPr>
          <p:cNvSpPr txBox="1">
            <a:spLocks/>
          </p:cNvSpPr>
          <p:nvPr/>
        </p:nvSpPr>
        <p:spPr>
          <a:xfrm>
            <a:off x="342000" y="1124744"/>
            <a:ext cx="8460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2. SLUČAJ – Radnik u toku radnog vremena koristi VIŠE ručnih alata</a:t>
            </a:r>
            <a:r>
              <a:rPr lang="vi-VN" sz="1800" b="1" dirty="0">
                <a:solidFill>
                  <a:srgbClr val="990000"/>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D28690E2-FC6D-48B0-BCDC-80ED7A8CB4AB}"/>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F98CC925-CDE3-4959-A3AC-174ECED9728D}"/>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1BD25769-FADB-4706-94F9-72B8AB4FD907}"/>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9">
            <a:extLst>
              <a:ext uri="{FF2B5EF4-FFF2-40B4-BE49-F238E27FC236}">
                <a16:creationId xmlns:a16="http://schemas.microsoft.com/office/drawing/2014/main" id="{CED96BD8-0B6E-4AE5-A939-4BD2F66C068B}"/>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4FA789C6-B109-4FDF-9872-3B3EA2A9E755}"/>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3" name="Rectangle 15">
            <a:extLst>
              <a:ext uri="{FF2B5EF4-FFF2-40B4-BE49-F238E27FC236}">
                <a16:creationId xmlns:a16="http://schemas.microsoft.com/office/drawing/2014/main" id="{6E301BE4-DD5B-479B-A652-D62A361E5990}"/>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šaka-ruka</a:t>
            </a:r>
          </a:p>
        </p:txBody>
      </p:sp>
    </p:spTree>
    <p:extLst>
      <p:ext uri="{BB962C8B-B14F-4D97-AF65-F5344CB8AC3E}">
        <p14:creationId xmlns:p14="http://schemas.microsoft.com/office/powerpoint/2010/main" val="120439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a:xfrm>
            <a:off x="387226" y="1124743"/>
            <a:ext cx="8352085" cy="3923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Kalkulator za izračunavnje dnevne izloženosti vibracijama šaka-ruka</a:t>
            </a:r>
            <a:endParaRPr lang="vi-VN" sz="1800" b="1" dirty="0">
              <a:solidFill>
                <a:srgbClr val="990000"/>
              </a:solidFill>
              <a:latin typeface="Arial" panose="020B0604020202020204" pitchFamily="34" charset="0"/>
              <a:cs typeface="Arial" panose="020B0604020202020204" pitchFamily="34" charset="0"/>
            </a:endParaRPr>
          </a:p>
        </p:txBody>
      </p:sp>
      <p:sp>
        <p:nvSpPr>
          <p:cNvPr id="9" name="Rectangle 8"/>
          <p:cNvSpPr/>
          <p:nvPr/>
        </p:nvSpPr>
        <p:spPr>
          <a:xfrm>
            <a:off x="1718384" y="1564062"/>
            <a:ext cx="5567680" cy="369332"/>
          </a:xfrm>
          <a:prstGeom prst="rect">
            <a:avLst/>
          </a:prstGeom>
        </p:spPr>
        <p:txBody>
          <a:bodyPr wrap="square">
            <a:spAutoFit/>
          </a:bodyPr>
          <a:lstStyle/>
          <a:p>
            <a:pPr algn="ctr"/>
            <a:r>
              <a:rPr lang="en-US" sz="1800" dirty="0">
                <a:hlinkClick r:id="rId3" action="ppaction://hlinkfile"/>
              </a:rPr>
              <a:t>HAV kalkulator.xlsm</a:t>
            </a:r>
            <a:endParaRPr lang="sr-Latn-RS" sz="1800" dirty="0"/>
          </a:p>
        </p:txBody>
      </p:sp>
      <p:pic>
        <p:nvPicPr>
          <p:cNvPr id="5225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 y="1962503"/>
            <a:ext cx="8460000" cy="44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EF27FC0B-D574-41D6-BDF0-DBCE25C36763}"/>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99738F1D-5B4A-4512-A4CD-47EF0F725520}"/>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7">
            <a:extLst>
              <a:ext uri="{FF2B5EF4-FFF2-40B4-BE49-F238E27FC236}">
                <a16:creationId xmlns:a16="http://schemas.microsoft.com/office/drawing/2014/main" id="{9A2049F3-A4CB-48F4-8083-8D985E401B3C}"/>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D69ADD8C-D526-4DBF-AE17-6E11FE3B7510}"/>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15">
            <a:extLst>
              <a:ext uri="{FF2B5EF4-FFF2-40B4-BE49-F238E27FC236}">
                <a16:creationId xmlns:a16="http://schemas.microsoft.com/office/drawing/2014/main" id="{CAA8FEB9-A4AA-44B4-9A9F-30BEF8C47D50}"/>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šaka-ruka</a:t>
            </a:r>
          </a:p>
        </p:txBody>
      </p:sp>
      <p:sp>
        <p:nvSpPr>
          <p:cNvPr id="12" name="Rectangle 9">
            <a:extLst>
              <a:ext uri="{FF2B5EF4-FFF2-40B4-BE49-F238E27FC236}">
                <a16:creationId xmlns:a16="http://schemas.microsoft.com/office/drawing/2014/main" id="{DA35E3B5-E0C1-411E-A8E6-7735FE04EB87}"/>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Tree>
    <p:extLst>
      <p:ext uri="{BB962C8B-B14F-4D97-AF65-F5344CB8AC3E}">
        <p14:creationId xmlns:p14="http://schemas.microsoft.com/office/powerpoint/2010/main" val="18618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4829547" y="2817949"/>
            <a:ext cx="3851968" cy="136497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Parcijalne vrednosti dnevne izloženosti radnika vibracijama celog tela u pojedinim ortogonalnim pravcima</a:t>
            </a:r>
            <a:endParaRPr lang="vi-VN" sz="1800" b="1" dirty="0">
              <a:solidFill>
                <a:srgbClr val="000066"/>
              </a:solidFill>
              <a:latin typeface="Arial" panose="020B0604020202020204" pitchFamily="34" charset="0"/>
              <a:cs typeface="Arial" panose="020B0604020202020204" pitchFamily="34" charset="0"/>
            </a:endParaRPr>
          </a:p>
        </p:txBody>
      </p:sp>
      <p:graphicFrame>
        <p:nvGraphicFramePr>
          <p:cNvPr id="23" name="Object 4"/>
          <p:cNvGraphicFramePr>
            <a:graphicFrameLocks noChangeAspect="1"/>
          </p:cNvGraphicFramePr>
          <p:nvPr>
            <p:extLst>
              <p:ext uri="{D42A27DB-BD31-4B8C-83A1-F6EECF244321}">
                <p14:modId xmlns:p14="http://schemas.microsoft.com/office/powerpoint/2010/main" val="3064656702"/>
              </p:ext>
            </p:extLst>
          </p:nvPr>
        </p:nvGraphicFramePr>
        <p:xfrm>
          <a:off x="2216285" y="5651313"/>
          <a:ext cx="4711429" cy="612000"/>
        </p:xfrm>
        <a:graphic>
          <a:graphicData uri="http://schemas.openxmlformats.org/presentationml/2006/ole">
            <mc:AlternateContent xmlns:mc="http://schemas.openxmlformats.org/markup-compatibility/2006">
              <mc:Choice xmlns:v="urn:schemas-microsoft-com:vml" Requires="v">
                <p:oleObj name="Equation" r:id="rId3" imgW="2565360" imgH="330120" progId="Equation.DSMT4">
                  <p:embed/>
                </p:oleObj>
              </mc:Choice>
              <mc:Fallback>
                <p:oleObj name="Equation" r:id="rId3" imgW="2565360" imgH="330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285" y="5651313"/>
                        <a:ext cx="4711429" cy="6120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7" name="Straight Connector 6">
            <a:extLst>
              <a:ext uri="{FF2B5EF4-FFF2-40B4-BE49-F238E27FC236}">
                <a16:creationId xmlns:a16="http://schemas.microsoft.com/office/drawing/2014/main" id="{3EAF3CB6-D1B3-498B-932A-606194E13346}"/>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560773BB-AC3B-4271-A88A-7B742CCDBD2C}"/>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D432020C-A88C-47C5-AF31-41F89AAACCA5}"/>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0574DFF3-BAC5-4417-AB96-05D99EC347FA}"/>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15">
            <a:extLst>
              <a:ext uri="{FF2B5EF4-FFF2-40B4-BE49-F238E27FC236}">
                <a16:creationId xmlns:a16="http://schemas.microsoft.com/office/drawing/2014/main" id="{484C01E7-8580-4F94-988F-838B10717354}"/>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2" name="Rectangle 9">
            <a:extLst>
              <a:ext uri="{FF2B5EF4-FFF2-40B4-BE49-F238E27FC236}">
                <a16:creationId xmlns:a16="http://schemas.microsoft.com/office/drawing/2014/main" id="{A8686D44-2B57-48B7-8B74-7DEACE117A43}"/>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Subtitle 2">
            <a:extLst>
              <a:ext uri="{FF2B5EF4-FFF2-40B4-BE49-F238E27FC236}">
                <a16:creationId xmlns:a16="http://schemas.microsoft.com/office/drawing/2014/main" id="{FC77C179-D01E-4298-9639-00CFB91F4DEA}"/>
              </a:ext>
            </a:extLst>
          </p:cNvPr>
          <p:cNvSpPr txBox="1">
            <a:spLocks/>
          </p:cNvSpPr>
          <p:nvPr/>
        </p:nvSpPr>
        <p:spPr>
          <a:xfrm>
            <a:off x="324000" y="1124744"/>
            <a:ext cx="8496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1. SLUČAJ – Radnik u toku radnog vremena obavlja SAMO JEDNU operaciju</a:t>
            </a:r>
            <a:r>
              <a:rPr lang="vi-VN" sz="1800" b="1" dirty="0">
                <a:solidFill>
                  <a:srgbClr val="990000"/>
                </a:solidFill>
                <a:latin typeface="Arial" panose="020B0604020202020204" pitchFamily="34" charset="0"/>
                <a:cs typeface="Arial" panose="020B0604020202020204" pitchFamily="34" charset="0"/>
              </a:rPr>
              <a:t> </a:t>
            </a:r>
          </a:p>
        </p:txBody>
      </p:sp>
      <p:graphicFrame>
        <p:nvGraphicFramePr>
          <p:cNvPr id="14" name="Object 4">
            <a:extLst>
              <a:ext uri="{FF2B5EF4-FFF2-40B4-BE49-F238E27FC236}">
                <a16:creationId xmlns:a16="http://schemas.microsoft.com/office/drawing/2014/main" id="{CF1ACB67-BD58-4BAA-AE6E-B74DA2950A7A}"/>
              </a:ext>
            </a:extLst>
          </p:cNvPr>
          <p:cNvGraphicFramePr>
            <a:graphicFrameLocks noChangeAspect="1"/>
          </p:cNvGraphicFramePr>
          <p:nvPr>
            <p:extLst>
              <p:ext uri="{D42A27DB-BD31-4B8C-83A1-F6EECF244321}">
                <p14:modId xmlns:p14="http://schemas.microsoft.com/office/powerpoint/2010/main" val="1182166247"/>
              </p:ext>
            </p:extLst>
          </p:nvPr>
        </p:nvGraphicFramePr>
        <p:xfrm>
          <a:off x="1187624" y="1700213"/>
          <a:ext cx="2947988" cy="3600450"/>
        </p:xfrm>
        <a:graphic>
          <a:graphicData uri="http://schemas.openxmlformats.org/presentationml/2006/ole">
            <mc:AlternateContent xmlns:mc="http://schemas.openxmlformats.org/markup-compatibility/2006">
              <mc:Choice xmlns:v="urn:schemas-microsoft-com:vml" Requires="v">
                <p:oleObj name="Equation" r:id="rId5" imgW="1574640" imgH="1904760" progId="Equation.DSMT4">
                  <p:embed/>
                </p:oleObj>
              </mc:Choice>
              <mc:Fallback>
                <p:oleObj name="Equation" r:id="rId5" imgW="1574640" imgH="1904760" progId="Equation.DSMT4">
                  <p:embed/>
                  <p:pic>
                    <p:nvPicPr>
                      <p:cNvPr id="39940" name="Object 4"/>
                      <p:cNvPicPr>
                        <a:picLocks noChangeAspect="1" noChangeArrowheads="1"/>
                      </p:cNvPicPr>
                      <p:nvPr/>
                    </p:nvPicPr>
                    <p:blipFill>
                      <a:blip r:embed="rId6"/>
                      <a:srcRect/>
                      <a:stretch>
                        <a:fillRect/>
                      </a:stretch>
                    </p:blipFill>
                    <p:spPr bwMode="auto">
                      <a:xfrm>
                        <a:off x="1187624" y="1700213"/>
                        <a:ext cx="2947988" cy="36004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sp>
        <p:nvSpPr>
          <p:cNvPr id="2" name="Right Brace 1">
            <a:extLst>
              <a:ext uri="{FF2B5EF4-FFF2-40B4-BE49-F238E27FC236}">
                <a16:creationId xmlns:a16="http://schemas.microsoft.com/office/drawing/2014/main" id="{572B97BB-5695-4325-AC6C-9152E7FF34D2}"/>
              </a:ext>
            </a:extLst>
          </p:cNvPr>
          <p:cNvSpPr/>
          <p:nvPr/>
        </p:nvSpPr>
        <p:spPr bwMode="auto">
          <a:xfrm>
            <a:off x="4378003" y="1700214"/>
            <a:ext cx="216024" cy="3600450"/>
          </a:xfrm>
          <a:prstGeom prst="rightBrace">
            <a:avLst>
              <a:gd name="adj1" fmla="val 74779"/>
              <a:gd name="adj2" fmla="val 5000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r-Latn-RS" sz="2400" b="0" i="0" u="none" strike="noStrike" cap="none" normalizeH="0" baseline="0">
              <a:ln>
                <a:noFill/>
              </a:ln>
              <a:effectLst/>
              <a:latin typeface="Arial" charset="0"/>
            </a:endParaRPr>
          </a:p>
        </p:txBody>
      </p:sp>
    </p:spTree>
    <p:extLst>
      <p:ext uri="{BB962C8B-B14F-4D97-AF65-F5344CB8AC3E}">
        <p14:creationId xmlns:p14="http://schemas.microsoft.com/office/powerpoint/2010/main" val="295355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4"/>
          <p:cNvGraphicFramePr>
            <a:graphicFrameLocks noChangeAspect="1"/>
          </p:cNvGraphicFramePr>
          <p:nvPr>
            <p:extLst>
              <p:ext uri="{D42A27DB-BD31-4B8C-83A1-F6EECF244321}">
                <p14:modId xmlns:p14="http://schemas.microsoft.com/office/powerpoint/2010/main" val="1647851047"/>
              </p:ext>
            </p:extLst>
          </p:nvPr>
        </p:nvGraphicFramePr>
        <p:xfrm>
          <a:off x="953840" y="1687514"/>
          <a:ext cx="3186112" cy="3625850"/>
        </p:xfrm>
        <a:graphic>
          <a:graphicData uri="http://schemas.openxmlformats.org/presentationml/2006/ole">
            <mc:AlternateContent xmlns:mc="http://schemas.openxmlformats.org/markup-compatibility/2006">
              <mc:Choice xmlns:v="urn:schemas-microsoft-com:vml" Requires="v">
                <p:oleObj name="Equation" r:id="rId3" imgW="1701720" imgH="1917360" progId="Equation.DSMT4">
                  <p:embed/>
                </p:oleObj>
              </mc:Choice>
              <mc:Fallback>
                <p:oleObj name="Equation" r:id="rId3" imgW="1701720" imgH="1917360" progId="Equation.DSMT4">
                  <p:embed/>
                  <p:pic>
                    <p:nvPicPr>
                      <p:cNvPr id="0" name=""/>
                      <p:cNvPicPr>
                        <a:picLocks noChangeAspect="1" noChangeArrowheads="1"/>
                      </p:cNvPicPr>
                      <p:nvPr/>
                    </p:nvPicPr>
                    <p:blipFill>
                      <a:blip r:embed="rId4"/>
                      <a:srcRect/>
                      <a:stretch>
                        <a:fillRect/>
                      </a:stretch>
                    </p:blipFill>
                    <p:spPr bwMode="auto">
                      <a:xfrm>
                        <a:off x="953840" y="1687514"/>
                        <a:ext cx="3186112" cy="36258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6" name="Straight Connector 5">
            <a:extLst>
              <a:ext uri="{FF2B5EF4-FFF2-40B4-BE49-F238E27FC236}">
                <a16:creationId xmlns:a16="http://schemas.microsoft.com/office/drawing/2014/main" id="{F5E2F8DF-C399-436E-8C6F-6FC332C0059C}"/>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D43C3993-F3E4-470D-8536-83E961686B9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7">
            <a:extLst>
              <a:ext uri="{FF2B5EF4-FFF2-40B4-BE49-F238E27FC236}">
                <a16:creationId xmlns:a16="http://schemas.microsoft.com/office/drawing/2014/main" id="{11E261FB-7BF6-4853-A967-A7EEB156045F}"/>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9" name="Rectangle 15">
            <a:extLst>
              <a:ext uri="{FF2B5EF4-FFF2-40B4-BE49-F238E27FC236}">
                <a16:creationId xmlns:a16="http://schemas.microsoft.com/office/drawing/2014/main" id="{903C9A9B-AD1A-418E-A9AE-5D28BE45117D}"/>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15">
            <a:extLst>
              <a:ext uri="{FF2B5EF4-FFF2-40B4-BE49-F238E27FC236}">
                <a16:creationId xmlns:a16="http://schemas.microsoft.com/office/drawing/2014/main" id="{037FD33B-8F2D-414C-BA9A-0D4E4C902C75}"/>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1" name="Rectangle 9">
            <a:extLst>
              <a:ext uri="{FF2B5EF4-FFF2-40B4-BE49-F238E27FC236}">
                <a16:creationId xmlns:a16="http://schemas.microsoft.com/office/drawing/2014/main" id="{48F2ED13-7AE4-4A6F-8827-59C957A3E63F}"/>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Subtitle 2">
            <a:extLst>
              <a:ext uri="{FF2B5EF4-FFF2-40B4-BE49-F238E27FC236}">
                <a16:creationId xmlns:a16="http://schemas.microsoft.com/office/drawing/2014/main" id="{574EB93B-546C-4402-8C21-CABEA8D0B78D}"/>
              </a:ext>
            </a:extLst>
          </p:cNvPr>
          <p:cNvSpPr txBox="1">
            <a:spLocks/>
          </p:cNvSpPr>
          <p:nvPr/>
        </p:nvSpPr>
        <p:spPr>
          <a:xfrm>
            <a:off x="324000" y="1124744"/>
            <a:ext cx="8496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2. SLUČAJ – Radnik u toku radnog vremena obavlja VIŠE operacija</a:t>
            </a:r>
            <a:r>
              <a:rPr lang="vi-VN" sz="1800" b="1" dirty="0">
                <a:solidFill>
                  <a:srgbClr val="990000"/>
                </a:solidFill>
                <a:latin typeface="Arial" panose="020B0604020202020204" pitchFamily="34" charset="0"/>
                <a:cs typeface="Arial" panose="020B0604020202020204" pitchFamily="34" charset="0"/>
              </a:rPr>
              <a:t> </a:t>
            </a:r>
          </a:p>
        </p:txBody>
      </p:sp>
      <p:sp>
        <p:nvSpPr>
          <p:cNvPr id="13" name="Subtitle 2">
            <a:extLst>
              <a:ext uri="{FF2B5EF4-FFF2-40B4-BE49-F238E27FC236}">
                <a16:creationId xmlns:a16="http://schemas.microsoft.com/office/drawing/2014/main" id="{0659B3B7-7F59-49AF-AF86-88852BECAC1A}"/>
              </a:ext>
            </a:extLst>
          </p:cNvPr>
          <p:cNvSpPr txBox="1">
            <a:spLocks/>
          </p:cNvSpPr>
          <p:nvPr/>
        </p:nvSpPr>
        <p:spPr>
          <a:xfrm>
            <a:off x="4829547" y="2636912"/>
            <a:ext cx="3851968" cy="16879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Parcijalne vrednosti dnevne izloženosti radnika vibracijama celog tela u pojedinim ortogonalnim pravcima </a:t>
            </a:r>
            <a:br>
              <a:rPr lang="sr-Latn-RS" sz="1800" b="1" dirty="0">
                <a:solidFill>
                  <a:srgbClr val="000066"/>
                </a:solidFill>
                <a:latin typeface="Arial" panose="020B0604020202020204" pitchFamily="34" charset="0"/>
                <a:cs typeface="Arial" panose="020B0604020202020204" pitchFamily="34" charset="0"/>
              </a:rPr>
            </a:br>
            <a:r>
              <a:rPr lang="sr-Latn-RS" sz="1800" b="1" dirty="0">
                <a:solidFill>
                  <a:srgbClr val="990000"/>
                </a:solidFill>
                <a:latin typeface="Arial" panose="020B0604020202020204" pitchFamily="34" charset="0"/>
                <a:cs typeface="Arial" panose="020B0604020202020204" pitchFamily="34" charset="0"/>
              </a:rPr>
              <a:t>za svaku operaciju</a:t>
            </a:r>
            <a:endParaRPr lang="vi-VN" sz="1800" b="1" dirty="0">
              <a:solidFill>
                <a:srgbClr val="990000"/>
              </a:solidFill>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E60548F9-A53D-43BD-85CF-13CF78CC8E6D}"/>
              </a:ext>
            </a:extLst>
          </p:cNvPr>
          <p:cNvSpPr/>
          <p:nvPr/>
        </p:nvSpPr>
        <p:spPr bwMode="auto">
          <a:xfrm>
            <a:off x="4378003" y="1700214"/>
            <a:ext cx="216024" cy="3600450"/>
          </a:xfrm>
          <a:prstGeom prst="rightBrace">
            <a:avLst>
              <a:gd name="adj1" fmla="val 74779"/>
              <a:gd name="adj2" fmla="val 5000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r-Latn-RS" sz="2400" b="0" i="0" u="none" strike="noStrike" cap="none" normalizeH="0" baseline="0">
              <a:ln>
                <a:noFill/>
              </a:ln>
              <a:effectLst/>
              <a:latin typeface="Arial" charset="0"/>
            </a:endParaRPr>
          </a:p>
        </p:txBody>
      </p:sp>
    </p:spTree>
    <p:extLst>
      <p:ext uri="{BB962C8B-B14F-4D97-AF65-F5344CB8AC3E}">
        <p14:creationId xmlns:p14="http://schemas.microsoft.com/office/powerpoint/2010/main" val="226243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6534148" y="1524225"/>
            <a:ext cx="2286324" cy="233682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Ukupna vrednost dnevne izloženosti radnika vibracijama celog tela </a:t>
            </a:r>
            <a:r>
              <a:rPr lang="sr-Latn-RS" sz="1800" b="1" dirty="0">
                <a:solidFill>
                  <a:srgbClr val="990000"/>
                </a:solidFill>
                <a:latin typeface="Arial" panose="020B0604020202020204" pitchFamily="34" charset="0"/>
                <a:cs typeface="Arial" panose="020B0604020202020204" pitchFamily="34" charset="0"/>
              </a:rPr>
              <a:t>u pojedinim ortogonalnim pravcima </a:t>
            </a:r>
            <a:endParaRPr lang="vi-VN" sz="1800" b="1" dirty="0">
              <a:solidFill>
                <a:srgbClr val="990000"/>
              </a:solidFill>
              <a:latin typeface="Arial" panose="020B0604020202020204" pitchFamily="34" charset="0"/>
              <a:cs typeface="Arial" panose="020B0604020202020204" pitchFamily="34" charset="0"/>
            </a:endParaRPr>
          </a:p>
        </p:txBody>
      </p:sp>
      <p:graphicFrame>
        <p:nvGraphicFramePr>
          <p:cNvPr id="23" name="Object 4"/>
          <p:cNvGraphicFramePr>
            <a:graphicFrameLocks noChangeAspect="1"/>
          </p:cNvGraphicFramePr>
          <p:nvPr>
            <p:extLst>
              <p:ext uri="{D42A27DB-BD31-4B8C-83A1-F6EECF244321}">
                <p14:modId xmlns:p14="http://schemas.microsoft.com/office/powerpoint/2010/main" val="2797762016"/>
              </p:ext>
            </p:extLst>
          </p:nvPr>
        </p:nvGraphicFramePr>
        <p:xfrm>
          <a:off x="2216285" y="4365104"/>
          <a:ext cx="4711429" cy="612000"/>
        </p:xfrm>
        <a:graphic>
          <a:graphicData uri="http://schemas.openxmlformats.org/presentationml/2006/ole">
            <mc:AlternateContent xmlns:mc="http://schemas.openxmlformats.org/markup-compatibility/2006">
              <mc:Choice xmlns:v="urn:schemas-microsoft-com:vml" Requires="v">
                <p:oleObj name="Equation" r:id="rId3" imgW="2565360" imgH="330120" progId="Equation.DSMT4">
                  <p:embed/>
                </p:oleObj>
              </mc:Choice>
              <mc:Fallback>
                <p:oleObj name="Equation" r:id="rId3" imgW="2565360" imgH="330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285" y="4365104"/>
                        <a:ext cx="4711429" cy="61200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41988" name="Object 4"/>
          <p:cNvGraphicFramePr>
            <a:graphicFrameLocks noChangeAspect="1"/>
          </p:cNvGraphicFramePr>
          <p:nvPr>
            <p:extLst>
              <p:ext uri="{D42A27DB-BD31-4B8C-83A1-F6EECF244321}">
                <p14:modId xmlns:p14="http://schemas.microsoft.com/office/powerpoint/2010/main" val="2469501204"/>
              </p:ext>
            </p:extLst>
          </p:nvPr>
        </p:nvGraphicFramePr>
        <p:xfrm>
          <a:off x="361726" y="1502023"/>
          <a:ext cx="5738813" cy="2359025"/>
        </p:xfrm>
        <a:graphic>
          <a:graphicData uri="http://schemas.openxmlformats.org/presentationml/2006/ole">
            <mc:AlternateContent xmlns:mc="http://schemas.openxmlformats.org/markup-compatibility/2006">
              <mc:Choice xmlns:v="urn:schemas-microsoft-com:vml" Requires="v">
                <p:oleObj name="Equation" r:id="rId5" imgW="3162240" imgH="1295280" progId="Equation.DSMT4">
                  <p:embed/>
                </p:oleObj>
              </mc:Choice>
              <mc:Fallback>
                <p:oleObj name="Equation" r:id="rId5" imgW="3162240" imgH="1295280" progId="Equation.DSMT4">
                  <p:embed/>
                  <p:pic>
                    <p:nvPicPr>
                      <p:cNvPr id="0" name=""/>
                      <p:cNvPicPr>
                        <a:picLocks noChangeAspect="1" noChangeArrowheads="1"/>
                      </p:cNvPicPr>
                      <p:nvPr/>
                    </p:nvPicPr>
                    <p:blipFill>
                      <a:blip r:embed="rId6"/>
                      <a:srcRect/>
                      <a:stretch>
                        <a:fillRect/>
                      </a:stretch>
                    </p:blipFill>
                    <p:spPr bwMode="auto">
                      <a:xfrm>
                        <a:off x="361726" y="1502023"/>
                        <a:ext cx="5738813" cy="235902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7" name="Straight Connector 6">
            <a:extLst>
              <a:ext uri="{FF2B5EF4-FFF2-40B4-BE49-F238E27FC236}">
                <a16:creationId xmlns:a16="http://schemas.microsoft.com/office/drawing/2014/main" id="{D045E55E-7037-4A71-821B-40934CDE4FE8}"/>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7EA20C39-1630-47EC-B853-4847E73267B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64B3422B-C74C-4482-B500-A455B932D979}"/>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478FB4D8-8078-452D-A4A1-273994040844}"/>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15">
            <a:extLst>
              <a:ext uri="{FF2B5EF4-FFF2-40B4-BE49-F238E27FC236}">
                <a16:creationId xmlns:a16="http://schemas.microsoft.com/office/drawing/2014/main" id="{44DEE3FD-7AC3-4419-80C9-671FC4171E95}"/>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2" name="Rectangle 9">
            <a:extLst>
              <a:ext uri="{FF2B5EF4-FFF2-40B4-BE49-F238E27FC236}">
                <a16:creationId xmlns:a16="http://schemas.microsoft.com/office/drawing/2014/main" id="{D1347AFB-4E06-4702-922E-267C639C30C9}"/>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Right Brace 13">
            <a:extLst>
              <a:ext uri="{FF2B5EF4-FFF2-40B4-BE49-F238E27FC236}">
                <a16:creationId xmlns:a16="http://schemas.microsoft.com/office/drawing/2014/main" id="{131728E2-6EC7-4F99-BC3F-DA6776DCE41C}"/>
              </a:ext>
            </a:extLst>
          </p:cNvPr>
          <p:cNvSpPr/>
          <p:nvPr/>
        </p:nvSpPr>
        <p:spPr bwMode="auto">
          <a:xfrm>
            <a:off x="6195069" y="1521048"/>
            <a:ext cx="216024" cy="2340000"/>
          </a:xfrm>
          <a:prstGeom prst="rightBrace">
            <a:avLst>
              <a:gd name="adj1" fmla="val 74779"/>
              <a:gd name="adj2" fmla="val 5000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r-Latn-RS" sz="2400" b="0" i="0" u="none" strike="noStrike" cap="none" normalizeH="0" baseline="0">
              <a:ln>
                <a:noFill/>
              </a:ln>
              <a:effectLst/>
              <a:latin typeface="Arial" charset="0"/>
            </a:endParaRPr>
          </a:p>
        </p:txBody>
      </p:sp>
    </p:spTree>
    <p:extLst>
      <p:ext uri="{BB962C8B-B14F-4D97-AF65-F5344CB8AC3E}">
        <p14:creationId xmlns:p14="http://schemas.microsoft.com/office/powerpoint/2010/main" val="303084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5525347" y="2961572"/>
            <a:ext cx="3079101" cy="10777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Parcijalne vrednosti doze vibracija u pojedinim ortogonalnim pravcima</a:t>
            </a:r>
            <a:endParaRPr lang="vi-VN" sz="1800" b="1" dirty="0">
              <a:solidFill>
                <a:srgbClr val="000066"/>
              </a:solidFill>
              <a:latin typeface="Arial" panose="020B0604020202020204" pitchFamily="34" charset="0"/>
              <a:cs typeface="Arial" panose="020B0604020202020204" pitchFamily="34" charset="0"/>
            </a:endParaRPr>
          </a:p>
        </p:txBody>
      </p:sp>
      <p:graphicFrame>
        <p:nvGraphicFramePr>
          <p:cNvPr id="49154" name="Object 2"/>
          <p:cNvGraphicFramePr>
            <a:graphicFrameLocks noChangeAspect="1"/>
          </p:cNvGraphicFramePr>
          <p:nvPr>
            <p:extLst>
              <p:ext uri="{D42A27DB-BD31-4B8C-83A1-F6EECF244321}">
                <p14:modId xmlns:p14="http://schemas.microsoft.com/office/powerpoint/2010/main" val="2393696233"/>
              </p:ext>
            </p:extLst>
          </p:nvPr>
        </p:nvGraphicFramePr>
        <p:xfrm>
          <a:off x="1093600" y="1782292"/>
          <a:ext cx="4041775" cy="3409950"/>
        </p:xfrm>
        <a:graphic>
          <a:graphicData uri="http://schemas.openxmlformats.org/presentationml/2006/ole">
            <mc:AlternateContent xmlns:mc="http://schemas.openxmlformats.org/markup-compatibility/2006">
              <mc:Choice xmlns:v="urn:schemas-microsoft-com:vml" Requires="v">
                <p:oleObj name="Equation" r:id="rId3" imgW="2158920" imgH="1803240" progId="Equation.DSMT4">
                  <p:embed/>
                </p:oleObj>
              </mc:Choice>
              <mc:Fallback>
                <p:oleObj name="Equation" r:id="rId3" imgW="2158920" imgH="1803240" progId="Equation.DSMT4">
                  <p:embed/>
                  <p:pic>
                    <p:nvPicPr>
                      <p:cNvPr id="0" name=""/>
                      <p:cNvPicPr>
                        <a:picLocks noChangeAspect="1" noChangeArrowheads="1"/>
                      </p:cNvPicPr>
                      <p:nvPr/>
                    </p:nvPicPr>
                    <p:blipFill>
                      <a:blip r:embed="rId4"/>
                      <a:srcRect/>
                      <a:stretch>
                        <a:fillRect/>
                      </a:stretch>
                    </p:blipFill>
                    <p:spPr bwMode="auto">
                      <a:xfrm>
                        <a:off x="1093600" y="1782292"/>
                        <a:ext cx="4041775" cy="34099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49155" name="Object 4"/>
          <p:cNvGraphicFramePr>
            <a:graphicFrameLocks noChangeAspect="1"/>
          </p:cNvGraphicFramePr>
          <p:nvPr>
            <p:extLst>
              <p:ext uri="{D42A27DB-BD31-4B8C-83A1-F6EECF244321}">
                <p14:modId xmlns:p14="http://schemas.microsoft.com/office/powerpoint/2010/main" val="214518544"/>
              </p:ext>
            </p:extLst>
          </p:nvPr>
        </p:nvGraphicFramePr>
        <p:xfrm>
          <a:off x="1141933" y="5589240"/>
          <a:ext cx="6834188" cy="612775"/>
        </p:xfrm>
        <a:graphic>
          <a:graphicData uri="http://schemas.openxmlformats.org/presentationml/2006/ole">
            <mc:AlternateContent xmlns:mc="http://schemas.openxmlformats.org/markup-compatibility/2006">
              <mc:Choice xmlns:v="urn:schemas-microsoft-com:vml" Requires="v">
                <p:oleObj name="Equation" r:id="rId5" imgW="3720960" imgH="330120" progId="Equation.DSMT4">
                  <p:embed/>
                </p:oleObj>
              </mc:Choice>
              <mc:Fallback>
                <p:oleObj name="Equation" r:id="rId5" imgW="3720960" imgH="3301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933" y="5589240"/>
                        <a:ext cx="6834188" cy="6127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7" name="Straight Connector 6">
            <a:extLst>
              <a:ext uri="{FF2B5EF4-FFF2-40B4-BE49-F238E27FC236}">
                <a16:creationId xmlns:a16="http://schemas.microsoft.com/office/drawing/2014/main" id="{74210BF4-9A8D-4321-8A42-77F0C317C8A2}"/>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565DB437-3E8E-4ADC-87ED-DE1875CB3D5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067FD61B-4985-4B62-9B3C-1C062B5BA1DD}"/>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0F865BA8-1B42-4311-8769-FF05406804C0}"/>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15">
            <a:extLst>
              <a:ext uri="{FF2B5EF4-FFF2-40B4-BE49-F238E27FC236}">
                <a16:creationId xmlns:a16="http://schemas.microsoft.com/office/drawing/2014/main" id="{297497F3-63C8-41F6-AE45-9B0CE7D07172}"/>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doze vibracija za radnike izložene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2" name="Rectangle 9">
            <a:extLst>
              <a:ext uri="{FF2B5EF4-FFF2-40B4-BE49-F238E27FC236}">
                <a16:creationId xmlns:a16="http://schemas.microsoft.com/office/drawing/2014/main" id="{862AF989-2CFC-4D15-BD66-895FF56135C9}"/>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Subtitle 2">
            <a:extLst>
              <a:ext uri="{FF2B5EF4-FFF2-40B4-BE49-F238E27FC236}">
                <a16:creationId xmlns:a16="http://schemas.microsoft.com/office/drawing/2014/main" id="{D94278B5-46A8-4D4E-B2DD-93E7AAA88A64}"/>
              </a:ext>
            </a:extLst>
          </p:cNvPr>
          <p:cNvSpPr txBox="1">
            <a:spLocks/>
          </p:cNvSpPr>
          <p:nvPr/>
        </p:nvSpPr>
        <p:spPr>
          <a:xfrm>
            <a:off x="324000" y="1124744"/>
            <a:ext cx="8496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1. SLUČAJ – Radnik u toku radnog vremena obavlja SAMO JEDNU operaciju</a:t>
            </a:r>
            <a:r>
              <a:rPr lang="vi-VN" sz="1800" b="1" dirty="0">
                <a:solidFill>
                  <a:srgbClr val="990000"/>
                </a:solidFill>
                <a:latin typeface="Arial" panose="020B0604020202020204" pitchFamily="34" charset="0"/>
                <a:cs typeface="Arial" panose="020B0604020202020204" pitchFamily="34" charset="0"/>
              </a:rPr>
              <a:t> </a:t>
            </a:r>
          </a:p>
        </p:txBody>
      </p:sp>
      <p:sp>
        <p:nvSpPr>
          <p:cNvPr id="14" name="Right Brace 13">
            <a:extLst>
              <a:ext uri="{FF2B5EF4-FFF2-40B4-BE49-F238E27FC236}">
                <a16:creationId xmlns:a16="http://schemas.microsoft.com/office/drawing/2014/main" id="{566D862E-2378-44E4-9762-B5F49830022D}"/>
              </a:ext>
            </a:extLst>
          </p:cNvPr>
          <p:cNvSpPr/>
          <p:nvPr/>
        </p:nvSpPr>
        <p:spPr bwMode="auto">
          <a:xfrm>
            <a:off x="5227124" y="1700214"/>
            <a:ext cx="216024" cy="3600450"/>
          </a:xfrm>
          <a:prstGeom prst="rightBrace">
            <a:avLst>
              <a:gd name="adj1" fmla="val 74779"/>
              <a:gd name="adj2" fmla="val 5000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r-Latn-RS" sz="2400" b="0" i="0" u="none" strike="noStrike" cap="none" normalizeH="0" baseline="0">
              <a:ln>
                <a:noFill/>
              </a:ln>
              <a:effectLst/>
              <a:latin typeface="Arial" charset="0"/>
            </a:endParaRPr>
          </a:p>
        </p:txBody>
      </p:sp>
    </p:spTree>
    <p:extLst>
      <p:ext uri="{BB962C8B-B14F-4D97-AF65-F5344CB8AC3E}">
        <p14:creationId xmlns:p14="http://schemas.microsoft.com/office/powerpoint/2010/main" val="418156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5524451" y="2636912"/>
            <a:ext cx="3384376" cy="172819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pPr>
            <a:r>
              <a:rPr lang="sr-Latn-RS" sz="1800" b="1" dirty="0">
                <a:solidFill>
                  <a:srgbClr val="000066"/>
                </a:solidFill>
                <a:latin typeface="Arial" panose="020B0604020202020204" pitchFamily="34" charset="0"/>
                <a:cs typeface="Arial" panose="020B0604020202020204" pitchFamily="34" charset="0"/>
              </a:rPr>
              <a:t>Parcijalne vrednosti doze vibracija u pojedinim ortogonalnim pravcima  </a:t>
            </a:r>
            <a:br>
              <a:rPr lang="sr-Latn-RS" sz="1800" b="1" dirty="0">
                <a:solidFill>
                  <a:srgbClr val="000066"/>
                </a:solidFill>
                <a:latin typeface="Arial" panose="020B0604020202020204" pitchFamily="34" charset="0"/>
                <a:cs typeface="Arial" panose="020B0604020202020204" pitchFamily="34" charset="0"/>
              </a:rPr>
            </a:br>
            <a:r>
              <a:rPr lang="sr-Latn-RS" sz="1800" b="1" dirty="0">
                <a:solidFill>
                  <a:srgbClr val="990000"/>
                </a:solidFill>
                <a:latin typeface="Arial" panose="020B0604020202020204" pitchFamily="34" charset="0"/>
                <a:cs typeface="Arial" panose="020B0604020202020204" pitchFamily="34" charset="0"/>
              </a:rPr>
              <a:t>za svaku operaciju, radni zadatak ili režim rada mašine</a:t>
            </a:r>
            <a:endParaRPr lang="vi-VN" sz="1800" b="1" dirty="0">
              <a:solidFill>
                <a:srgbClr val="990000"/>
              </a:solidFill>
              <a:latin typeface="Arial" panose="020B0604020202020204" pitchFamily="34" charset="0"/>
              <a:cs typeface="Arial" panose="020B0604020202020204" pitchFamily="34" charset="0"/>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2952857574"/>
              </p:ext>
            </p:extLst>
          </p:nvPr>
        </p:nvGraphicFramePr>
        <p:xfrm>
          <a:off x="827584" y="1819250"/>
          <a:ext cx="4279900" cy="3409950"/>
        </p:xfrm>
        <a:graphic>
          <a:graphicData uri="http://schemas.openxmlformats.org/presentationml/2006/ole">
            <mc:AlternateContent xmlns:mc="http://schemas.openxmlformats.org/markup-compatibility/2006">
              <mc:Choice xmlns:v="urn:schemas-microsoft-com:vml" Requires="v">
                <p:oleObj name="Equation" r:id="rId3" imgW="2286000" imgH="1803240" progId="Equation.DSMT4">
                  <p:embed/>
                </p:oleObj>
              </mc:Choice>
              <mc:Fallback>
                <p:oleObj name="Equation" r:id="rId3" imgW="2286000" imgH="1803240" progId="Equation.DSMT4">
                  <p:embed/>
                  <p:pic>
                    <p:nvPicPr>
                      <p:cNvPr id="0" name=""/>
                      <p:cNvPicPr>
                        <a:picLocks noChangeAspect="1" noChangeArrowheads="1"/>
                      </p:cNvPicPr>
                      <p:nvPr/>
                    </p:nvPicPr>
                    <p:blipFill>
                      <a:blip r:embed="rId4"/>
                      <a:srcRect/>
                      <a:stretch>
                        <a:fillRect/>
                      </a:stretch>
                    </p:blipFill>
                    <p:spPr bwMode="auto">
                      <a:xfrm>
                        <a:off x="827584" y="1819250"/>
                        <a:ext cx="4279900" cy="34099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6" name="Straight Connector 5">
            <a:extLst>
              <a:ext uri="{FF2B5EF4-FFF2-40B4-BE49-F238E27FC236}">
                <a16:creationId xmlns:a16="http://schemas.microsoft.com/office/drawing/2014/main" id="{717C9CB7-6C1E-4C2A-AFF0-E67780DF58C2}"/>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CCA34532-6EC8-4EF9-AEE0-4688E2BFC1EA}"/>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1EE05637-2559-4891-A8FF-F2C20E309343}"/>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32F88A35-4F7B-4C6C-9B94-EA9CDEA0D22F}"/>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15">
            <a:extLst>
              <a:ext uri="{FF2B5EF4-FFF2-40B4-BE49-F238E27FC236}">
                <a16:creationId xmlns:a16="http://schemas.microsoft.com/office/drawing/2014/main" id="{300D8C8F-FC86-4513-AF05-AF7633504282}"/>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doze vibracija za radnike izložene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2" name="Rectangle 9">
            <a:extLst>
              <a:ext uri="{FF2B5EF4-FFF2-40B4-BE49-F238E27FC236}">
                <a16:creationId xmlns:a16="http://schemas.microsoft.com/office/drawing/2014/main" id="{1C3B6475-ACB3-42F5-A4B5-AF737718645A}"/>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Subtitle 2">
            <a:extLst>
              <a:ext uri="{FF2B5EF4-FFF2-40B4-BE49-F238E27FC236}">
                <a16:creationId xmlns:a16="http://schemas.microsoft.com/office/drawing/2014/main" id="{7409FD1B-6C79-4A64-8DA6-5DB42E3BE806}"/>
              </a:ext>
            </a:extLst>
          </p:cNvPr>
          <p:cNvSpPr txBox="1">
            <a:spLocks/>
          </p:cNvSpPr>
          <p:nvPr/>
        </p:nvSpPr>
        <p:spPr>
          <a:xfrm>
            <a:off x="324000" y="1124744"/>
            <a:ext cx="8496000" cy="443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990000"/>
                </a:solidFill>
                <a:latin typeface="Arial" panose="020B0604020202020204" pitchFamily="34" charset="0"/>
                <a:cs typeface="Arial" panose="020B0604020202020204" pitchFamily="34" charset="0"/>
              </a:rPr>
              <a:t>2. SLUČAJ – Radnik u toku radnog vremena obavlja VIŠE operacija</a:t>
            </a:r>
            <a:r>
              <a:rPr lang="vi-VN" sz="1800" b="1" dirty="0">
                <a:solidFill>
                  <a:srgbClr val="990000"/>
                </a:solidFill>
                <a:latin typeface="Arial" panose="020B0604020202020204" pitchFamily="34" charset="0"/>
                <a:cs typeface="Arial" panose="020B0604020202020204" pitchFamily="34" charset="0"/>
              </a:rPr>
              <a:t> </a:t>
            </a:r>
          </a:p>
        </p:txBody>
      </p:sp>
      <p:sp>
        <p:nvSpPr>
          <p:cNvPr id="14" name="Right Brace 13">
            <a:extLst>
              <a:ext uri="{FF2B5EF4-FFF2-40B4-BE49-F238E27FC236}">
                <a16:creationId xmlns:a16="http://schemas.microsoft.com/office/drawing/2014/main" id="{36F3E50E-2774-4B81-8617-97FFF7B80DB7}"/>
              </a:ext>
            </a:extLst>
          </p:cNvPr>
          <p:cNvSpPr/>
          <p:nvPr/>
        </p:nvSpPr>
        <p:spPr bwMode="auto">
          <a:xfrm>
            <a:off x="5227124" y="1700214"/>
            <a:ext cx="216024" cy="3600450"/>
          </a:xfrm>
          <a:prstGeom prst="rightBrace">
            <a:avLst>
              <a:gd name="adj1" fmla="val 74779"/>
              <a:gd name="adj2" fmla="val 50000"/>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r-Latn-RS" sz="2400" b="0" i="0" u="none" strike="noStrike" cap="none" normalizeH="0" baseline="0">
              <a:ln>
                <a:noFill/>
              </a:ln>
              <a:effectLst/>
              <a:latin typeface="Arial" charset="0"/>
            </a:endParaRPr>
          </a:p>
        </p:txBody>
      </p:sp>
    </p:spTree>
    <p:extLst>
      <p:ext uri="{BB962C8B-B14F-4D97-AF65-F5344CB8AC3E}">
        <p14:creationId xmlns:p14="http://schemas.microsoft.com/office/powerpoint/2010/main" val="179371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582707" y="1340768"/>
            <a:ext cx="7978587" cy="36365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sr-Latn-RS" sz="1800" b="1" dirty="0">
                <a:solidFill>
                  <a:srgbClr val="000066"/>
                </a:solidFill>
                <a:latin typeface="Arial" panose="020B0604020202020204" pitchFamily="34" charset="0"/>
                <a:cs typeface="Arial" panose="020B0604020202020204" pitchFamily="34" charset="0"/>
              </a:rPr>
              <a:t>Ukupne vrednosti doze vibracija u pojedinim ortogonalnim pravcima:</a:t>
            </a:r>
            <a:endParaRPr lang="vi-VN" sz="1800" b="1" dirty="0">
              <a:solidFill>
                <a:srgbClr val="000066"/>
              </a:solidFill>
              <a:latin typeface="Arial" panose="020B0604020202020204" pitchFamily="34" charset="0"/>
              <a:cs typeface="Arial" panose="020B0604020202020204" pitchFamily="34" charset="0"/>
            </a:endParaRPr>
          </a:p>
        </p:txBody>
      </p:sp>
      <p:graphicFrame>
        <p:nvGraphicFramePr>
          <p:cNvPr id="51203" name="Object 4"/>
          <p:cNvGraphicFramePr>
            <a:graphicFrameLocks noChangeAspect="1"/>
          </p:cNvGraphicFramePr>
          <p:nvPr>
            <p:extLst>
              <p:ext uri="{D42A27DB-BD31-4B8C-83A1-F6EECF244321}">
                <p14:modId xmlns:p14="http://schemas.microsoft.com/office/powerpoint/2010/main" val="1319874210"/>
              </p:ext>
            </p:extLst>
          </p:nvPr>
        </p:nvGraphicFramePr>
        <p:xfrm>
          <a:off x="1085850" y="4869160"/>
          <a:ext cx="6975475" cy="612775"/>
        </p:xfrm>
        <a:graphic>
          <a:graphicData uri="http://schemas.openxmlformats.org/presentationml/2006/ole">
            <mc:AlternateContent xmlns:mc="http://schemas.openxmlformats.org/markup-compatibility/2006">
              <mc:Choice xmlns:v="urn:schemas-microsoft-com:vml" Requires="v">
                <p:oleObj name="Equation" r:id="rId3" imgW="3797280" imgH="330120" progId="Equation.DSMT4">
                  <p:embed/>
                </p:oleObj>
              </mc:Choice>
              <mc:Fallback>
                <p:oleObj name="Equation" r:id="rId3" imgW="3797280" imgH="330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4869160"/>
                        <a:ext cx="6975475" cy="61277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graphicFrame>
        <p:nvGraphicFramePr>
          <p:cNvPr id="51204" name="Object 4"/>
          <p:cNvGraphicFramePr>
            <a:graphicFrameLocks noChangeAspect="1"/>
          </p:cNvGraphicFramePr>
          <p:nvPr>
            <p:extLst>
              <p:ext uri="{D42A27DB-BD31-4B8C-83A1-F6EECF244321}">
                <p14:modId xmlns:p14="http://schemas.microsoft.com/office/powerpoint/2010/main" val="3698179886"/>
              </p:ext>
            </p:extLst>
          </p:nvPr>
        </p:nvGraphicFramePr>
        <p:xfrm>
          <a:off x="607219" y="1844824"/>
          <a:ext cx="7929563" cy="2359025"/>
        </p:xfrm>
        <a:graphic>
          <a:graphicData uri="http://schemas.openxmlformats.org/presentationml/2006/ole">
            <mc:AlternateContent xmlns:mc="http://schemas.openxmlformats.org/markup-compatibility/2006">
              <mc:Choice xmlns:v="urn:schemas-microsoft-com:vml" Requires="v">
                <p:oleObj name="Equation" r:id="rId5" imgW="4368600" imgH="1295280" progId="Equation.DSMT4">
                  <p:embed/>
                </p:oleObj>
              </mc:Choice>
              <mc:Fallback>
                <p:oleObj name="Equation" r:id="rId5" imgW="4368600" imgH="1295280" progId="Equation.DSMT4">
                  <p:embed/>
                  <p:pic>
                    <p:nvPicPr>
                      <p:cNvPr id="0" name=""/>
                      <p:cNvPicPr>
                        <a:picLocks noChangeAspect="1" noChangeArrowheads="1"/>
                      </p:cNvPicPr>
                      <p:nvPr/>
                    </p:nvPicPr>
                    <p:blipFill>
                      <a:blip r:embed="rId6"/>
                      <a:srcRect/>
                      <a:stretch>
                        <a:fillRect/>
                      </a:stretch>
                    </p:blipFill>
                    <p:spPr bwMode="auto">
                      <a:xfrm>
                        <a:off x="607219" y="1844824"/>
                        <a:ext cx="7929563" cy="235902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8575">
                            <a:solidFill>
                              <a:srgbClr val="A50021"/>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8420818F-7B1A-48B7-94CE-C38DF34EE6C3}"/>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9046BA0C-9E2C-4413-AFA0-4FF01E53B2E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D336DC28-9485-4373-9212-709B7D9DC405}"/>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F0860CD8-E68C-48BF-8D6D-F7009DD76E75}"/>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2" name="Rectangle 15">
            <a:extLst>
              <a:ext uri="{FF2B5EF4-FFF2-40B4-BE49-F238E27FC236}">
                <a16:creationId xmlns:a16="http://schemas.microsoft.com/office/drawing/2014/main" id="{4B3A7CEA-9CAC-428D-90EA-01C6BD38F7E1}"/>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doze vibracija za radnike izložene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3" name="Rectangle 9">
            <a:extLst>
              <a:ext uri="{FF2B5EF4-FFF2-40B4-BE49-F238E27FC236}">
                <a16:creationId xmlns:a16="http://schemas.microsoft.com/office/drawing/2014/main" id="{B5E60412-4516-4ECC-86A3-C1BB4C12D4FB}"/>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cxnSp>
        <p:nvCxnSpPr>
          <p:cNvPr id="14" name="Straight Connector 13">
            <a:extLst>
              <a:ext uri="{FF2B5EF4-FFF2-40B4-BE49-F238E27FC236}">
                <a16:creationId xmlns:a16="http://schemas.microsoft.com/office/drawing/2014/main" id="{F1EFF3A6-8B16-4A43-84CB-31A71EB45281}"/>
              </a:ext>
            </a:extLst>
          </p:cNvPr>
          <p:cNvCxnSpPr>
            <a:cxnSpLocks/>
          </p:cNvCxnSpPr>
          <p:nvPr/>
        </p:nvCxnSpPr>
        <p:spPr bwMode="auto">
          <a:xfrm rot="16200000">
            <a:off x="4572000" y="2403128"/>
            <a:ext cx="0" cy="4356000"/>
          </a:xfrm>
          <a:prstGeom prst="line">
            <a:avLst/>
          </a:prstGeom>
          <a:ln>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6630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02365" y="1588150"/>
            <a:ext cx="2587824" cy="369332"/>
          </a:xfrm>
          <a:prstGeom prst="rect">
            <a:avLst/>
          </a:prstGeom>
        </p:spPr>
        <p:txBody>
          <a:bodyPr wrap="square">
            <a:spAutoFit/>
          </a:bodyPr>
          <a:lstStyle/>
          <a:p>
            <a:r>
              <a:rPr lang="sr-Latn-RS" sz="1800" dirty="0">
                <a:hlinkClick r:id="rId3" action="ppaction://hlinkfile"/>
              </a:rPr>
              <a:t>WBV kalkulator.xls</a:t>
            </a:r>
            <a:endParaRPr lang="sr-Latn-RS" sz="1800" dirty="0"/>
          </a:p>
        </p:txBody>
      </p:sp>
      <p:pic>
        <p:nvPicPr>
          <p:cNvPr id="553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 y="2022486"/>
            <a:ext cx="8460000" cy="440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a:extLst>
              <a:ext uri="{FF2B5EF4-FFF2-40B4-BE49-F238E27FC236}">
                <a16:creationId xmlns:a16="http://schemas.microsoft.com/office/drawing/2014/main" id="{42C75960-33E9-4823-A227-5E79E0E247B9}"/>
              </a:ext>
            </a:extLst>
          </p:cNvPr>
          <p:cNvSpPr txBox="1">
            <a:spLocks/>
          </p:cNvSpPr>
          <p:nvPr/>
        </p:nvSpPr>
        <p:spPr>
          <a:xfrm>
            <a:off x="387226" y="1124743"/>
            <a:ext cx="8352085" cy="3923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dirty="0">
                <a:solidFill>
                  <a:srgbClr val="990000"/>
                </a:solidFill>
                <a:latin typeface="Arial" panose="020B0604020202020204" pitchFamily="34" charset="0"/>
                <a:cs typeface="Arial" panose="020B0604020202020204" pitchFamily="34" charset="0"/>
              </a:rPr>
              <a:t>Kalkulator za izračunavnje dnevne izloženosti vibracijama celog tela</a:t>
            </a:r>
            <a:endParaRPr lang="vi-VN" sz="1800" b="1" dirty="0">
              <a:solidFill>
                <a:srgbClr val="99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AEECAB9-EBB0-473C-ABBD-BECB5995A53F}"/>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8D7C84C4-E019-4447-93C1-B8498EC738F5}"/>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89830AF3-B3C7-4DA7-8A37-58FAEF3D70C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E60FAC34-F179-46E8-A51E-30149E5401AF}"/>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2" name="Rectangle 15">
            <a:extLst>
              <a:ext uri="{FF2B5EF4-FFF2-40B4-BE49-F238E27FC236}">
                <a16:creationId xmlns:a16="http://schemas.microsoft.com/office/drawing/2014/main" id="{A8ECD3B7-DA06-45E7-92B9-9CD6A75D4E59}"/>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Vrednovanje dnevne izloženosti radnika vibracijama </a:t>
            </a:r>
            <a:r>
              <a:rPr lang="sr-Latn-CS" sz="2000" b="1" kern="0" dirty="0" err="1">
                <a:solidFill>
                  <a:srgbClr val="990000"/>
                </a:solidFill>
                <a:latin typeface="Arial Black" pitchFamily="34" charset="0"/>
              </a:rPr>
              <a:t>celog</a:t>
            </a:r>
            <a:r>
              <a:rPr lang="sr-Latn-CS" sz="2000" b="1" kern="0" dirty="0">
                <a:solidFill>
                  <a:srgbClr val="990000"/>
                </a:solidFill>
                <a:latin typeface="Arial Black" pitchFamily="34" charset="0"/>
              </a:rPr>
              <a:t> tela</a:t>
            </a:r>
          </a:p>
        </p:txBody>
      </p:sp>
      <p:sp>
        <p:nvSpPr>
          <p:cNvPr id="13" name="Rectangle 9">
            <a:extLst>
              <a:ext uri="{FF2B5EF4-FFF2-40B4-BE49-F238E27FC236}">
                <a16:creationId xmlns:a16="http://schemas.microsoft.com/office/drawing/2014/main" id="{2397B106-76F0-4AB9-82DA-18B88F5AD2BA}"/>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Tree>
    <p:extLst>
      <p:ext uri="{BB962C8B-B14F-4D97-AF65-F5344CB8AC3E}">
        <p14:creationId xmlns:p14="http://schemas.microsoft.com/office/powerpoint/2010/main" val="80111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950699" y="1268760"/>
            <a:ext cx="5242603" cy="504000"/>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r>
              <a:rPr lang="sr-Latn-RS" sz="1800" b="1" dirty="0">
                <a:solidFill>
                  <a:srgbClr val="000066"/>
                </a:solidFill>
                <a:latin typeface="Arial" panose="020B0604020202020204" pitchFamily="34" charset="0"/>
                <a:cs typeface="Arial" panose="020B0604020202020204" pitchFamily="34" charset="0"/>
              </a:rPr>
              <a:t>Prema efektima i lokaciji dejstva na radnika</a:t>
            </a:r>
          </a:p>
        </p:txBody>
      </p:sp>
      <p:pic>
        <p:nvPicPr>
          <p:cNvPr id="9" name="Picture 2" descr="G:\SENVIBE prezentacija_Vibracije - Darko\Slike www\images d.jpg"/>
          <p:cNvPicPr>
            <a:picLocks noChangeAspect="1" noChangeArrowheads="1"/>
          </p:cNvPicPr>
          <p:nvPr/>
        </p:nvPicPr>
        <p:blipFill>
          <a:blip r:embed="rId3"/>
          <a:srcRect/>
          <a:stretch>
            <a:fillRect/>
          </a:stretch>
        </p:blipFill>
        <p:spPr bwMode="auto">
          <a:xfrm>
            <a:off x="1326284" y="3257614"/>
            <a:ext cx="2160000" cy="2160000"/>
          </a:xfrm>
          <a:prstGeom prst="rect">
            <a:avLst/>
          </a:prstGeom>
          <a:noFill/>
        </p:spPr>
      </p:pic>
      <p:sp>
        <p:nvSpPr>
          <p:cNvPr id="12" name="Subtitle 2"/>
          <p:cNvSpPr txBox="1">
            <a:spLocks/>
          </p:cNvSpPr>
          <p:nvPr/>
        </p:nvSpPr>
        <p:spPr>
          <a:xfrm>
            <a:off x="4936386" y="2144541"/>
            <a:ext cx="3600000" cy="864000"/>
          </a:xfrm>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36000" tIns="36000" rIns="36000" bIns="3600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1200"/>
              </a:spcBef>
            </a:pPr>
            <a:r>
              <a:rPr lang="sr-Latn-RS" sz="1800" b="1" dirty="0">
                <a:solidFill>
                  <a:srgbClr val="990000"/>
                </a:solidFill>
                <a:latin typeface="Arial" panose="020B0604020202020204" pitchFamily="34" charset="0"/>
                <a:cs typeface="Arial" panose="020B0604020202020204" pitchFamily="34" charset="0"/>
              </a:rPr>
              <a:t>Vibracije celog tela </a:t>
            </a:r>
            <a:br>
              <a:rPr lang="sr-Latn-RS" sz="1800" b="1" dirty="0">
                <a:solidFill>
                  <a:srgbClr val="990000"/>
                </a:solidFill>
                <a:latin typeface="Arial" panose="020B0604020202020204" pitchFamily="34" charset="0"/>
                <a:cs typeface="Arial" panose="020B0604020202020204" pitchFamily="34" charset="0"/>
              </a:rPr>
            </a:br>
            <a:r>
              <a:rPr lang="sr-Latn-RS" sz="1800" b="1" dirty="0">
                <a:solidFill>
                  <a:srgbClr val="990000"/>
                </a:solidFill>
                <a:latin typeface="Arial" panose="020B0604020202020204" pitchFamily="34" charset="0"/>
                <a:cs typeface="Arial" panose="020B0604020202020204" pitchFamily="34" charset="0"/>
              </a:rPr>
              <a:t>(Whole Body Vibration, WBV)</a:t>
            </a:r>
            <a:endParaRPr lang="sr-Latn-CS" sz="1800" b="1" dirty="0">
              <a:solidFill>
                <a:srgbClr val="990000"/>
              </a:solidFill>
              <a:latin typeface="Arial" panose="020B0604020202020204" pitchFamily="34" charset="0"/>
              <a:cs typeface="Arial" panose="020B0604020202020204" pitchFamily="34" charset="0"/>
            </a:endParaRPr>
          </a:p>
        </p:txBody>
      </p:sp>
      <p:sp>
        <p:nvSpPr>
          <p:cNvPr id="13" name="Subtitle 2"/>
          <p:cNvSpPr txBox="1">
            <a:spLocks/>
          </p:cNvSpPr>
          <p:nvPr/>
        </p:nvSpPr>
        <p:spPr>
          <a:xfrm>
            <a:off x="607614" y="2144541"/>
            <a:ext cx="3600000" cy="864000"/>
          </a:xfrm>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36000" tIns="36000" rIns="36000" bIns="3600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sr-Latn-RS" sz="1800" b="1" dirty="0">
                <a:solidFill>
                  <a:srgbClr val="990000"/>
                </a:solidFill>
                <a:latin typeface="Arial" panose="020B0604020202020204" pitchFamily="34" charset="0"/>
                <a:cs typeface="Arial" panose="020B0604020202020204" pitchFamily="34" charset="0"/>
              </a:rPr>
              <a:t>Vibracije šaka-ruka</a:t>
            </a:r>
            <a:br>
              <a:rPr lang="sr-Latn-RS" sz="1800" b="1" dirty="0">
                <a:solidFill>
                  <a:srgbClr val="990000"/>
                </a:solidFill>
                <a:latin typeface="Arial" panose="020B0604020202020204" pitchFamily="34" charset="0"/>
                <a:cs typeface="Arial" panose="020B0604020202020204" pitchFamily="34" charset="0"/>
              </a:rPr>
            </a:br>
            <a:r>
              <a:rPr lang="sr-Latn-RS" sz="1800" b="1" dirty="0">
                <a:solidFill>
                  <a:srgbClr val="990000"/>
                </a:solidFill>
                <a:latin typeface="Arial" panose="020B0604020202020204" pitchFamily="34" charset="0"/>
                <a:cs typeface="Arial" panose="020B0604020202020204" pitchFamily="34" charset="0"/>
              </a:rPr>
              <a:t>(Hand-Arm Vibration, HAV)</a:t>
            </a:r>
            <a:endParaRPr lang="de-DE" sz="1800" b="1" dirty="0">
              <a:solidFill>
                <a:srgbClr val="990000"/>
              </a:solidFill>
              <a:latin typeface="Arial" panose="020B0604020202020204" pitchFamily="34" charset="0"/>
              <a:cs typeface="Arial" panose="020B0604020202020204" pitchFamily="34" charset="0"/>
            </a:endParaRPr>
          </a:p>
        </p:txBody>
      </p:sp>
      <p:grpSp>
        <p:nvGrpSpPr>
          <p:cNvPr id="16" name="Group 15"/>
          <p:cNvGrpSpPr/>
          <p:nvPr/>
        </p:nvGrpSpPr>
        <p:grpSpPr>
          <a:xfrm>
            <a:off x="4761165" y="3257614"/>
            <a:ext cx="3950442" cy="2259618"/>
            <a:chOff x="293142" y="4037084"/>
            <a:chExt cx="3950442" cy="2259618"/>
          </a:xfrm>
        </p:grpSpPr>
        <p:pic>
          <p:nvPicPr>
            <p:cNvPr id="14" name="Picture 13" descr="vibration_isolation.jpg"/>
            <p:cNvPicPr>
              <a:picLocks noChangeAspect="1"/>
            </p:cNvPicPr>
            <p:nvPr/>
          </p:nvPicPr>
          <p:blipFill>
            <a:blip r:embed="rId4"/>
            <a:stretch>
              <a:fillRect/>
            </a:stretch>
          </p:blipFill>
          <p:spPr>
            <a:xfrm>
              <a:off x="2083584" y="4676702"/>
              <a:ext cx="2160000" cy="1620000"/>
            </a:xfrm>
            <a:prstGeom prst="rect">
              <a:avLst/>
            </a:prstGeom>
          </p:spPr>
        </p:pic>
        <p:pic>
          <p:nvPicPr>
            <p:cNvPr id="10" name="Picture 4" descr="G:\SENVIBE prezentacija_Vibracije - Darko\Slike www\images 3.jpg"/>
            <p:cNvPicPr>
              <a:picLocks noChangeAspect="1" noChangeArrowheads="1"/>
            </p:cNvPicPr>
            <p:nvPr/>
          </p:nvPicPr>
          <p:blipFill>
            <a:blip r:embed="rId5"/>
            <a:srcRect l="6806" r="17511"/>
            <a:stretch>
              <a:fillRect/>
            </a:stretch>
          </p:blipFill>
          <p:spPr bwMode="auto">
            <a:xfrm>
              <a:off x="293142" y="4037084"/>
              <a:ext cx="2189414" cy="1620000"/>
            </a:xfrm>
            <a:prstGeom prst="rect">
              <a:avLst/>
            </a:prstGeom>
            <a:noFill/>
          </p:spPr>
        </p:pic>
      </p:grpSp>
      <p:cxnSp>
        <p:nvCxnSpPr>
          <p:cNvPr id="15" name="Straight Connector 14"/>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9"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0"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Vrste vibracija koje se prenose na radnika</a:t>
            </a:r>
            <a:endParaRPr lang="en-US" sz="2000" b="1" kern="0" dirty="0">
              <a:solidFill>
                <a:srgbClr val="990000"/>
              </a:solidFill>
            </a:endParaRPr>
          </a:p>
        </p:txBody>
      </p:sp>
      <p:sp>
        <p:nvSpPr>
          <p:cNvPr id="23"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1" name="TextBox 20">
            <a:extLst>
              <a:ext uri="{FF2B5EF4-FFF2-40B4-BE49-F238E27FC236}">
                <a16:creationId xmlns:a16="http://schemas.microsoft.com/office/drawing/2014/main" id="{32F4EF4F-F91F-4296-922E-E2D31ACFD28D}"/>
              </a:ext>
            </a:extLst>
          </p:cNvPr>
          <p:cNvSpPr txBox="1"/>
          <p:nvPr/>
        </p:nvSpPr>
        <p:spPr>
          <a:xfrm>
            <a:off x="2276436" y="1708256"/>
            <a:ext cx="4573689" cy="461665"/>
          </a:xfrm>
          <a:prstGeom prst="rect">
            <a:avLst/>
          </a:prstGeom>
          <a:noFill/>
        </p:spPr>
        <p:txBody>
          <a:bodyPr wrap="none" rtlCol="0">
            <a:spAutoFit/>
          </a:bodyPr>
          <a:lstStyle/>
          <a:p>
            <a:r>
              <a:rPr lang="sr-Latn-RS" dirty="0">
                <a:ln>
                  <a:solidFill>
                    <a:srgbClr val="000066"/>
                  </a:solidFill>
                </a:ln>
                <a:solidFill>
                  <a:srgbClr val="002060"/>
                </a:solidFill>
                <a:sym typeface="Wingdings" panose="05000000000000000000" pitchFamily="2" charset="2"/>
              </a:rPr>
              <a:t>                                              </a:t>
            </a:r>
            <a:endParaRPr lang="sr-Latn-RS" dirty="0">
              <a:ln>
                <a:solidFill>
                  <a:srgbClr val="000066"/>
                </a:solidFill>
              </a:ln>
              <a:solidFill>
                <a:srgbClr val="002060"/>
              </a:solidFill>
            </a:endParaRPr>
          </a:p>
        </p:txBody>
      </p:sp>
    </p:spTree>
    <p:extLst>
      <p:ext uri="{BB962C8B-B14F-4D97-AF65-F5344CB8AC3E}">
        <p14:creationId xmlns:p14="http://schemas.microsoft.com/office/powerpoint/2010/main" val="950556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7944" y="4509120"/>
            <a:ext cx="867584" cy="461665"/>
          </a:xfrm>
          <a:prstGeom prst="rect">
            <a:avLst/>
          </a:prstGeom>
        </p:spPr>
        <p:txBody>
          <a:bodyPr wrap="square">
            <a:spAutoFit/>
          </a:bodyPr>
          <a:lstStyle/>
          <a:p>
            <a:r>
              <a:rPr lang="en-US" sz="2400" b="1" dirty="0">
                <a:latin typeface="Century Gothic" pitchFamily="34" charset="0"/>
                <a:hlinkClick r:id="rId3"/>
              </a:rPr>
              <a:t>Link</a:t>
            </a:r>
            <a:r>
              <a:rPr lang="sr-Latn-RS" sz="2400" b="1" dirty="0">
                <a:latin typeface="Century Gothic" pitchFamily="34" charset="0"/>
              </a:rPr>
              <a:t> </a:t>
            </a:r>
            <a:endParaRPr lang="en-US" sz="2400" b="1" dirty="0">
              <a:latin typeface="Century Gothic" pitchFamily="34" charset="0"/>
            </a:endParaRPr>
          </a:p>
        </p:txBody>
      </p:sp>
      <p:pic>
        <p:nvPicPr>
          <p:cNvPr id="11" name="Picture 10" descr="Pravilnik.jpg"/>
          <p:cNvPicPr>
            <a:picLocks noChangeAspect="1"/>
          </p:cNvPicPr>
          <p:nvPr/>
        </p:nvPicPr>
        <p:blipFill>
          <a:blip r:embed="rId4"/>
          <a:srcRect l="5656" t="38111" r="5342" b="46410"/>
          <a:stretch>
            <a:fillRect/>
          </a:stretch>
        </p:blipFill>
        <p:spPr>
          <a:xfrm>
            <a:off x="165785" y="2432392"/>
            <a:ext cx="8812430" cy="1980000"/>
          </a:xfrm>
          <a:prstGeom prst="rect">
            <a:avLst/>
          </a:prstGeom>
        </p:spPr>
      </p:pic>
      <p:cxnSp>
        <p:nvCxnSpPr>
          <p:cNvPr id="5" name="Straight Connector 4">
            <a:extLst>
              <a:ext uri="{FF2B5EF4-FFF2-40B4-BE49-F238E27FC236}">
                <a16:creationId xmlns:a16="http://schemas.microsoft.com/office/drawing/2014/main" id="{14EBD3B4-F771-4C74-A031-184C4DC9C715}"/>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E6327B3D-3D5D-4E53-AA27-F8C07290A603}"/>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74EDC35A-E4A7-40C2-983B-F8CFD8735BD4}"/>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8" name="Rectangle 15">
            <a:extLst>
              <a:ext uri="{FF2B5EF4-FFF2-40B4-BE49-F238E27FC236}">
                <a16:creationId xmlns:a16="http://schemas.microsoft.com/office/drawing/2014/main" id="{E60DA436-96C4-4A8B-89EB-5A217F855B12}"/>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3" name="Rectangle 9">
            <a:extLst>
              <a:ext uri="{FF2B5EF4-FFF2-40B4-BE49-F238E27FC236}">
                <a16:creationId xmlns:a16="http://schemas.microsoft.com/office/drawing/2014/main" id="{0E2525DA-F9D4-41AB-B653-0DC251A9E751}"/>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Rectangle 15">
            <a:extLst>
              <a:ext uri="{FF2B5EF4-FFF2-40B4-BE49-F238E27FC236}">
                <a16:creationId xmlns:a16="http://schemas.microsoft.com/office/drawing/2014/main" id="{50D9738D-7285-4121-B9F1-91A6093AF2BA}"/>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Ocena</a:t>
            </a:r>
            <a:r>
              <a:rPr lang="sr-Latn-CS" sz="2000" b="1" kern="0" dirty="0">
                <a:solidFill>
                  <a:srgbClr val="990000"/>
                </a:solidFill>
                <a:latin typeface="Arial Black" pitchFamily="34" charset="0"/>
              </a:rPr>
              <a:t> vibracija koje se prenose na radnike</a:t>
            </a:r>
          </a:p>
        </p:txBody>
      </p:sp>
    </p:spTree>
    <p:extLst>
      <p:ext uri="{BB962C8B-B14F-4D97-AF65-F5344CB8AC3E}">
        <p14:creationId xmlns:p14="http://schemas.microsoft.com/office/powerpoint/2010/main" val="4101069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66853881"/>
              </p:ext>
            </p:extLst>
          </p:nvPr>
        </p:nvGraphicFramePr>
        <p:xfrm>
          <a:off x="409517" y="1700808"/>
          <a:ext cx="8324966" cy="3383280"/>
        </p:xfrm>
        <a:graphic>
          <a:graphicData uri="http://schemas.openxmlformats.org/drawingml/2006/table">
            <a:tbl>
              <a:tblPr firstRow="1" bandRow="1">
                <a:tableStyleId>{5940675A-B579-460E-94D1-54222C63F5DA}</a:tableStyleId>
              </a:tblPr>
              <a:tblGrid>
                <a:gridCol w="3071347">
                  <a:extLst>
                    <a:ext uri="{9D8B030D-6E8A-4147-A177-3AD203B41FA5}">
                      <a16:colId xmlns:a16="http://schemas.microsoft.com/office/drawing/2014/main" val="20000"/>
                    </a:ext>
                  </a:extLst>
                </a:gridCol>
                <a:gridCol w="2479669">
                  <a:extLst>
                    <a:ext uri="{9D8B030D-6E8A-4147-A177-3AD203B41FA5}">
                      <a16:colId xmlns:a16="http://schemas.microsoft.com/office/drawing/2014/main" val="20001"/>
                    </a:ext>
                  </a:extLst>
                </a:gridCol>
                <a:gridCol w="2773950">
                  <a:extLst>
                    <a:ext uri="{9D8B030D-6E8A-4147-A177-3AD203B41FA5}">
                      <a16:colId xmlns:a16="http://schemas.microsoft.com/office/drawing/2014/main" val="20002"/>
                    </a:ext>
                  </a:extLst>
                </a:gridCol>
              </a:tblGrid>
              <a:tr h="1097280">
                <a:tc>
                  <a:txBody>
                    <a:bodyPr/>
                    <a:lstStyle/>
                    <a:p>
                      <a:endParaRPr lang="en-US" sz="1800" b="1" dirty="0">
                        <a:solidFill>
                          <a:schemeClr val="tx1"/>
                        </a:solidFill>
                        <a:latin typeface="Arial" panose="020B0604020202020204" pitchFamily="34" charset="0"/>
                        <a:cs typeface="Arial" panose="020B0604020202020204" pitchFamily="34" charset="0"/>
                      </a:endParaRPr>
                    </a:p>
                  </a:txBody>
                  <a:tcPr>
                    <a:lnL w="12700" cmpd="sng">
                      <a:noFill/>
                    </a:lnL>
                    <a:lnT w="12700" cmpd="sng">
                      <a:noFill/>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x-none" sz="1800" b="1" dirty="0">
                          <a:solidFill>
                            <a:srgbClr val="990000"/>
                          </a:solidFill>
                          <a:latin typeface="Arial" panose="020B0604020202020204" pitchFamily="34" charset="0"/>
                          <a:cs typeface="Arial" panose="020B0604020202020204" pitchFamily="34" charset="0"/>
                        </a:rPr>
                        <a:t>ŠAKA-RUKA (HAV)</a:t>
                      </a:r>
                      <a:endParaRPr lang="en-US" sz="1800" b="1" dirty="0">
                        <a:solidFill>
                          <a:srgbClr val="99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x-none" sz="1800" b="1" dirty="0">
                          <a:solidFill>
                            <a:srgbClr val="990000"/>
                          </a:solidFill>
                          <a:latin typeface="Arial" panose="020B0604020202020204" pitchFamily="34" charset="0"/>
                          <a:cs typeface="Arial" panose="020B0604020202020204" pitchFamily="34" charset="0"/>
                        </a:rPr>
                        <a:t>CELO TELO (WBV)</a:t>
                      </a:r>
                      <a:endParaRPr lang="en-US" sz="1800" b="1" dirty="0">
                        <a:solidFill>
                          <a:srgbClr val="990000"/>
                        </a:solidFill>
                        <a:latin typeface="Arial" panose="020B060402020202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800" b="1" dirty="0">
                          <a:solidFill>
                            <a:schemeClr val="tx1"/>
                          </a:solidFill>
                          <a:latin typeface="Arial" panose="020B0604020202020204" pitchFamily="34" charset="0"/>
                          <a:cs typeface="Arial" panose="020B0604020202020204" pitchFamily="34" charset="0"/>
                        </a:rPr>
                        <a:t>AKCIONA VREDNOST</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FF99"/>
                    </a:solidFill>
                  </a:tcPr>
                </a:tc>
                <a:tc>
                  <a:txBody>
                    <a:bodyPr/>
                    <a:lstStyle/>
                    <a:p>
                      <a:pPr marL="0" marR="0" indent="0" algn="ctr" defTabSz="457200" rtl="0" eaLnBrk="1" fontAlgn="auto" latinLnBrk="0" hangingPunct="1">
                        <a:lnSpc>
                          <a:spcPct val="100000"/>
                        </a:lnSpc>
                        <a:spcBef>
                          <a:spcPts val="600"/>
                        </a:spcBef>
                        <a:spcAft>
                          <a:spcPts val="30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 2</a:t>
                      </a:r>
                      <a:r>
                        <a:rPr lang="x-none" sz="1800" b="1" dirty="0">
                          <a:solidFill>
                            <a:schemeClr val="tx1"/>
                          </a:solidFill>
                          <a:latin typeface="Arial" panose="020B0604020202020204" pitchFamily="34" charset="0"/>
                          <a:cs typeface="Arial" panose="020B0604020202020204" pitchFamily="34" charset="0"/>
                        </a:rPr>
                        <a:t>.5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600"/>
                        </a:spcBef>
                        <a:spcAft>
                          <a:spcPts val="300"/>
                        </a:spcAft>
                        <a:buClrTx/>
                        <a:buSzTx/>
                        <a:buFontTx/>
                        <a:buNone/>
                        <a:tabLst/>
                        <a:defRPr/>
                      </a:pPr>
                      <a:r>
                        <a:rPr lang="sr-Latn-RS" sz="1800" b="1" i="1" dirty="0">
                          <a:solidFill>
                            <a:schemeClr val="tx1"/>
                          </a:solidFill>
                          <a:latin typeface="Arial" panose="020B0604020202020204" pitchFamily="34" charset="0"/>
                          <a:cs typeface="Arial" panose="020B0604020202020204" pitchFamily="34" charset="0"/>
                        </a:rPr>
                        <a:t>P</a:t>
                      </a:r>
                      <a:r>
                        <a:rPr lang="sr-Latn-RS" sz="1800" b="1" i="1" baseline="-25000" dirty="0">
                          <a:solidFill>
                            <a:schemeClr val="tx1"/>
                          </a:solidFill>
                          <a:latin typeface="Arial" panose="020B0604020202020204" pitchFamily="34" charset="0"/>
                          <a:cs typeface="Arial" panose="020B0604020202020204" pitchFamily="34" charset="0"/>
                        </a:rPr>
                        <a:t>E</a:t>
                      </a:r>
                      <a:r>
                        <a:rPr lang="sr-Latn-RS" sz="1800" b="1" i="1" baseline="0"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rPr>
                        <a:t>= 100</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FF99"/>
                    </a:solidFill>
                  </a:tcPr>
                </a:tc>
                <a:tc>
                  <a:txBody>
                    <a:bodyPr/>
                    <a:lstStyle/>
                    <a:p>
                      <a:pPr marL="0" marR="0" indent="0" algn="ctr" defTabSz="914400" rtl="0" eaLnBrk="1" fontAlgn="auto" latinLnBrk="0" hangingPunct="1">
                        <a:lnSpc>
                          <a:spcPct val="100000"/>
                        </a:lnSpc>
                        <a:spcBef>
                          <a:spcPts val="600"/>
                        </a:spcBef>
                        <a:spcAft>
                          <a:spcPts val="30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 0</a:t>
                      </a:r>
                      <a:r>
                        <a:rPr lang="x-none" sz="1800" b="1" dirty="0">
                          <a:solidFill>
                            <a:schemeClr val="tx1"/>
                          </a:solidFill>
                          <a:latin typeface="Arial" panose="020B0604020202020204" pitchFamily="34" charset="0"/>
                          <a:cs typeface="Arial" panose="020B0604020202020204" pitchFamily="34" charset="0"/>
                        </a:rPr>
                        <a:t>.5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 </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300"/>
                        </a:spcAft>
                        <a:buClrTx/>
                        <a:buSzTx/>
                        <a:buFontTx/>
                        <a:buNone/>
                        <a:tabLst/>
                        <a:defRPr/>
                      </a:pPr>
                      <a:r>
                        <a:rPr lang="en-US" sz="1800" b="1" dirty="0" err="1">
                          <a:solidFill>
                            <a:schemeClr val="tx1"/>
                          </a:solidFill>
                          <a:latin typeface="Arial" panose="020B0604020202020204" pitchFamily="34" charset="0"/>
                          <a:cs typeface="Arial" panose="020B0604020202020204" pitchFamily="34" charset="0"/>
                        </a:rPr>
                        <a:t>VDV</a:t>
                      </a:r>
                      <a:r>
                        <a:rPr lang="en-US" sz="1800" b="1" dirty="0">
                          <a:solidFill>
                            <a:schemeClr val="tx1"/>
                          </a:solidFill>
                          <a:latin typeface="Arial" panose="020B0604020202020204" pitchFamily="34" charset="0"/>
                          <a:cs typeface="Arial" panose="020B0604020202020204" pitchFamily="34" charset="0"/>
                        </a:rPr>
                        <a:t> = </a:t>
                      </a:r>
                      <a:r>
                        <a:rPr lang="sr-Latn-RS" sz="1800" b="1" dirty="0">
                          <a:solidFill>
                            <a:schemeClr val="tx1"/>
                          </a:solidFill>
                          <a:latin typeface="Arial" panose="020B0604020202020204" pitchFamily="34" charset="0"/>
                          <a:cs typeface="Arial" panose="020B0604020202020204" pitchFamily="34" charset="0"/>
                        </a:rPr>
                        <a:t>9.</a:t>
                      </a:r>
                      <a:r>
                        <a:rPr lang="en-US" sz="1800" b="1" dirty="0">
                          <a:solidFill>
                            <a:schemeClr val="tx1"/>
                          </a:solidFill>
                          <a:latin typeface="Arial" panose="020B0604020202020204" pitchFamily="34" charset="0"/>
                          <a:cs typeface="Arial" panose="020B0604020202020204" pitchFamily="34" charset="0"/>
                        </a:rPr>
                        <a:t>1  [m/s</a:t>
                      </a:r>
                      <a:r>
                        <a:rPr lang="en-US" sz="1800" b="1" baseline="30000" dirty="0">
                          <a:solidFill>
                            <a:schemeClr val="tx1"/>
                          </a:solidFill>
                          <a:latin typeface="Arial" panose="020B0604020202020204" pitchFamily="34" charset="0"/>
                          <a:cs typeface="Arial" panose="020B0604020202020204" pitchFamily="34" charset="0"/>
                        </a:rPr>
                        <a:t>1.75</a:t>
                      </a:r>
                      <a:r>
                        <a:rPr lang="en-US" sz="1800" b="1" dirty="0">
                          <a:solidFill>
                            <a:schemeClr val="tx1"/>
                          </a:solidFill>
                          <a:latin typeface="Arial" panose="020B0604020202020204" pitchFamily="34" charset="0"/>
                          <a:cs typeface="Arial" panose="020B0604020202020204" pitchFamily="34" charset="0"/>
                        </a:rPr>
                        <a:t>]</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300"/>
                        </a:spcAft>
                        <a:buClrTx/>
                        <a:buSzTx/>
                        <a:buFontTx/>
                        <a:buNone/>
                        <a:tabLst/>
                        <a:defRPr/>
                      </a:pPr>
                      <a:r>
                        <a:rPr lang="sr-Latn-RS" sz="1800" b="1" i="1" dirty="0">
                          <a:solidFill>
                            <a:schemeClr val="tx1"/>
                          </a:solidFill>
                          <a:latin typeface="Arial" panose="020B0604020202020204" pitchFamily="34" charset="0"/>
                          <a:cs typeface="Arial" panose="020B0604020202020204" pitchFamily="34" charset="0"/>
                        </a:rPr>
                        <a:t>P</a:t>
                      </a:r>
                      <a:r>
                        <a:rPr lang="sr-Latn-RS" sz="1800" b="1" i="1" baseline="-25000" dirty="0">
                          <a:solidFill>
                            <a:schemeClr val="tx1"/>
                          </a:solidFill>
                          <a:latin typeface="Arial" panose="020B0604020202020204" pitchFamily="34" charset="0"/>
                          <a:cs typeface="Arial" panose="020B0604020202020204" pitchFamily="34" charset="0"/>
                        </a:rPr>
                        <a:t>E</a:t>
                      </a:r>
                      <a:r>
                        <a:rPr lang="sr-Latn-RS" sz="1800" b="1" i="1" baseline="0"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rPr>
                        <a:t>= 100</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FF99"/>
                    </a:solidFill>
                  </a:tcPr>
                </a:tc>
                <a:extLst>
                  <a:ext uri="{0D108BD9-81ED-4DB2-BD59-A6C34878D82A}">
                    <a16:rowId xmlns:a16="http://schemas.microsoft.com/office/drawing/2014/main" val="10002"/>
                  </a:ext>
                </a:extLst>
              </a:tr>
              <a:tr h="1097280">
                <a:tc>
                  <a:txBody>
                    <a:bodyPr/>
                    <a:lstStyle/>
                    <a:p>
                      <a:pPr algn="ctr"/>
                      <a:r>
                        <a:rPr lang="x-none" sz="1800" b="1" dirty="0">
                          <a:solidFill>
                            <a:schemeClr val="tx1"/>
                          </a:solidFill>
                          <a:latin typeface="Arial" panose="020B0604020202020204" pitchFamily="34" charset="0"/>
                          <a:cs typeface="Arial" panose="020B0604020202020204" pitchFamily="34" charset="0"/>
                        </a:rPr>
                        <a:t>GRANIČNA VREDNOST</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AFAF"/>
                    </a:solidFill>
                  </a:tcPr>
                </a:tc>
                <a:tc>
                  <a:txBody>
                    <a:bodyPr/>
                    <a:lstStyle/>
                    <a:p>
                      <a:pPr marL="0" marR="0" indent="0" algn="ctr" defTabSz="457200" rtl="0" eaLnBrk="1" fontAlgn="auto" latinLnBrk="0" hangingPunct="1">
                        <a:lnSpc>
                          <a:spcPct val="100000"/>
                        </a:lnSpc>
                        <a:spcBef>
                          <a:spcPts val="600"/>
                        </a:spcBef>
                        <a:spcAft>
                          <a:spcPts val="30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 </a:t>
                      </a:r>
                      <a:r>
                        <a:rPr lang="x-none" sz="1800" b="1" dirty="0">
                          <a:solidFill>
                            <a:schemeClr val="tx1"/>
                          </a:solidFill>
                          <a:latin typeface="Arial" panose="020B0604020202020204" pitchFamily="34" charset="0"/>
                          <a:cs typeface="Arial" panose="020B0604020202020204" pitchFamily="34" charset="0"/>
                        </a:rPr>
                        <a:t>5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600"/>
                        </a:spcBef>
                        <a:spcAft>
                          <a:spcPts val="300"/>
                        </a:spcAft>
                        <a:buClrTx/>
                        <a:buSzTx/>
                        <a:buFontTx/>
                        <a:buNone/>
                        <a:tabLst/>
                        <a:defRPr/>
                      </a:pPr>
                      <a:r>
                        <a:rPr lang="sr-Latn-RS" sz="1800" b="1" i="1" dirty="0">
                          <a:solidFill>
                            <a:schemeClr val="tx1"/>
                          </a:solidFill>
                          <a:latin typeface="Arial" panose="020B0604020202020204" pitchFamily="34" charset="0"/>
                          <a:cs typeface="Arial" panose="020B0604020202020204" pitchFamily="34" charset="0"/>
                        </a:rPr>
                        <a:t>P</a:t>
                      </a:r>
                      <a:r>
                        <a:rPr lang="sr-Latn-RS" sz="1800" b="1" i="1" baseline="-25000" dirty="0">
                          <a:solidFill>
                            <a:schemeClr val="tx1"/>
                          </a:solidFill>
                          <a:latin typeface="Arial" panose="020B0604020202020204" pitchFamily="34" charset="0"/>
                          <a:cs typeface="Arial" panose="020B0604020202020204" pitchFamily="34" charset="0"/>
                        </a:rPr>
                        <a:t>E</a:t>
                      </a:r>
                      <a:r>
                        <a:rPr lang="sr-Latn-RS" sz="1800" b="1" i="1" baseline="0"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rPr>
                        <a:t>= 400</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AFAF"/>
                    </a:solidFill>
                  </a:tcPr>
                </a:tc>
                <a:tc>
                  <a:txBody>
                    <a:bodyPr/>
                    <a:lstStyle/>
                    <a:p>
                      <a:pPr marL="0" marR="0" indent="0" algn="ctr" defTabSz="914400" rtl="0" eaLnBrk="1" fontAlgn="auto" latinLnBrk="0" hangingPunct="1">
                        <a:lnSpc>
                          <a:spcPct val="100000"/>
                        </a:lnSpc>
                        <a:spcBef>
                          <a:spcPts val="600"/>
                        </a:spcBef>
                        <a:spcAft>
                          <a:spcPts val="30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 1.15</a:t>
                      </a:r>
                      <a:r>
                        <a:rPr lang="x-none" sz="1800" b="1" dirty="0">
                          <a:solidFill>
                            <a:schemeClr val="tx1"/>
                          </a:solidFill>
                          <a:latin typeface="Arial" panose="020B0604020202020204" pitchFamily="34" charset="0"/>
                          <a:cs typeface="Arial" panose="020B0604020202020204" pitchFamily="34" charset="0"/>
                        </a:rPr>
                        <a:t>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3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VDV = 21  [m/s</a:t>
                      </a:r>
                      <a:r>
                        <a:rPr lang="en-US" sz="1800" b="1" baseline="30000" dirty="0">
                          <a:solidFill>
                            <a:schemeClr val="tx1"/>
                          </a:solidFill>
                          <a:latin typeface="Arial" panose="020B0604020202020204" pitchFamily="34" charset="0"/>
                          <a:cs typeface="Arial" panose="020B0604020202020204" pitchFamily="34" charset="0"/>
                        </a:rPr>
                        <a:t>1.75</a:t>
                      </a:r>
                      <a:r>
                        <a:rPr lang="en-US" sz="1800" b="1" dirty="0">
                          <a:solidFill>
                            <a:schemeClr val="tx1"/>
                          </a:solidFill>
                          <a:latin typeface="Arial" panose="020B0604020202020204" pitchFamily="34" charset="0"/>
                          <a:cs typeface="Arial" panose="020B0604020202020204" pitchFamily="34" charset="0"/>
                        </a:rPr>
                        <a:t>]</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300"/>
                        </a:spcAft>
                        <a:buClrTx/>
                        <a:buSzTx/>
                        <a:buFontTx/>
                        <a:buNone/>
                        <a:tabLst/>
                        <a:defRPr/>
                      </a:pPr>
                      <a:r>
                        <a:rPr lang="sr-Latn-RS" sz="1800" b="1" i="1" dirty="0">
                          <a:solidFill>
                            <a:schemeClr val="tx1"/>
                          </a:solidFill>
                          <a:latin typeface="Arial" panose="020B0604020202020204" pitchFamily="34" charset="0"/>
                          <a:cs typeface="Arial" panose="020B0604020202020204" pitchFamily="34" charset="0"/>
                        </a:rPr>
                        <a:t>P</a:t>
                      </a:r>
                      <a:r>
                        <a:rPr lang="sr-Latn-RS" sz="1800" b="1" i="1" baseline="-25000" dirty="0">
                          <a:solidFill>
                            <a:schemeClr val="tx1"/>
                          </a:solidFill>
                          <a:latin typeface="Arial" panose="020B0604020202020204" pitchFamily="34" charset="0"/>
                          <a:cs typeface="Arial" panose="020B0604020202020204" pitchFamily="34" charset="0"/>
                        </a:rPr>
                        <a:t>E</a:t>
                      </a:r>
                      <a:r>
                        <a:rPr lang="sr-Latn-RS" sz="1800" b="1" i="1" baseline="0"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rPr>
                        <a:t>= 529</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AFAF"/>
                    </a:solidFill>
                  </a:tcPr>
                </a:tc>
                <a:extLst>
                  <a:ext uri="{0D108BD9-81ED-4DB2-BD59-A6C34878D82A}">
                    <a16:rowId xmlns:a16="http://schemas.microsoft.com/office/drawing/2014/main" val="10001"/>
                  </a:ext>
                </a:extLst>
              </a:tr>
            </a:tbl>
          </a:graphicData>
        </a:graphic>
      </p:graphicFrame>
      <p:sp>
        <p:nvSpPr>
          <p:cNvPr id="8" name="Subtitle 2"/>
          <p:cNvSpPr txBox="1">
            <a:spLocks/>
          </p:cNvSpPr>
          <p:nvPr/>
        </p:nvSpPr>
        <p:spPr>
          <a:xfrm>
            <a:off x="409517" y="1122214"/>
            <a:ext cx="8324967"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Akcione I </a:t>
            </a:r>
            <a:r>
              <a:rPr lang="en-US" sz="1800" b="1" cap="all" dirty="0">
                <a:solidFill>
                  <a:srgbClr val="990000"/>
                </a:solidFill>
                <a:latin typeface="Arial" panose="020B0604020202020204" pitchFamily="34" charset="0"/>
                <a:cs typeface="Arial" panose="020B0604020202020204" pitchFamily="34" charset="0"/>
              </a:rPr>
              <a:t>G</a:t>
            </a:r>
            <a:r>
              <a:rPr lang="sr-Latn-RS" sz="1800" b="1" cap="all" dirty="0">
                <a:solidFill>
                  <a:srgbClr val="990000"/>
                </a:solidFill>
                <a:latin typeface="Arial" panose="020B0604020202020204" pitchFamily="34" charset="0"/>
                <a:cs typeface="Arial" panose="020B0604020202020204" pitchFamily="34" charset="0"/>
              </a:rPr>
              <a:t>raničnE vrednosti IZLOŽENOSTI VIBRACIJAMA</a:t>
            </a:r>
            <a:endParaRPr lang="en-US" sz="1800" b="1" cap="all" dirty="0">
              <a:solidFill>
                <a:srgbClr val="9900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FFA28D6-5365-49EE-85FC-C8B350CA1A06}"/>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F17C2924-F9F7-4F2C-8E39-B253BBE2BF33}"/>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41E40245-6CB2-4BBA-9020-3A611DF81C89}"/>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9808113C-1A9C-4297-8CF5-DD1ED1811EE9}"/>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2" name="Rectangle 9">
            <a:extLst>
              <a:ext uri="{FF2B5EF4-FFF2-40B4-BE49-F238E27FC236}">
                <a16:creationId xmlns:a16="http://schemas.microsoft.com/office/drawing/2014/main" id="{3AA4F41D-0F0F-40B1-AD22-CEB13EAEEF45}"/>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Rectangle 15">
            <a:extLst>
              <a:ext uri="{FF2B5EF4-FFF2-40B4-BE49-F238E27FC236}">
                <a16:creationId xmlns:a16="http://schemas.microsoft.com/office/drawing/2014/main" id="{4DEDE55F-BE30-46D9-AB4B-E010EB49B879}"/>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Ocena</a:t>
            </a:r>
            <a:r>
              <a:rPr lang="sr-Latn-CS" sz="2000" b="1" kern="0" dirty="0">
                <a:solidFill>
                  <a:srgbClr val="990000"/>
                </a:solidFill>
                <a:latin typeface="Arial Black" pitchFamily="34" charset="0"/>
              </a:rPr>
              <a:t> vibracija koje se prenose na radnike</a:t>
            </a:r>
          </a:p>
        </p:txBody>
      </p:sp>
    </p:spTree>
    <p:extLst>
      <p:ext uri="{BB962C8B-B14F-4D97-AF65-F5344CB8AC3E}">
        <p14:creationId xmlns:p14="http://schemas.microsoft.com/office/powerpoint/2010/main" val="48077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89057794"/>
              </p:ext>
            </p:extLst>
          </p:nvPr>
        </p:nvGraphicFramePr>
        <p:xfrm>
          <a:off x="688853" y="1649328"/>
          <a:ext cx="7766295" cy="3291840"/>
        </p:xfrm>
        <a:graphic>
          <a:graphicData uri="http://schemas.openxmlformats.org/drawingml/2006/table">
            <a:tbl>
              <a:tblPr firstRow="1" bandRow="1">
                <a:tableStyleId>{5940675A-B579-460E-94D1-54222C63F5DA}</a:tableStyleId>
              </a:tblPr>
              <a:tblGrid>
                <a:gridCol w="2398963">
                  <a:extLst>
                    <a:ext uri="{9D8B030D-6E8A-4147-A177-3AD203B41FA5}">
                      <a16:colId xmlns:a16="http://schemas.microsoft.com/office/drawing/2014/main" val="20001"/>
                    </a:ext>
                  </a:extLst>
                </a:gridCol>
                <a:gridCol w="2683666">
                  <a:extLst>
                    <a:ext uri="{9D8B030D-6E8A-4147-A177-3AD203B41FA5}">
                      <a16:colId xmlns:a16="http://schemas.microsoft.com/office/drawing/2014/main" val="20002"/>
                    </a:ext>
                  </a:extLst>
                </a:gridCol>
                <a:gridCol w="2683666">
                  <a:extLst>
                    <a:ext uri="{9D8B030D-6E8A-4147-A177-3AD203B41FA5}">
                      <a16:colId xmlns:a16="http://schemas.microsoft.com/office/drawing/2014/main" val="20003"/>
                    </a:ext>
                  </a:extLst>
                </a:gridCol>
              </a:tblGrid>
              <a:tr h="1097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x-none" sz="1800" b="1" dirty="0">
                          <a:solidFill>
                            <a:srgbClr val="990000"/>
                          </a:solidFill>
                          <a:latin typeface="Arial" panose="020B0604020202020204" pitchFamily="34" charset="0"/>
                          <a:cs typeface="Arial" panose="020B0604020202020204" pitchFamily="34" charset="0"/>
                        </a:rPr>
                        <a:t>ŠAKA-RUKA (HAV)</a:t>
                      </a:r>
                      <a:endParaRPr lang="en-US" sz="1800" b="1" dirty="0">
                        <a:solidFill>
                          <a:srgbClr val="99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x-none" sz="1800" b="1" dirty="0">
                          <a:solidFill>
                            <a:srgbClr val="990000"/>
                          </a:solidFill>
                          <a:latin typeface="Arial" panose="020B0604020202020204" pitchFamily="34" charset="0"/>
                          <a:cs typeface="Arial" panose="020B0604020202020204" pitchFamily="34" charset="0"/>
                        </a:rPr>
                        <a:t>CELO TELO (WBV)</a:t>
                      </a:r>
                      <a:endParaRPr lang="en-US" sz="1800" b="1" dirty="0">
                        <a:solidFill>
                          <a:srgbClr val="99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sr-Latn-RS" sz="1800" b="1" dirty="0">
                          <a:solidFill>
                            <a:srgbClr val="990000"/>
                          </a:solidFill>
                          <a:latin typeface="Arial" panose="020B0604020202020204" pitchFamily="34" charset="0"/>
                          <a:cs typeface="Arial" panose="020B0604020202020204" pitchFamily="34" charset="0"/>
                        </a:rPr>
                        <a:t>OCENA</a:t>
                      </a:r>
                      <a:endParaRPr lang="en-US" sz="1800" b="1" dirty="0">
                        <a:solidFill>
                          <a:srgbClr val="990000"/>
                        </a:solidFill>
                        <a:latin typeface="Arial" panose="020B060402020202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1097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a:t>
                      </a:r>
                      <a:r>
                        <a:rPr lang="sr-Latn-RS" sz="1800" b="1" dirty="0">
                          <a:solidFill>
                            <a:schemeClr val="tx1"/>
                          </a:solidFill>
                          <a:latin typeface="Arial" panose="020B0604020202020204" pitchFamily="34" charset="0"/>
                          <a:cs typeface="Arial" panose="020B0604020202020204" pitchFamily="34" charset="0"/>
                          <a:sym typeface="Symbol"/>
                        </a:rPr>
                        <a:t></a:t>
                      </a:r>
                      <a:r>
                        <a:rPr lang="sr-Latn-RS" sz="1800" b="1" dirty="0">
                          <a:solidFill>
                            <a:schemeClr val="tx1"/>
                          </a:solidFill>
                          <a:latin typeface="Arial" panose="020B0604020202020204" pitchFamily="34" charset="0"/>
                          <a:cs typeface="Arial" panose="020B0604020202020204" pitchFamily="34" charset="0"/>
                        </a:rPr>
                        <a:t> </a:t>
                      </a:r>
                      <a:r>
                        <a:rPr lang="x-none" sz="1800" b="1" dirty="0">
                          <a:solidFill>
                            <a:schemeClr val="tx1"/>
                          </a:solidFill>
                          <a:latin typeface="Arial" panose="020B0604020202020204" pitchFamily="34" charset="0"/>
                          <a:cs typeface="Arial" panose="020B0604020202020204" pitchFamily="34" charset="0"/>
                        </a:rPr>
                        <a:t>5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B9ED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a:t>
                      </a:r>
                      <a:r>
                        <a:rPr lang="sr-Latn-RS" sz="1800" b="1" dirty="0">
                          <a:solidFill>
                            <a:schemeClr val="tx1"/>
                          </a:solidFill>
                          <a:latin typeface="Arial" panose="020B0604020202020204" pitchFamily="34" charset="0"/>
                          <a:cs typeface="Arial" panose="020B0604020202020204" pitchFamily="34" charset="0"/>
                          <a:sym typeface="Symbol"/>
                        </a:rPr>
                        <a:t></a:t>
                      </a:r>
                      <a:r>
                        <a:rPr lang="sr-Latn-RS" sz="1800" b="1" dirty="0">
                          <a:solidFill>
                            <a:schemeClr val="tx1"/>
                          </a:solidFill>
                          <a:latin typeface="Arial" panose="020B0604020202020204" pitchFamily="34" charset="0"/>
                          <a:cs typeface="Arial" panose="020B0604020202020204" pitchFamily="34" charset="0"/>
                        </a:rPr>
                        <a:t> 1.15</a:t>
                      </a:r>
                      <a:r>
                        <a:rPr lang="x-none" sz="1800" b="1" dirty="0">
                          <a:solidFill>
                            <a:schemeClr val="tx1"/>
                          </a:solidFill>
                          <a:latin typeface="Arial" panose="020B0604020202020204" pitchFamily="34" charset="0"/>
                          <a:cs typeface="Arial" panose="020B0604020202020204" pitchFamily="34" charset="0"/>
                        </a:rPr>
                        <a:t>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r>
                        <a:rPr lang="sr-Latn-RS" sz="1800" b="1" baseline="0"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ili</a:t>
                      </a:r>
                      <a:r>
                        <a:rPr lang="en-US" sz="1800" b="1" dirty="0">
                          <a:solidFill>
                            <a:schemeClr val="tx1"/>
                          </a:solidFill>
                          <a:latin typeface="Arial" panose="020B0604020202020204" pitchFamily="34" charset="0"/>
                          <a:cs typeface="Arial" panose="020B0604020202020204" pitchFamily="34" charset="0"/>
                        </a:rPr>
                        <a:t> </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0"/>
                        </a:spcAft>
                        <a:buClrTx/>
                        <a:buSzTx/>
                        <a:buFontTx/>
                        <a:buNone/>
                        <a:tabLst/>
                        <a:defRPr/>
                      </a:pPr>
                      <a:r>
                        <a:rPr lang="en-US" sz="1800" b="1" dirty="0" err="1">
                          <a:solidFill>
                            <a:schemeClr val="tx1"/>
                          </a:solidFill>
                          <a:latin typeface="Arial" panose="020B0604020202020204" pitchFamily="34" charset="0"/>
                          <a:cs typeface="Arial" panose="020B0604020202020204" pitchFamily="34" charset="0"/>
                        </a:rPr>
                        <a:t>VDV</a:t>
                      </a:r>
                      <a:r>
                        <a:rPr lang="en-US" sz="1800" b="1"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sym typeface="Symbol"/>
                        </a:rPr>
                        <a:t></a:t>
                      </a:r>
                      <a:r>
                        <a:rPr lang="en-US" sz="1800" b="1" dirty="0">
                          <a:solidFill>
                            <a:schemeClr val="tx1"/>
                          </a:solidFill>
                          <a:latin typeface="Arial" panose="020B0604020202020204" pitchFamily="34" charset="0"/>
                          <a:cs typeface="Arial" panose="020B0604020202020204" pitchFamily="34" charset="0"/>
                        </a:rPr>
                        <a:t> 21  [m/</a:t>
                      </a:r>
                      <a:r>
                        <a:rPr lang="en-US" sz="1800" b="1" dirty="0" err="1">
                          <a:solidFill>
                            <a:schemeClr val="tx1"/>
                          </a:solidFill>
                          <a:latin typeface="Arial" panose="020B0604020202020204" pitchFamily="34" charset="0"/>
                          <a:cs typeface="Arial" panose="020B0604020202020204" pitchFamily="34" charset="0"/>
                        </a:rPr>
                        <a:t>s</a:t>
                      </a:r>
                      <a:r>
                        <a:rPr lang="en-US" sz="1800" b="1" baseline="30000" dirty="0" err="1">
                          <a:solidFill>
                            <a:schemeClr val="tx1"/>
                          </a:solidFill>
                          <a:latin typeface="Arial" panose="020B0604020202020204" pitchFamily="34" charset="0"/>
                          <a:cs typeface="Arial" panose="020B0604020202020204" pitchFamily="34" charset="0"/>
                        </a:rPr>
                        <a:t>1.75</a:t>
                      </a:r>
                      <a:r>
                        <a:rPr lang="en-US" sz="1800" b="1" dirty="0">
                          <a:solidFill>
                            <a:schemeClr val="tx1"/>
                          </a:solidFill>
                          <a:latin typeface="Arial" panose="020B0604020202020204" pitchFamily="34" charset="0"/>
                          <a:cs typeface="Arial" panose="020B0604020202020204" pitchFamily="34" charset="0"/>
                        </a:rPr>
                        <a:t>]</a:t>
                      </a:r>
                    </a:p>
                  </a:txBody>
                  <a:tcPr anchor="ctr">
                    <a:solidFill>
                      <a:srgbClr val="B9EDFF"/>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ZADOVOLJAVA</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B9EDFF"/>
                    </a:solidFill>
                  </a:tcPr>
                </a:tc>
                <a:extLst>
                  <a:ext uri="{0D108BD9-81ED-4DB2-BD59-A6C34878D82A}">
                    <a16:rowId xmlns:a16="http://schemas.microsoft.com/office/drawing/2014/main" val="10001"/>
                  </a:ext>
                </a:extLst>
              </a:tr>
              <a:tr h="10972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a:t>
                      </a:r>
                      <a:r>
                        <a:rPr lang="sr-Latn-RS" sz="1800" b="1" dirty="0">
                          <a:solidFill>
                            <a:schemeClr val="tx1"/>
                          </a:solidFill>
                          <a:latin typeface="Arial" panose="020B0604020202020204" pitchFamily="34" charset="0"/>
                          <a:cs typeface="Arial" panose="020B0604020202020204" pitchFamily="34" charset="0"/>
                          <a:sym typeface="Symbol"/>
                        </a:rPr>
                        <a:t>&gt;</a:t>
                      </a:r>
                      <a:r>
                        <a:rPr lang="sr-Latn-RS" sz="1800" b="1" dirty="0">
                          <a:solidFill>
                            <a:schemeClr val="tx1"/>
                          </a:solidFill>
                          <a:latin typeface="Arial" panose="020B0604020202020204" pitchFamily="34" charset="0"/>
                          <a:cs typeface="Arial" panose="020B0604020202020204" pitchFamily="34" charset="0"/>
                        </a:rPr>
                        <a:t> </a:t>
                      </a:r>
                      <a:r>
                        <a:rPr lang="x-none" sz="1800" b="1" dirty="0">
                          <a:solidFill>
                            <a:schemeClr val="tx1"/>
                          </a:solidFill>
                          <a:latin typeface="Arial" panose="020B0604020202020204" pitchFamily="34" charset="0"/>
                          <a:cs typeface="Arial" panose="020B0604020202020204" pitchFamily="34" charset="0"/>
                        </a:rPr>
                        <a:t>5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AF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A(8) </a:t>
                      </a:r>
                      <a:r>
                        <a:rPr lang="sr-Latn-RS" sz="1800" b="1" dirty="0">
                          <a:solidFill>
                            <a:schemeClr val="tx1"/>
                          </a:solidFill>
                          <a:latin typeface="Arial" panose="020B0604020202020204" pitchFamily="34" charset="0"/>
                          <a:cs typeface="Arial" panose="020B0604020202020204" pitchFamily="34" charset="0"/>
                          <a:sym typeface="Symbol"/>
                        </a:rPr>
                        <a:t>&gt;</a:t>
                      </a:r>
                      <a:r>
                        <a:rPr lang="sr-Latn-RS" sz="1800" b="1" dirty="0">
                          <a:solidFill>
                            <a:schemeClr val="tx1"/>
                          </a:solidFill>
                          <a:latin typeface="Arial" panose="020B0604020202020204" pitchFamily="34" charset="0"/>
                          <a:cs typeface="Arial" panose="020B0604020202020204" pitchFamily="34" charset="0"/>
                        </a:rPr>
                        <a:t> 1.15</a:t>
                      </a:r>
                      <a:r>
                        <a:rPr lang="x-none" sz="1800" b="1" dirty="0">
                          <a:solidFill>
                            <a:schemeClr val="tx1"/>
                          </a:solidFill>
                          <a:latin typeface="Arial" panose="020B0604020202020204" pitchFamily="34" charset="0"/>
                          <a:cs typeface="Arial" panose="020B0604020202020204" pitchFamily="34" charset="0"/>
                        </a:rPr>
                        <a:t> [m/s</a:t>
                      </a:r>
                      <a:r>
                        <a:rPr lang="x-none" sz="1800" b="1" baseline="30000" dirty="0">
                          <a:solidFill>
                            <a:schemeClr val="tx1"/>
                          </a:solidFill>
                          <a:latin typeface="Arial" panose="020B0604020202020204" pitchFamily="34" charset="0"/>
                          <a:cs typeface="Arial" panose="020B0604020202020204" pitchFamily="34" charset="0"/>
                        </a:rPr>
                        <a:t>2</a:t>
                      </a:r>
                      <a:r>
                        <a:rPr lang="x-none" sz="1800" b="1" dirty="0">
                          <a:solidFill>
                            <a:schemeClr val="tx1"/>
                          </a:solidFill>
                          <a:latin typeface="Arial" panose="020B0604020202020204" pitchFamily="34" charset="0"/>
                          <a:cs typeface="Arial" panose="020B0604020202020204" pitchFamily="34" charset="0"/>
                        </a:rPr>
                        <a:t>]</a:t>
                      </a:r>
                      <a:r>
                        <a:rPr lang="sr-Latn-RS" sz="1800" b="1" baseline="0"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ili</a:t>
                      </a:r>
                      <a:r>
                        <a:rPr lang="en-US" sz="1800" b="1" dirty="0">
                          <a:solidFill>
                            <a:schemeClr val="tx1"/>
                          </a:solidFill>
                          <a:latin typeface="Arial" panose="020B0604020202020204" pitchFamily="34" charset="0"/>
                          <a:cs typeface="Arial" panose="020B0604020202020204" pitchFamily="34" charset="0"/>
                        </a:rPr>
                        <a:t> </a:t>
                      </a:r>
                      <a:endParaRPr lang="sr-Latn-RS" sz="18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0"/>
                        </a:spcAft>
                        <a:buClrTx/>
                        <a:buSzTx/>
                        <a:buFontTx/>
                        <a:buNone/>
                        <a:tabLst/>
                        <a:defRPr/>
                      </a:pPr>
                      <a:r>
                        <a:rPr lang="en-US" sz="1800" b="1" dirty="0" err="1">
                          <a:solidFill>
                            <a:schemeClr val="tx1"/>
                          </a:solidFill>
                          <a:latin typeface="Arial" panose="020B0604020202020204" pitchFamily="34" charset="0"/>
                          <a:cs typeface="Arial" panose="020B0604020202020204" pitchFamily="34" charset="0"/>
                        </a:rPr>
                        <a:t>VDV</a:t>
                      </a:r>
                      <a:r>
                        <a:rPr lang="en-US" sz="1800" b="1" dirty="0">
                          <a:solidFill>
                            <a:schemeClr val="tx1"/>
                          </a:solidFill>
                          <a:latin typeface="Arial" panose="020B0604020202020204" pitchFamily="34" charset="0"/>
                          <a:cs typeface="Arial" panose="020B0604020202020204" pitchFamily="34" charset="0"/>
                        </a:rPr>
                        <a:t> </a:t>
                      </a:r>
                      <a:r>
                        <a:rPr lang="sr-Latn-RS" sz="1800" b="1" dirty="0">
                          <a:solidFill>
                            <a:schemeClr val="tx1"/>
                          </a:solidFill>
                          <a:latin typeface="Arial" panose="020B0604020202020204" pitchFamily="34" charset="0"/>
                          <a:cs typeface="Arial" panose="020B0604020202020204" pitchFamily="34" charset="0"/>
                          <a:sym typeface="Symbol"/>
                        </a:rPr>
                        <a:t>&gt;</a:t>
                      </a:r>
                      <a:r>
                        <a:rPr lang="en-US" sz="1800" b="1" dirty="0">
                          <a:solidFill>
                            <a:schemeClr val="tx1"/>
                          </a:solidFill>
                          <a:latin typeface="Arial" panose="020B0604020202020204" pitchFamily="34" charset="0"/>
                          <a:cs typeface="Arial" panose="020B0604020202020204" pitchFamily="34" charset="0"/>
                        </a:rPr>
                        <a:t> 21  [m/</a:t>
                      </a:r>
                      <a:r>
                        <a:rPr lang="en-US" sz="1800" b="1" dirty="0" err="1">
                          <a:solidFill>
                            <a:schemeClr val="tx1"/>
                          </a:solidFill>
                          <a:latin typeface="Arial" panose="020B0604020202020204" pitchFamily="34" charset="0"/>
                          <a:cs typeface="Arial" panose="020B0604020202020204" pitchFamily="34" charset="0"/>
                        </a:rPr>
                        <a:t>s</a:t>
                      </a:r>
                      <a:r>
                        <a:rPr lang="en-US" sz="1800" b="1" baseline="30000" dirty="0" err="1">
                          <a:solidFill>
                            <a:schemeClr val="tx1"/>
                          </a:solidFill>
                          <a:latin typeface="Arial" panose="020B0604020202020204" pitchFamily="34" charset="0"/>
                          <a:cs typeface="Arial" panose="020B0604020202020204" pitchFamily="34" charset="0"/>
                        </a:rPr>
                        <a:t>1.75</a:t>
                      </a:r>
                      <a:r>
                        <a:rPr lang="en-US" sz="1800" b="1" dirty="0">
                          <a:solidFill>
                            <a:schemeClr val="tx1"/>
                          </a:solidFill>
                          <a:latin typeface="Arial" panose="020B0604020202020204" pitchFamily="34" charset="0"/>
                          <a:cs typeface="Arial" panose="020B0604020202020204" pitchFamily="34" charset="0"/>
                        </a:rPr>
                        <a:t>]</a:t>
                      </a:r>
                    </a:p>
                  </a:txBody>
                  <a:tcPr anchor="ctr">
                    <a:solidFill>
                      <a:srgbClr val="FFAFAF"/>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sr-Latn-RS" sz="1800" b="1" dirty="0">
                          <a:solidFill>
                            <a:schemeClr val="tx1"/>
                          </a:solidFill>
                          <a:latin typeface="Arial" panose="020B0604020202020204" pitchFamily="34" charset="0"/>
                          <a:cs typeface="Arial" panose="020B0604020202020204" pitchFamily="34" charset="0"/>
                        </a:rPr>
                        <a:t>NE ZADOVOLJAVA</a:t>
                      </a:r>
                      <a:endParaRPr lang="en-US" sz="1800" b="1" dirty="0">
                        <a:solidFill>
                          <a:schemeClr val="tx1"/>
                        </a:solidFill>
                        <a:latin typeface="Arial" panose="020B0604020202020204" pitchFamily="34" charset="0"/>
                        <a:cs typeface="Arial" panose="020B0604020202020204" pitchFamily="34" charset="0"/>
                      </a:endParaRPr>
                    </a:p>
                  </a:txBody>
                  <a:tcPr anchor="ctr">
                    <a:solidFill>
                      <a:srgbClr val="FFAFAF"/>
                    </a:solidFill>
                  </a:tcPr>
                </a:tc>
                <a:extLst>
                  <a:ext uri="{0D108BD9-81ED-4DB2-BD59-A6C34878D82A}">
                    <a16:rowId xmlns:a16="http://schemas.microsoft.com/office/drawing/2014/main" val="10002"/>
                  </a:ext>
                </a:extLst>
              </a:tr>
            </a:tbl>
          </a:graphicData>
        </a:graphic>
      </p:graphicFrame>
      <p:cxnSp>
        <p:nvCxnSpPr>
          <p:cNvPr id="4" name="Straight Connector 3">
            <a:extLst>
              <a:ext uri="{FF2B5EF4-FFF2-40B4-BE49-F238E27FC236}">
                <a16:creationId xmlns:a16="http://schemas.microsoft.com/office/drawing/2014/main" id="{746C0AB1-A70B-4D8E-AFCC-D6C39850C09F}"/>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359EECCA-6B4B-441D-A76A-192D9361EE11}"/>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D211CCC1-4A48-421D-B54C-41AC1C90318F}"/>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7" name="Rectangle 15">
            <a:extLst>
              <a:ext uri="{FF2B5EF4-FFF2-40B4-BE49-F238E27FC236}">
                <a16:creationId xmlns:a16="http://schemas.microsoft.com/office/drawing/2014/main" id="{A6F5392E-183E-48D2-95CC-1717898FD16D}"/>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8" name="Rectangle 9">
            <a:extLst>
              <a:ext uri="{FF2B5EF4-FFF2-40B4-BE49-F238E27FC236}">
                <a16:creationId xmlns:a16="http://schemas.microsoft.com/office/drawing/2014/main" id="{A0F4B5F8-01BD-4F9A-B64E-2B537779DB31}"/>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79F11AC0-4BBA-465C-90A7-F1ACF1C1009E}"/>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Ocena</a:t>
            </a:r>
            <a:r>
              <a:rPr lang="sr-Latn-CS" sz="2000" b="1" kern="0" dirty="0">
                <a:solidFill>
                  <a:srgbClr val="990000"/>
                </a:solidFill>
                <a:latin typeface="Arial Black" pitchFamily="34" charset="0"/>
              </a:rPr>
              <a:t> vibracija koje se prenose na radnike</a:t>
            </a:r>
          </a:p>
        </p:txBody>
      </p:sp>
      <p:sp>
        <p:nvSpPr>
          <p:cNvPr id="12" name="Subtitle 2">
            <a:extLst>
              <a:ext uri="{FF2B5EF4-FFF2-40B4-BE49-F238E27FC236}">
                <a16:creationId xmlns:a16="http://schemas.microsoft.com/office/drawing/2014/main" id="{3BAF7D93-4CAF-4731-A829-61943C3A6C1B}"/>
              </a:ext>
            </a:extLst>
          </p:cNvPr>
          <p:cNvSpPr txBox="1">
            <a:spLocks/>
          </p:cNvSpPr>
          <p:nvPr/>
        </p:nvSpPr>
        <p:spPr>
          <a:xfrm>
            <a:off x="409517" y="1122214"/>
            <a:ext cx="8324967"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KRITERIJUMI ZA OCENJIVANJE IZLOŽENOSTI VIBRACIJAMA</a:t>
            </a:r>
            <a:endParaRPr lang="en-US" sz="1800" b="1" cap="all" dirty="0">
              <a:solidFill>
                <a:srgbClr val="99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139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616024" y="1268760"/>
            <a:ext cx="7920000" cy="28589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pPr>
            <a:r>
              <a:rPr lang="sr-Latn-RS" sz="1800" b="1" dirty="0">
                <a:solidFill>
                  <a:srgbClr val="002060"/>
                </a:solidFill>
                <a:latin typeface="Arial" panose="020B0604020202020204" pitchFamily="34" charset="0"/>
                <a:cs typeface="Arial" panose="020B0604020202020204" pitchFamily="34" charset="0"/>
              </a:rPr>
              <a:t>Osnovne fizičke karakteristike vibracija </a:t>
            </a:r>
            <a:r>
              <a:rPr lang="en-US" sz="1800" b="1" dirty="0" err="1">
                <a:solidFill>
                  <a:srgbClr val="002060"/>
                </a:solidFill>
                <a:latin typeface="Arial" panose="020B0604020202020204" pitchFamily="34" charset="0"/>
                <a:cs typeface="Arial" panose="020B0604020202020204" pitchFamily="34" charset="0"/>
              </a:rPr>
              <a:t>povezan</a:t>
            </a:r>
            <a:r>
              <a:rPr lang="sr-Latn-RS" sz="1800" b="1" dirty="0">
                <a:solidFill>
                  <a:srgbClr val="002060"/>
                </a:solidFill>
                <a:latin typeface="Arial" panose="020B0604020202020204" pitchFamily="34" charset="0"/>
                <a:cs typeface="Arial" panose="020B0604020202020204" pitchFamily="34" charset="0"/>
              </a:rPr>
              <a:t>e </a:t>
            </a:r>
            <a:r>
              <a:rPr lang="en-US" sz="1800" b="1" dirty="0" err="1">
                <a:solidFill>
                  <a:srgbClr val="002060"/>
                </a:solidFill>
                <a:latin typeface="Arial" panose="020B0604020202020204" pitchFamily="34" charset="0"/>
                <a:cs typeface="Arial" panose="020B0604020202020204" pitchFamily="34" charset="0"/>
              </a:rPr>
              <a:t>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štetnim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efektima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sr-Latn-RS" sz="1800" b="1" dirty="0">
                <a:solidFill>
                  <a:srgbClr val="002060"/>
                </a:solidFill>
                <a:latin typeface="Arial" panose="020B0604020202020204" pitchFamily="34" charset="0"/>
                <a:cs typeface="Arial" panose="020B0604020202020204" pitchFamily="34" charset="0"/>
              </a:rPr>
              <a:t> na zdravlje radnika:</a:t>
            </a:r>
            <a:endParaRPr lang="en-US" sz="1800" b="1" dirty="0">
              <a:solidFill>
                <a:srgbClr val="002060"/>
              </a:solidFill>
              <a:latin typeface="Arial" panose="020B0604020202020204" pitchFamily="34" charset="0"/>
              <a:cs typeface="Arial" panose="020B0604020202020204" pitchFamily="34" charset="0"/>
            </a:endParaRPr>
          </a:p>
          <a:p>
            <a:pPr marL="18859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Pravac vibracija,</a:t>
            </a:r>
          </a:p>
          <a:p>
            <a:pPr marL="18859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Vreme izlaganja vibracijama,</a:t>
            </a:r>
          </a:p>
          <a:p>
            <a:pPr marL="18859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Veličina/jačina/amplituda vibracija i</a:t>
            </a:r>
          </a:p>
          <a:p>
            <a:pPr marL="18859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Frekvencijska karakteristika osetljivosti.</a:t>
            </a:r>
            <a:endParaRPr lang="en-US" sz="1800" b="1" dirty="0">
              <a:solidFill>
                <a:srgbClr val="00206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2B36949-E164-4204-96DD-9AB3B098C679}"/>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87709D82-F13E-4A01-A3E3-2C422FC8DFBA}"/>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2E87C75D-0904-4EC0-9A3F-D0A887744FD5}"/>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7" name="Rectangle 15">
            <a:extLst>
              <a:ext uri="{FF2B5EF4-FFF2-40B4-BE49-F238E27FC236}">
                <a16:creationId xmlns:a16="http://schemas.microsoft.com/office/drawing/2014/main" id="{1A6EB4E7-F3F7-4BD5-A6B7-46A492641594}"/>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9" name="Rectangle 9">
            <a:extLst>
              <a:ext uri="{FF2B5EF4-FFF2-40B4-BE49-F238E27FC236}">
                <a16:creationId xmlns:a16="http://schemas.microsoft.com/office/drawing/2014/main" id="{73E1C2F3-C1BF-4440-85D5-2EC4A0D83A2A}"/>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A24E1E53-5E79-46E8-973E-D640BED4AEA7}"/>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Efekti vibracija na zdravlje radnika</a:t>
            </a:r>
          </a:p>
        </p:txBody>
      </p:sp>
    </p:spTree>
    <p:extLst>
      <p:ext uri="{BB962C8B-B14F-4D97-AF65-F5344CB8AC3E}">
        <p14:creationId xmlns:p14="http://schemas.microsoft.com/office/powerpoint/2010/main" val="1817916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28006" y="1196752"/>
            <a:ext cx="8324967" cy="38473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pPr>
            <a:r>
              <a:rPr lang="sr-Latn-RS" sz="1800" b="1" dirty="0">
                <a:solidFill>
                  <a:srgbClr val="002060"/>
                </a:solidFill>
                <a:latin typeface="Arial" panose="020B0604020202020204" pitchFamily="34" charset="0"/>
                <a:cs typeface="Arial" panose="020B0604020202020204" pitchFamily="34" charset="0"/>
              </a:rPr>
              <a:t>Ostali f</a:t>
            </a:r>
            <a:r>
              <a:rPr lang="en-US" sz="1800" b="1" dirty="0" err="1">
                <a:solidFill>
                  <a:srgbClr val="002060"/>
                </a:solidFill>
                <a:latin typeface="Arial" panose="020B0604020202020204" pitchFamily="34" charset="0"/>
                <a:cs typeface="Arial" panose="020B0604020202020204" pitchFamily="34" charset="0"/>
              </a:rPr>
              <a:t>aktori</a:t>
            </a:r>
            <a:r>
              <a:rPr lang="en-US" sz="1800" b="1" dirty="0">
                <a:solidFill>
                  <a:srgbClr val="002060"/>
                </a:solidFill>
                <a:latin typeface="Arial" panose="020B0604020202020204" pitchFamily="34" charset="0"/>
                <a:cs typeface="Arial" panose="020B0604020202020204" pitchFamily="34" charset="0"/>
              </a:rPr>
              <a:t> </a:t>
            </a:r>
            <a:r>
              <a:rPr lang="sr-Latn-RS" sz="1800" b="1" dirty="0">
                <a:solidFill>
                  <a:srgbClr val="002060"/>
                </a:solidFill>
                <a:latin typeface="Arial" panose="020B0604020202020204" pitchFamily="34" charset="0"/>
                <a:cs typeface="Arial" panose="020B0604020202020204" pitchFamily="34" charset="0"/>
              </a:rPr>
              <a:t>koji su pored fizičkih karakteristika vibracija </a:t>
            </a:r>
            <a:r>
              <a:rPr lang="en-US" sz="1800" b="1" dirty="0" err="1">
                <a:solidFill>
                  <a:srgbClr val="002060"/>
                </a:solidFill>
                <a:latin typeface="Arial" panose="020B0604020202020204" pitchFamily="34" charset="0"/>
                <a:cs typeface="Arial" panose="020B0604020202020204" pitchFamily="34" charset="0"/>
              </a:rPr>
              <a:t>povezani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štetnim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efektima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sr-Latn-RS" sz="1800" b="1" dirty="0">
                <a:solidFill>
                  <a:srgbClr val="002060"/>
                </a:solidFill>
                <a:latin typeface="Arial" panose="020B0604020202020204" pitchFamily="34" charset="0"/>
                <a:cs typeface="Arial" panose="020B0604020202020204" pitchFamily="34" charset="0"/>
              </a:rPr>
              <a:t> na zdravlje radnika:</a:t>
            </a:r>
          </a:p>
          <a:p>
            <a:pPr marL="11620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V</a:t>
            </a:r>
            <a:r>
              <a:rPr lang="en-US" sz="1800" b="1" dirty="0" err="1">
                <a:solidFill>
                  <a:srgbClr val="002060"/>
                </a:solidFill>
                <a:latin typeface="Arial" panose="020B0604020202020204" pitchFamily="34" charset="0"/>
                <a:cs typeface="Arial" panose="020B0604020202020204" pitchFamily="34" charset="0"/>
              </a:rPr>
              <a:t>remenski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obrazac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izloženosti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vibracijama</a:t>
            </a:r>
            <a:r>
              <a:rPr lang="sr-Latn-RS" sz="1800" b="1" dirty="0">
                <a:solidFill>
                  <a:srgbClr val="002060"/>
                </a:solidFill>
                <a:latin typeface="Arial" panose="020B0604020202020204" pitchFamily="34" charset="0"/>
                <a:cs typeface="Arial" panose="020B0604020202020204" pitchFamily="34" charset="0"/>
              </a:rPr>
              <a:t>;</a:t>
            </a:r>
          </a:p>
          <a:p>
            <a:pPr marL="11620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V</a:t>
            </a:r>
            <a:r>
              <a:rPr lang="it-IT" sz="1800" b="1" dirty="0">
                <a:solidFill>
                  <a:srgbClr val="002060"/>
                </a:solidFill>
                <a:latin typeface="Arial" panose="020B0604020202020204" pitchFamily="34" charset="0"/>
                <a:cs typeface="Arial" panose="020B0604020202020204" pitchFamily="34" charset="0"/>
              </a:rPr>
              <a:t>rsta alata, procesa ili vozila koji su izvor vibracija</a:t>
            </a:r>
            <a:r>
              <a:rPr lang="sr-Latn-RS" sz="1800" b="1" dirty="0">
                <a:solidFill>
                  <a:srgbClr val="002060"/>
                </a:solidFill>
                <a:latin typeface="Arial" panose="020B0604020202020204" pitchFamily="34" charset="0"/>
                <a:cs typeface="Arial" panose="020B0604020202020204" pitchFamily="34" charset="0"/>
              </a:rPr>
              <a:t>;</a:t>
            </a:r>
          </a:p>
          <a:p>
            <a:pPr marL="1162050" indent="-358775" algn="l">
              <a:lnSpc>
                <a:spcPct val="120000"/>
              </a:lnSpc>
              <a:spcBef>
                <a:spcPts val="1200"/>
              </a:spcBef>
              <a:buClr>
                <a:srgbClr val="990000"/>
              </a:buClr>
              <a:buFont typeface="+mj-lt"/>
              <a:buAutoNum type="arabicPeriod"/>
            </a:pPr>
            <a:r>
              <a:rPr lang="en-US" sz="1800" b="1" dirty="0">
                <a:solidFill>
                  <a:srgbClr val="002060"/>
                </a:solidFill>
                <a:latin typeface="Arial" panose="020B0604020202020204" pitchFamily="34" charset="0"/>
                <a:cs typeface="Arial" panose="020B0604020202020204" pitchFamily="34" charset="0"/>
              </a:rPr>
              <a:t>T</a:t>
            </a:r>
            <a:r>
              <a:rPr lang="sr-Latn-RS" sz="1800" b="1" dirty="0">
                <a:solidFill>
                  <a:srgbClr val="002060"/>
                </a:solidFill>
                <a:latin typeface="Arial" panose="020B0604020202020204" pitchFamily="34" charset="0"/>
                <a:cs typeface="Arial" panose="020B0604020202020204" pitchFamily="34" charset="0"/>
              </a:rPr>
              <a:t>ehničko stanje sredstava za rad;</a:t>
            </a:r>
          </a:p>
          <a:p>
            <a:pPr marL="11620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U</a:t>
            </a:r>
            <a:r>
              <a:rPr lang="en-US" sz="1800" b="1" dirty="0" err="1">
                <a:solidFill>
                  <a:srgbClr val="002060"/>
                </a:solidFill>
                <a:latin typeface="Arial" panose="020B0604020202020204" pitchFamily="34" charset="0"/>
                <a:cs typeface="Arial" panose="020B0604020202020204" pitchFamily="34" charset="0"/>
              </a:rPr>
              <a:t>slovi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okruženja</a:t>
            </a:r>
            <a:r>
              <a:rPr lang="sr-Latn-RS" sz="1800" b="1" dirty="0">
                <a:solidFill>
                  <a:srgbClr val="002060"/>
                </a:solidFill>
                <a:latin typeface="Arial" panose="020B0604020202020204" pitchFamily="34" charset="0"/>
                <a:cs typeface="Arial" panose="020B0604020202020204" pitchFamily="34" charset="0"/>
              </a:rPr>
              <a:t>;</a:t>
            </a:r>
          </a:p>
          <a:p>
            <a:pPr marL="11620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D</a:t>
            </a:r>
            <a:r>
              <a:rPr lang="en-US" sz="1800" b="1" dirty="0" err="1">
                <a:solidFill>
                  <a:srgbClr val="002060"/>
                </a:solidFill>
                <a:latin typeface="Arial" panose="020B0604020202020204" pitchFamily="34" charset="0"/>
                <a:cs typeface="Arial" panose="020B0604020202020204" pitchFamily="34" charset="0"/>
              </a:rPr>
              <a:t>inamički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odziv</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ljudskog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tela</a:t>
            </a:r>
            <a:r>
              <a:rPr lang="sr-Latn-RS" sz="1800" b="1" dirty="0">
                <a:solidFill>
                  <a:srgbClr val="002060"/>
                </a:solidFill>
                <a:latin typeface="Arial" panose="020B0604020202020204" pitchFamily="34" charset="0"/>
                <a:cs typeface="Arial" panose="020B0604020202020204" pitchFamily="34" charset="0"/>
              </a:rPr>
              <a:t>   i</a:t>
            </a:r>
          </a:p>
          <a:p>
            <a:pPr marL="1162050" indent="-358775" algn="l">
              <a:lnSpc>
                <a:spcPct val="120000"/>
              </a:lnSpc>
              <a:spcBef>
                <a:spcPts val="12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I</a:t>
            </a:r>
            <a:r>
              <a:rPr lang="en-US" sz="1800" b="1" dirty="0" err="1">
                <a:solidFill>
                  <a:srgbClr val="002060"/>
                </a:solidFill>
                <a:latin typeface="Arial" panose="020B0604020202020204" pitchFamily="34" charset="0"/>
                <a:cs typeface="Arial" panose="020B0604020202020204" pitchFamily="34" charset="0"/>
              </a:rPr>
              <a:t>ndividualne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karakteristike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radnika</a:t>
            </a:r>
            <a:r>
              <a:rPr lang="sr-Latn-RS" sz="1800" b="1" dirty="0">
                <a:solidFill>
                  <a:srgbClr val="00206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7D8B125-2F19-47C2-BDFE-5126EC1C428C}"/>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9402F5B5-CB1D-47C5-B475-E7FF5F8FC37F}"/>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5" name="Rectangle 4">
            <a:extLst>
              <a:ext uri="{FF2B5EF4-FFF2-40B4-BE49-F238E27FC236}">
                <a16:creationId xmlns:a16="http://schemas.microsoft.com/office/drawing/2014/main" id="{D54B3043-2A6F-4581-80D5-A358E910477E}"/>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6" name="Rectangle 15">
            <a:extLst>
              <a:ext uri="{FF2B5EF4-FFF2-40B4-BE49-F238E27FC236}">
                <a16:creationId xmlns:a16="http://schemas.microsoft.com/office/drawing/2014/main" id="{0E60F947-8B39-4722-80EC-F55F0F153707}"/>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7" name="Rectangle 9">
            <a:extLst>
              <a:ext uri="{FF2B5EF4-FFF2-40B4-BE49-F238E27FC236}">
                <a16:creationId xmlns:a16="http://schemas.microsoft.com/office/drawing/2014/main" id="{4454B1CC-F23B-4D76-9636-FDCB6021AB8B}"/>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9" name="Rectangle 15">
            <a:extLst>
              <a:ext uri="{FF2B5EF4-FFF2-40B4-BE49-F238E27FC236}">
                <a16:creationId xmlns:a16="http://schemas.microsoft.com/office/drawing/2014/main" id="{22A4F38A-FA9B-43FA-AB73-1C511A6D79B6}"/>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Efekti vibracija na zdravlje radnika</a:t>
            </a:r>
          </a:p>
        </p:txBody>
      </p:sp>
    </p:spTree>
    <p:extLst>
      <p:ext uri="{BB962C8B-B14F-4D97-AF65-F5344CB8AC3E}">
        <p14:creationId xmlns:p14="http://schemas.microsoft.com/office/powerpoint/2010/main" val="319616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24000" y="1424687"/>
            <a:ext cx="8496000" cy="78017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pPr>
            <a:r>
              <a:rPr lang="sr-Latn-RS" sz="1800" b="1" dirty="0">
                <a:solidFill>
                  <a:srgbClr val="002060"/>
                </a:solidFill>
                <a:latin typeface="Arial" panose="020B0604020202020204" pitchFamily="34" charset="0"/>
                <a:cs typeface="Arial" panose="020B0604020202020204" pitchFamily="34" charset="0"/>
              </a:rPr>
              <a:t>Elementi dinamičkog sistema:</a:t>
            </a:r>
          </a:p>
          <a:p>
            <a:pPr algn="l">
              <a:spcBef>
                <a:spcPts val="600"/>
              </a:spcBef>
            </a:pPr>
            <a:r>
              <a:rPr lang="sr-Latn-RS" sz="1800" b="1" dirty="0">
                <a:solidFill>
                  <a:srgbClr val="990000"/>
                </a:solidFill>
                <a:latin typeface="Arial" panose="020B0604020202020204" pitchFamily="34" charset="0"/>
                <a:cs typeface="Arial" panose="020B0604020202020204" pitchFamily="34" charset="0"/>
                <a:sym typeface="Wingdings" panose="05000000000000000000" pitchFamily="2" charset="2"/>
              </a:rPr>
              <a:t></a:t>
            </a:r>
            <a:r>
              <a:rPr lang="sr-Latn-RS" sz="1800" b="1" dirty="0">
                <a:solidFill>
                  <a:srgbClr val="002060"/>
                </a:solidFill>
                <a:latin typeface="Arial" panose="020B0604020202020204" pitchFamily="34" charset="0"/>
                <a:cs typeface="Arial" panose="020B0604020202020204" pitchFamily="34" charset="0"/>
              </a:rPr>
              <a:t> Kruti delovi (mase), </a:t>
            </a:r>
            <a:r>
              <a:rPr lang="sr-Latn-RS" sz="1800" b="1" dirty="0">
                <a:solidFill>
                  <a:srgbClr val="990000"/>
                </a:solidFill>
                <a:latin typeface="Arial" panose="020B0604020202020204" pitchFamily="34" charset="0"/>
                <a:cs typeface="Arial" panose="020B0604020202020204" pitchFamily="34" charset="0"/>
                <a:sym typeface="Wingdings" panose="05000000000000000000" pitchFamily="2" charset="2"/>
              </a:rPr>
              <a:t></a:t>
            </a:r>
            <a:r>
              <a:rPr lang="sr-Latn-RS" sz="1800" b="1" dirty="0">
                <a:solidFill>
                  <a:srgbClr val="002060"/>
                </a:solidFill>
                <a:latin typeface="Arial" panose="020B0604020202020204" pitchFamily="34" charset="0"/>
                <a:cs typeface="Arial" panose="020B0604020202020204" pitchFamily="34" charset="0"/>
              </a:rPr>
              <a:t> Elastični delovi (opruge), </a:t>
            </a:r>
            <a:r>
              <a:rPr lang="sr-Latn-RS" sz="1800" b="1" dirty="0">
                <a:solidFill>
                  <a:srgbClr val="990000"/>
                </a:solidFill>
                <a:latin typeface="Arial" panose="020B0604020202020204" pitchFamily="34" charset="0"/>
                <a:cs typeface="Arial" panose="020B0604020202020204" pitchFamily="34" charset="0"/>
                <a:sym typeface="Wingdings" panose="05000000000000000000" pitchFamily="2" charset="2"/>
              </a:rPr>
              <a:t></a:t>
            </a:r>
            <a:r>
              <a:rPr lang="sr-Latn-RS" sz="1800" b="1" dirty="0">
                <a:solidFill>
                  <a:srgbClr val="002060"/>
                </a:solidFill>
                <a:latin typeface="Arial" panose="020B0604020202020204" pitchFamily="34" charset="0"/>
                <a:cs typeface="Arial" panose="020B0604020202020204" pitchFamily="34" charset="0"/>
              </a:rPr>
              <a:t> </a:t>
            </a:r>
            <a:r>
              <a:rPr lang="sr-Latn-RS" sz="1800" b="1" dirty="0" err="1">
                <a:solidFill>
                  <a:srgbClr val="002060"/>
                </a:solidFill>
                <a:latin typeface="Arial" panose="020B0604020202020204" pitchFamily="34" charset="0"/>
                <a:cs typeface="Arial" panose="020B0604020202020204" pitchFamily="34" charset="0"/>
              </a:rPr>
              <a:t>Prigušivači</a:t>
            </a:r>
            <a:r>
              <a:rPr lang="sr-Latn-RS" sz="1800" b="1" dirty="0">
                <a:solidFill>
                  <a:srgbClr val="002060"/>
                </a:solidFill>
                <a:latin typeface="Arial" panose="020B0604020202020204" pitchFamily="34" charset="0"/>
                <a:cs typeface="Arial" panose="020B0604020202020204" pitchFamily="34" charset="0"/>
              </a:rPr>
              <a:t> (</a:t>
            </a:r>
            <a:r>
              <a:rPr lang="sr-Latn-RS" sz="1800" b="1" dirty="0" err="1">
                <a:solidFill>
                  <a:srgbClr val="002060"/>
                </a:solidFill>
                <a:latin typeface="Arial" panose="020B0604020202020204" pitchFamily="34" charset="0"/>
                <a:cs typeface="Arial" panose="020B0604020202020204" pitchFamily="34" charset="0"/>
              </a:rPr>
              <a:t>apsorberi</a:t>
            </a:r>
            <a:r>
              <a:rPr lang="sr-Latn-RS" sz="1800" b="1" dirty="0">
                <a:solidFill>
                  <a:srgbClr val="00206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78DFC1B-4DD7-41F1-8271-6B629D56EC93}"/>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5F866DB3-E263-4A4B-8EC2-D6D327C34EB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F89F4E5F-6168-4A00-B9E6-12AC711D9DE7}"/>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9E10C17B-0D05-4880-A1F0-80FA7C8B534C}"/>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2" name="Rectangle 9">
            <a:extLst>
              <a:ext uri="{FF2B5EF4-FFF2-40B4-BE49-F238E27FC236}">
                <a16:creationId xmlns:a16="http://schemas.microsoft.com/office/drawing/2014/main" id="{21F21514-AFC5-4C47-AEE1-45C96EB9AB06}"/>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Subtitle 2">
            <a:extLst>
              <a:ext uri="{FF2B5EF4-FFF2-40B4-BE49-F238E27FC236}">
                <a16:creationId xmlns:a16="http://schemas.microsoft.com/office/drawing/2014/main" id="{548965F2-E49A-43C0-A7A8-9C6C1EBB7B20}"/>
              </a:ext>
            </a:extLst>
          </p:cNvPr>
          <p:cNvSpPr txBox="1">
            <a:spLocks/>
          </p:cNvSpPr>
          <p:nvPr/>
        </p:nvSpPr>
        <p:spPr>
          <a:xfrm>
            <a:off x="2227709" y="1052736"/>
            <a:ext cx="4671119"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MEHANIČKI MODEL LJUDSKOG TELA</a:t>
            </a:r>
            <a:endParaRPr lang="en-US" sz="1800" b="1" cap="all" dirty="0">
              <a:solidFill>
                <a:srgbClr val="990000"/>
              </a:solidFill>
              <a:latin typeface="Arial" panose="020B0604020202020204" pitchFamily="34" charset="0"/>
              <a:cs typeface="Arial" panose="020B0604020202020204" pitchFamily="34" charset="0"/>
            </a:endParaRPr>
          </a:p>
        </p:txBody>
      </p:sp>
      <p:sp>
        <p:nvSpPr>
          <p:cNvPr id="15" name="Rectangle 15">
            <a:extLst>
              <a:ext uri="{FF2B5EF4-FFF2-40B4-BE49-F238E27FC236}">
                <a16:creationId xmlns:a16="http://schemas.microsoft.com/office/drawing/2014/main" id="{E7579819-7E01-43CD-812C-A0EBA71EF22E}"/>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Efekti vibracija na zdravlje radnika</a:t>
            </a:r>
          </a:p>
        </p:txBody>
      </p:sp>
      <p:pic>
        <p:nvPicPr>
          <p:cNvPr id="3" name="Picture 2">
            <a:extLst>
              <a:ext uri="{FF2B5EF4-FFF2-40B4-BE49-F238E27FC236}">
                <a16:creationId xmlns:a16="http://schemas.microsoft.com/office/drawing/2014/main" id="{F4A81B56-E525-4AE4-9772-F1C9532265B2}"/>
              </a:ext>
            </a:extLst>
          </p:cNvPr>
          <p:cNvPicPr>
            <a:picLocks noChangeAspect="1"/>
          </p:cNvPicPr>
          <p:nvPr/>
        </p:nvPicPr>
        <p:blipFill>
          <a:blip r:embed="rId3"/>
          <a:stretch>
            <a:fillRect/>
          </a:stretch>
        </p:blipFill>
        <p:spPr>
          <a:xfrm>
            <a:off x="1129903" y="2276872"/>
            <a:ext cx="6744641" cy="4029637"/>
          </a:xfrm>
          <a:prstGeom prst="rect">
            <a:avLst/>
          </a:prstGeom>
        </p:spPr>
      </p:pic>
      <p:sp>
        <p:nvSpPr>
          <p:cNvPr id="16" name="TextBox 15">
            <a:extLst>
              <a:ext uri="{FF2B5EF4-FFF2-40B4-BE49-F238E27FC236}">
                <a16:creationId xmlns:a16="http://schemas.microsoft.com/office/drawing/2014/main" id="{539EFC29-0A51-4012-B5F2-265646CDB88D}"/>
              </a:ext>
            </a:extLst>
          </p:cNvPr>
          <p:cNvSpPr txBox="1"/>
          <p:nvPr/>
        </p:nvSpPr>
        <p:spPr>
          <a:xfrm>
            <a:off x="3008461" y="6176337"/>
            <a:ext cx="5812011" cy="276999"/>
          </a:xfrm>
          <a:prstGeom prst="rect">
            <a:avLst/>
          </a:prstGeom>
          <a:noFill/>
        </p:spPr>
        <p:txBody>
          <a:bodyPr wrap="square">
            <a:spAutoFit/>
          </a:bodyPr>
          <a:lstStyle/>
          <a:p>
            <a:r>
              <a:rPr lang="sr-Latn-RS" sz="1200" b="1" dirty="0"/>
              <a:t>Izvor: https://community.sw.siemens.com/s/article/Human-Body-Vibration</a:t>
            </a:r>
          </a:p>
        </p:txBody>
      </p:sp>
    </p:spTree>
    <p:extLst>
      <p:ext uri="{BB962C8B-B14F-4D97-AF65-F5344CB8AC3E}">
        <p14:creationId xmlns:p14="http://schemas.microsoft.com/office/powerpoint/2010/main" val="366846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23528" y="1628234"/>
            <a:ext cx="4741043" cy="25928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1200"/>
              </a:spcBef>
            </a:pPr>
            <a:r>
              <a:rPr lang="sr-Latn-RS" sz="1800" b="1" dirty="0">
                <a:solidFill>
                  <a:srgbClr val="002060"/>
                </a:solidFill>
                <a:latin typeface="Arial" panose="020B0604020202020204" pitchFamily="34" charset="0"/>
                <a:cs typeface="Arial" panose="020B0604020202020204" pitchFamily="34" charset="0"/>
              </a:rPr>
              <a:t>Patogeneza vibracionih bolesti zavisi od brojnih faktora.</a:t>
            </a:r>
          </a:p>
          <a:p>
            <a:pPr algn="l">
              <a:lnSpc>
                <a:spcPct val="120000"/>
              </a:lnSpc>
              <a:spcBef>
                <a:spcPts val="1200"/>
              </a:spcBef>
            </a:pPr>
            <a:r>
              <a:rPr lang="sr-Latn-RS" sz="1800" b="1" dirty="0">
                <a:solidFill>
                  <a:srgbClr val="002060"/>
                </a:solidFill>
                <a:latin typeface="Arial" panose="020B0604020202020204" pitchFamily="34" charset="0"/>
                <a:cs typeface="Arial" panose="020B0604020202020204" pitchFamily="34" charset="0"/>
              </a:rPr>
              <a:t>Uzroci nastanka morfoloških i funkcionalnih promena:</a:t>
            </a:r>
          </a:p>
          <a:p>
            <a:pPr marL="216000" indent="-216000" algn="l">
              <a:lnSpc>
                <a:spcPct val="120000"/>
              </a:lnSpc>
              <a:spcBef>
                <a:spcPts val="1200"/>
              </a:spcBef>
              <a:buFont typeface="Arial" pitchFamily="34" charset="0"/>
              <a:buChar char="•"/>
            </a:pPr>
            <a:r>
              <a:rPr lang="en-US" sz="1800" b="1" dirty="0" err="1">
                <a:solidFill>
                  <a:srgbClr val="990000"/>
                </a:solidFill>
                <a:latin typeface="Arial" panose="020B0604020202020204" pitchFamily="34" charset="0"/>
                <a:cs typeface="Arial" panose="020B0604020202020204" pitchFamily="34" charset="0"/>
              </a:rPr>
              <a:t>direktno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mehaničko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dejstv</a:t>
            </a:r>
            <a:r>
              <a:rPr lang="sr-Latn-RS" sz="1800" b="1" dirty="0">
                <a:solidFill>
                  <a:srgbClr val="990000"/>
                </a:solidFill>
                <a:latin typeface="Arial" panose="020B0604020202020204" pitchFamily="34" charset="0"/>
                <a:cs typeface="Arial" panose="020B0604020202020204" pitchFamily="34" charset="0"/>
              </a:rPr>
              <a:t>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sr-Latn-RS" sz="1800" b="1" dirty="0">
                <a:solidFill>
                  <a:srgbClr val="990000"/>
                </a:solidFill>
                <a:latin typeface="Arial" panose="020B0604020202020204" pitchFamily="34" charset="0"/>
                <a:cs typeface="Arial" panose="020B0604020202020204" pitchFamily="34" charset="0"/>
              </a:rPr>
              <a:t>,</a:t>
            </a:r>
          </a:p>
          <a:p>
            <a:pPr marL="216000" indent="-216000" algn="l">
              <a:lnSpc>
                <a:spcPct val="120000"/>
              </a:lnSpc>
              <a:spcBef>
                <a:spcPts val="1200"/>
              </a:spcBef>
              <a:buFont typeface="Arial" pitchFamily="34" charset="0"/>
              <a:buChar char="•"/>
            </a:pPr>
            <a:r>
              <a:rPr lang="sr-Latn-RS" sz="1800" b="1" dirty="0">
                <a:solidFill>
                  <a:srgbClr val="990000"/>
                </a:solidFill>
                <a:latin typeface="Arial" panose="020B0604020202020204" pitchFamily="34" charset="0"/>
                <a:cs typeface="Arial" panose="020B0604020202020204" pitchFamily="34" charset="0"/>
              </a:rPr>
              <a:t>in</a:t>
            </a:r>
            <a:r>
              <a:rPr lang="en-US" sz="1800" b="1" dirty="0" err="1">
                <a:solidFill>
                  <a:srgbClr val="990000"/>
                </a:solidFill>
                <a:latin typeface="Arial" panose="020B0604020202020204" pitchFamily="34" charset="0"/>
                <a:cs typeface="Arial" panose="020B0604020202020204" pitchFamily="34" charset="0"/>
              </a:rPr>
              <a:t>direktno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mehaničko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dejstv</a:t>
            </a:r>
            <a:r>
              <a:rPr lang="sr-Latn-RS" sz="1800" b="1" dirty="0">
                <a:solidFill>
                  <a:srgbClr val="990000"/>
                </a:solidFill>
                <a:latin typeface="Arial" panose="020B0604020202020204" pitchFamily="34" charset="0"/>
                <a:cs typeface="Arial" panose="020B0604020202020204" pitchFamily="34" charset="0"/>
              </a:rPr>
              <a:t>o</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sr-Latn-RS" sz="1800" b="1" dirty="0">
                <a:solidFill>
                  <a:srgbClr val="990000"/>
                </a:solidFill>
                <a:latin typeface="Arial" panose="020B0604020202020204" pitchFamily="34" charset="0"/>
                <a:cs typeface="Arial" panose="020B0604020202020204" pitchFamily="34" charset="0"/>
              </a:rPr>
              <a:t>.</a:t>
            </a:r>
            <a:endParaRPr lang="en-US" sz="1800" b="1" dirty="0">
              <a:solidFill>
                <a:srgbClr val="990000"/>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409517" y="1132973"/>
            <a:ext cx="8324967"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err="1">
                <a:solidFill>
                  <a:srgbClr val="990000"/>
                </a:solidFill>
                <a:latin typeface="Arial" panose="020B0604020202020204" pitchFamily="34" charset="0"/>
                <a:cs typeface="Arial" panose="020B0604020202020204" pitchFamily="34" charset="0"/>
              </a:rPr>
              <a:t>patogeneza</a:t>
            </a:r>
            <a:endParaRPr lang="en-US" sz="1800" b="1" cap="all" dirty="0">
              <a:solidFill>
                <a:srgbClr val="99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822608B-3CA7-4825-A94F-6836ADF73836}"/>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20C13B89-45C2-40BF-A5B2-3A5ABB82E56E}"/>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838D61EF-7E40-4627-8B49-25F6D0E3DCF3}"/>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7" name="Rectangle 15">
            <a:extLst>
              <a:ext uri="{FF2B5EF4-FFF2-40B4-BE49-F238E27FC236}">
                <a16:creationId xmlns:a16="http://schemas.microsoft.com/office/drawing/2014/main" id="{58825701-8EB4-4A56-AFDB-EF84EB4EF63B}"/>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9">
            <a:extLst>
              <a:ext uri="{FF2B5EF4-FFF2-40B4-BE49-F238E27FC236}">
                <a16:creationId xmlns:a16="http://schemas.microsoft.com/office/drawing/2014/main" id="{58884B98-A2E3-4DA1-B474-150BBAEA5041}"/>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15">
            <a:extLst>
              <a:ext uri="{FF2B5EF4-FFF2-40B4-BE49-F238E27FC236}">
                <a16:creationId xmlns:a16="http://schemas.microsoft.com/office/drawing/2014/main" id="{DE215751-C966-4B65-868B-55A85C5B5D04}"/>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Vibracione</a:t>
            </a:r>
            <a:r>
              <a:rPr lang="sr-Latn-CS" sz="2000" b="1" kern="0" dirty="0">
                <a:solidFill>
                  <a:srgbClr val="990000"/>
                </a:solidFill>
                <a:latin typeface="Arial Black" pitchFamily="34" charset="0"/>
              </a:rPr>
              <a:t> bolesti</a:t>
            </a:r>
          </a:p>
        </p:txBody>
      </p:sp>
      <p:pic>
        <p:nvPicPr>
          <p:cNvPr id="3" name="Picture 2">
            <a:extLst>
              <a:ext uri="{FF2B5EF4-FFF2-40B4-BE49-F238E27FC236}">
                <a16:creationId xmlns:a16="http://schemas.microsoft.com/office/drawing/2014/main" id="{0A85E3AC-3471-4BE9-B16E-CCD780AC2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900" y="1700808"/>
            <a:ext cx="3970588" cy="3600000"/>
          </a:xfrm>
          <a:prstGeom prst="rect">
            <a:avLst/>
          </a:prstGeom>
        </p:spPr>
      </p:pic>
      <p:sp>
        <p:nvSpPr>
          <p:cNvPr id="12" name="Subtitle 2">
            <a:extLst>
              <a:ext uri="{FF2B5EF4-FFF2-40B4-BE49-F238E27FC236}">
                <a16:creationId xmlns:a16="http://schemas.microsoft.com/office/drawing/2014/main" id="{EDC3D24E-0EA7-4BFD-A3F5-A76E10C9E41C}"/>
              </a:ext>
            </a:extLst>
          </p:cNvPr>
          <p:cNvSpPr txBox="1">
            <a:spLocks/>
          </p:cNvSpPr>
          <p:nvPr/>
        </p:nvSpPr>
        <p:spPr>
          <a:xfrm>
            <a:off x="5064571" y="5346614"/>
            <a:ext cx="3829247" cy="3146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sr-Latn-RS" sz="1400" b="1" i="1" dirty="0">
                <a:solidFill>
                  <a:srgbClr val="002060"/>
                </a:solidFill>
                <a:latin typeface="Arial" panose="020B0604020202020204" pitchFamily="34" charset="0"/>
                <a:cs typeface="Arial" panose="020B0604020202020204" pitchFamily="34" charset="0"/>
              </a:rPr>
              <a:t>Patofiziološki mehanizam </a:t>
            </a:r>
            <a:r>
              <a:rPr lang="sr-Latn-RS" sz="1400" b="1" i="1" dirty="0" err="1">
                <a:solidFill>
                  <a:srgbClr val="002060"/>
                </a:solidFill>
                <a:latin typeface="Arial" panose="020B0604020202020204" pitchFamily="34" charset="0"/>
                <a:cs typeface="Arial" panose="020B0604020202020204" pitchFamily="34" charset="0"/>
              </a:rPr>
              <a:t>Rejnoove</a:t>
            </a:r>
            <a:r>
              <a:rPr lang="sr-Latn-RS" sz="1400" b="1" i="1" dirty="0">
                <a:solidFill>
                  <a:srgbClr val="002060"/>
                </a:solidFill>
                <a:latin typeface="Arial" panose="020B0604020202020204" pitchFamily="34" charset="0"/>
                <a:cs typeface="Arial" panose="020B0604020202020204" pitchFamily="34" charset="0"/>
              </a:rPr>
              <a:t> bolesti</a:t>
            </a:r>
            <a:endParaRPr lang="en-US" sz="1400" b="1" i="1" dirty="0">
              <a:solidFill>
                <a:srgbClr val="99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02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409517" y="1132974"/>
            <a:ext cx="8324967" cy="3985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klinička slika</a:t>
            </a:r>
            <a:endParaRPr lang="en-US" sz="1800" b="1" cap="all" dirty="0">
              <a:solidFill>
                <a:srgbClr val="99000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632293" y="1628800"/>
            <a:ext cx="7879415" cy="427887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Vaskularni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poremećaji</a:t>
            </a:r>
            <a:r>
              <a:rPr lang="sr-Latn-RS" sz="1800" b="1" dirty="0">
                <a:solidFill>
                  <a:srgbClr val="002060"/>
                </a:solidFill>
                <a:latin typeface="Arial" panose="020B0604020202020204" pitchFamily="34" charset="0"/>
                <a:cs typeface="Arial" panose="020B0604020202020204" pitchFamily="34" charset="0"/>
              </a:rPr>
              <a:t>,</a:t>
            </a: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Neurološki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poremećaji</a:t>
            </a:r>
            <a:r>
              <a:rPr lang="sr-Latn-RS" sz="1800" b="1" dirty="0">
                <a:solidFill>
                  <a:srgbClr val="002060"/>
                </a:solidFill>
                <a:latin typeface="Arial" panose="020B0604020202020204" pitchFamily="34" charset="0"/>
                <a:cs typeface="Arial" panose="020B0604020202020204" pitchFamily="34" charset="0"/>
              </a:rPr>
              <a:t>,</a:t>
            </a: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Mišićni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poremećaji</a:t>
            </a:r>
            <a:r>
              <a:rPr lang="sr-Latn-RS" sz="1800" b="1" dirty="0">
                <a:solidFill>
                  <a:srgbClr val="002060"/>
                </a:solidFill>
                <a:latin typeface="Arial" panose="020B0604020202020204" pitchFamily="34" charset="0"/>
                <a:cs typeface="Arial" panose="020B0604020202020204" pitchFamily="34" charset="0"/>
              </a:rPr>
              <a:t>,</a:t>
            </a: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Koštano-zglobni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poremećaji</a:t>
            </a:r>
            <a:r>
              <a:rPr lang="sr-Latn-RS" sz="1800" b="1" dirty="0">
                <a:solidFill>
                  <a:srgbClr val="00206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Poremećaj</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senzibiliteta</a:t>
            </a:r>
            <a:r>
              <a:rPr lang="sr-Latn-RS" sz="1800" b="1" dirty="0">
                <a:solidFill>
                  <a:srgbClr val="002060"/>
                </a:solidFill>
                <a:latin typeface="Arial" panose="020B0604020202020204" pitchFamily="34" charset="0"/>
                <a:cs typeface="Arial" panose="020B0604020202020204" pitchFamily="34" charset="0"/>
              </a:rPr>
              <a:t>,</a:t>
            </a:r>
            <a:r>
              <a:rPr lang="en-US" sz="1800" b="1" dirty="0">
                <a:solidFill>
                  <a:srgbClr val="002060"/>
                </a:solidFill>
                <a:latin typeface="Arial" panose="020B0604020202020204" pitchFamily="34" charset="0"/>
                <a:cs typeface="Arial" panose="020B0604020202020204" pitchFamily="34" charset="0"/>
              </a:rPr>
              <a:t> </a:t>
            </a:r>
            <a:endParaRPr lang="sr-Latn-RS" sz="1800" b="1" dirty="0">
              <a:solidFill>
                <a:srgbClr val="002060"/>
              </a:solidFill>
              <a:latin typeface="Arial" panose="020B0604020202020204" pitchFamily="34" charset="0"/>
              <a:cs typeface="Arial" panose="020B0604020202020204" pitchFamily="34" charset="0"/>
            </a:endParaRPr>
          </a:p>
          <a:p>
            <a:pPr marL="360000" indent="-360000" algn="l">
              <a:lnSpc>
                <a:spcPct val="120000"/>
              </a:lnSpc>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Poremećaj</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funkcije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čula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sluha</a:t>
            </a:r>
            <a:r>
              <a:rPr lang="en-US" sz="1800" b="1" dirty="0">
                <a:solidFill>
                  <a:srgbClr val="002060"/>
                </a:solidFill>
                <a:latin typeface="Arial" panose="020B0604020202020204" pitchFamily="34" charset="0"/>
                <a:cs typeface="Arial" panose="020B0604020202020204" pitchFamily="34" charset="0"/>
              </a:rPr>
              <a:t>, </a:t>
            </a:r>
            <a:br>
              <a:rPr lang="sr-Latn-RS" sz="1800" b="1" dirty="0">
                <a:solidFill>
                  <a:srgbClr val="002060"/>
                </a:solidFill>
                <a:latin typeface="Arial" panose="020B0604020202020204" pitchFamily="34" charset="0"/>
                <a:cs typeface="Arial" panose="020B0604020202020204" pitchFamily="34" charset="0"/>
              </a:rPr>
            </a:br>
            <a:r>
              <a:rPr lang="en-US" sz="1800" b="1" dirty="0" err="1">
                <a:solidFill>
                  <a:srgbClr val="002060"/>
                </a:solidFill>
                <a:latin typeface="Arial" panose="020B0604020202020204" pitchFamily="34" charset="0"/>
                <a:cs typeface="Arial" panose="020B0604020202020204" pitchFamily="34" charset="0"/>
              </a:rPr>
              <a:t>vida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a:t>
            </a:r>
            <a:r>
              <a:rPr lang="sr-Latn-RS" sz="1800" b="1" dirty="0">
                <a:solidFill>
                  <a:srgbClr val="002060"/>
                </a:solidFill>
                <a:latin typeface="Arial" panose="020B0604020202020204" pitchFamily="34" charset="0"/>
                <a:cs typeface="Arial" panose="020B0604020202020204" pitchFamily="34" charset="0"/>
              </a:rPr>
              <a:t> ravnoteže,</a:t>
            </a:r>
            <a:r>
              <a:rPr lang="en-US" sz="1800" b="1" dirty="0">
                <a:solidFill>
                  <a:srgbClr val="002060"/>
                </a:solidFill>
                <a:latin typeface="Arial" panose="020B0604020202020204" pitchFamily="34" charset="0"/>
                <a:cs typeface="Arial" panose="020B0604020202020204" pitchFamily="34" charset="0"/>
              </a:rPr>
              <a:t> </a:t>
            </a:r>
            <a:endParaRPr lang="sr-Latn-RS" sz="1800" b="1" dirty="0">
              <a:solidFill>
                <a:srgbClr val="002060"/>
              </a:solidFill>
              <a:latin typeface="Arial" panose="020B0604020202020204" pitchFamily="34" charset="0"/>
              <a:cs typeface="Arial" panose="020B0604020202020204" pitchFamily="34" charset="0"/>
            </a:endParaRP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Trofičke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promene</a:t>
            </a:r>
            <a:r>
              <a:rPr lang="sr-Latn-RS" sz="1800" b="1" dirty="0">
                <a:solidFill>
                  <a:srgbClr val="002060"/>
                </a:solidFill>
                <a:latin typeface="Arial" panose="020B0604020202020204" pitchFamily="34" charset="0"/>
                <a:cs typeface="Arial" panose="020B0604020202020204" pitchFamily="34" charset="0"/>
              </a:rPr>
              <a:t>,</a:t>
            </a:r>
            <a:r>
              <a:rPr lang="en-US" sz="1800" b="1" dirty="0">
                <a:solidFill>
                  <a:srgbClr val="002060"/>
                </a:solidFill>
                <a:latin typeface="Arial" panose="020B0604020202020204" pitchFamily="34" charset="0"/>
                <a:cs typeface="Arial" panose="020B0604020202020204" pitchFamily="34" charset="0"/>
              </a:rPr>
              <a:t> </a:t>
            </a:r>
          </a:p>
          <a:p>
            <a:pPr marL="360000" indent="-360000" algn="l">
              <a:spcBef>
                <a:spcPts val="1800"/>
              </a:spcBef>
              <a:buClr>
                <a:srgbClr val="990000"/>
              </a:buClr>
              <a:buFont typeface="+mj-lt"/>
              <a:buAutoNum type="arabicPeriod"/>
            </a:pPr>
            <a:r>
              <a:rPr lang="en-US" sz="1800" b="1" dirty="0" err="1">
                <a:solidFill>
                  <a:srgbClr val="002060"/>
                </a:solidFill>
                <a:latin typeface="Arial" panose="020B0604020202020204" pitchFamily="34" charset="0"/>
                <a:cs typeface="Arial" panose="020B0604020202020204" pitchFamily="34" charset="0"/>
              </a:rPr>
              <a:t>Sekretorni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poremećaji</a:t>
            </a:r>
            <a:r>
              <a:rPr lang="sr-Latn-RS" sz="1800" b="1" dirty="0">
                <a:solidFill>
                  <a:srgbClr val="00206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C1266C0-17A7-46C8-B076-BE97B0802247}"/>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B0784CC0-9EEB-4B28-B9B3-C932020E2F08}"/>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FE4EF73D-A1D5-496F-83E9-036E6E38B541}"/>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8" name="Rectangle 15">
            <a:extLst>
              <a:ext uri="{FF2B5EF4-FFF2-40B4-BE49-F238E27FC236}">
                <a16:creationId xmlns:a16="http://schemas.microsoft.com/office/drawing/2014/main" id="{78653018-43F1-4F52-AECA-BADD094AA978}"/>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9">
            <a:extLst>
              <a:ext uri="{FF2B5EF4-FFF2-40B4-BE49-F238E27FC236}">
                <a16:creationId xmlns:a16="http://schemas.microsoft.com/office/drawing/2014/main" id="{907E0656-88FB-4DA9-BBEA-232B8283C39F}"/>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69E2D7ED-3057-46C3-A96A-FBD10C7CF0F4}"/>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Vibracione</a:t>
            </a:r>
            <a:r>
              <a:rPr lang="sr-Latn-CS" sz="2000" b="1" kern="0" dirty="0">
                <a:solidFill>
                  <a:srgbClr val="990000"/>
                </a:solidFill>
                <a:latin typeface="Arial Black" pitchFamily="34" charset="0"/>
              </a:rPr>
              <a:t> bolesti</a:t>
            </a:r>
          </a:p>
        </p:txBody>
      </p:sp>
      <p:pic>
        <p:nvPicPr>
          <p:cNvPr id="13" name="Picture 12">
            <a:extLst>
              <a:ext uri="{FF2B5EF4-FFF2-40B4-BE49-F238E27FC236}">
                <a16:creationId xmlns:a16="http://schemas.microsoft.com/office/drawing/2014/main" id="{12E5CE8C-51EC-4F5D-AB47-1C96FED333B3}"/>
              </a:ext>
            </a:extLst>
          </p:cNvPr>
          <p:cNvPicPr>
            <a:picLocks noChangeAspect="1"/>
          </p:cNvPicPr>
          <p:nvPr/>
        </p:nvPicPr>
        <p:blipFill>
          <a:blip r:embed="rId3"/>
          <a:stretch>
            <a:fillRect/>
          </a:stretch>
        </p:blipFill>
        <p:spPr>
          <a:xfrm>
            <a:off x="4618475" y="1752589"/>
            <a:ext cx="3769949" cy="3407282"/>
          </a:xfrm>
          <a:prstGeom prst="rect">
            <a:avLst/>
          </a:prstGeom>
        </p:spPr>
      </p:pic>
    </p:spTree>
    <p:extLst>
      <p:ext uri="{BB962C8B-B14F-4D97-AF65-F5344CB8AC3E}">
        <p14:creationId xmlns:p14="http://schemas.microsoft.com/office/powerpoint/2010/main" val="2428027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47876" y="1556792"/>
            <a:ext cx="6448249" cy="20066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1800" b="1" dirty="0">
                <a:solidFill>
                  <a:srgbClr val="002060"/>
                </a:solidFill>
                <a:latin typeface="Arial" panose="020B0604020202020204" pitchFamily="34" charset="0"/>
                <a:cs typeface="Arial" panose="020B0604020202020204" pitchFamily="34" charset="0"/>
              </a:rPr>
              <a:t>Za</a:t>
            </a:r>
            <a:r>
              <a:rPr lang="en-US" sz="1800" b="1" dirty="0" err="1">
                <a:solidFill>
                  <a:srgbClr val="002060"/>
                </a:solidFill>
                <a:latin typeface="Arial" panose="020B0604020202020204" pitchFamily="34" charset="0"/>
                <a:cs typeface="Arial" panose="020B0604020202020204" pitchFamily="34" charset="0"/>
              </a:rPr>
              <a:t>visno</a:t>
            </a:r>
            <a:r>
              <a:rPr lang="en-US" sz="1800" b="1" dirty="0">
                <a:solidFill>
                  <a:srgbClr val="002060"/>
                </a:solidFill>
                <a:latin typeface="Arial" panose="020B0604020202020204" pitchFamily="34" charset="0"/>
                <a:cs typeface="Arial" panose="020B0604020202020204" pitchFamily="34" charset="0"/>
              </a:rPr>
              <a:t> o</a:t>
            </a:r>
            <a:r>
              <a:rPr lang="sr-Latn-RS" sz="1800" b="1" dirty="0">
                <a:solidFill>
                  <a:srgbClr val="002060"/>
                </a:solidFill>
                <a:latin typeface="Arial" panose="020B0604020202020204" pitchFamily="34" charset="0"/>
                <a:cs typeface="Arial" panose="020B0604020202020204" pitchFamily="34" charset="0"/>
              </a:rPr>
              <a:t>d</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mest</a:t>
            </a:r>
            <a:r>
              <a:rPr lang="sr-Latn-RS" sz="1800" b="1" dirty="0">
                <a:solidFill>
                  <a:srgbClr val="002060"/>
                </a:solidFill>
                <a:latin typeface="Arial" panose="020B0604020202020204" pitchFamily="34" charset="0"/>
                <a:cs typeface="Arial" panose="020B0604020202020204" pitchFamily="34" charset="0"/>
              </a:rPr>
              <a:t>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prenosa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telo</a:t>
            </a:r>
            <a:r>
              <a:rPr lang="sr-Latn-RS" sz="1800" b="1" dirty="0">
                <a:solidFill>
                  <a:srgbClr val="002060"/>
                </a:solidFill>
                <a:latin typeface="Arial" panose="020B0604020202020204" pitchFamily="34" charset="0"/>
                <a:cs typeface="Arial" panose="020B0604020202020204" pitchFamily="34" charset="0"/>
              </a:rPr>
              <a: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razlikuj</a:t>
            </a:r>
            <a:r>
              <a:rPr lang="sr-Latn-RS" sz="1800" b="1" dirty="0">
                <a:solidFill>
                  <a:srgbClr val="002060"/>
                </a:solidFill>
                <a:latin typeface="Arial" panose="020B0604020202020204" pitchFamily="34" charset="0"/>
                <a:cs typeface="Arial" panose="020B0604020202020204" pitchFamily="34" charset="0"/>
              </a:rPr>
              <a:t>u</a:t>
            </a:r>
            <a:r>
              <a:rPr lang="en-US" sz="1800" b="1" dirty="0">
                <a:solidFill>
                  <a:srgbClr val="002060"/>
                </a:solidFill>
                <a:latin typeface="Arial" panose="020B0604020202020204" pitchFamily="34" charset="0"/>
                <a:cs typeface="Arial" panose="020B0604020202020204" pitchFamily="34" charset="0"/>
              </a:rPr>
              <a:t> se: </a:t>
            </a:r>
          </a:p>
          <a:p>
            <a:pPr marL="447675" indent="-287338" algn="l">
              <a:lnSpc>
                <a:spcPct val="120000"/>
              </a:lnSpc>
              <a:spcBef>
                <a:spcPts val="600"/>
              </a:spcBef>
              <a:buFont typeface="Arial" panose="020B0604020202020204" pitchFamily="34" charset="0"/>
              <a:buChar char="•"/>
            </a:pPr>
            <a:r>
              <a:rPr lang="en-US" sz="1800" b="1" dirty="0" err="1">
                <a:solidFill>
                  <a:srgbClr val="990000"/>
                </a:solidFill>
                <a:latin typeface="Arial" panose="020B0604020202020204" pitchFamily="34" charset="0"/>
                <a:cs typeface="Arial" panose="020B0604020202020204" pitchFamily="34" charset="0"/>
              </a:rPr>
              <a:t>Vibraciona</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bolest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usled</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lokalnog</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dejstva</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en-US" sz="1800" b="1" dirty="0">
                <a:solidFill>
                  <a:srgbClr val="990000"/>
                </a:solidFill>
                <a:latin typeface="Arial" panose="020B0604020202020204" pitchFamily="34" charset="0"/>
                <a:cs typeface="Arial" panose="020B0604020202020204" pitchFamily="34" charset="0"/>
              </a:rPr>
              <a:t> – </a:t>
            </a:r>
            <a:br>
              <a:rPr lang="sr-Latn-RS" sz="1800" b="1" dirty="0">
                <a:solidFill>
                  <a:srgbClr val="990000"/>
                </a:solidFill>
                <a:latin typeface="Arial" panose="020B0604020202020204" pitchFamily="34" charset="0"/>
                <a:cs typeface="Arial" panose="020B0604020202020204" pitchFamily="34" charset="0"/>
              </a:rPr>
            </a:br>
            <a:r>
              <a:rPr lang="en-US" sz="1800" b="1" dirty="0">
                <a:solidFill>
                  <a:srgbClr val="990000"/>
                </a:solidFill>
                <a:latin typeface="Arial" panose="020B0604020202020204" pitchFamily="34" charset="0"/>
                <a:cs typeface="Arial" panose="020B0604020202020204" pitchFamily="34" charset="0"/>
              </a:rPr>
              <a:t>HAVS</a:t>
            </a:r>
            <a:r>
              <a:rPr lang="sr-Latn-RS" sz="1800" b="1" dirty="0">
                <a:solidFill>
                  <a:srgbClr val="990000"/>
                </a:solidFill>
                <a:latin typeface="Arial" panose="020B0604020202020204" pitchFamily="34" charset="0"/>
                <a:cs typeface="Arial" panose="020B0604020202020204" pitchFamily="34" charset="0"/>
              </a:rPr>
              <a:t>  </a:t>
            </a:r>
            <a:r>
              <a:rPr lang="en-US" sz="1800" b="1" dirty="0">
                <a:solidFill>
                  <a:srgbClr val="990000"/>
                </a:solidFill>
                <a:latin typeface="Arial" panose="020B0604020202020204" pitchFamily="34" charset="0"/>
                <a:cs typeface="Arial" panose="020B0604020202020204" pitchFamily="34" charset="0"/>
              </a:rPr>
              <a:t>[</a:t>
            </a:r>
            <a:r>
              <a:rPr lang="en-US" sz="1800" b="1" i="1" dirty="0">
                <a:solidFill>
                  <a:srgbClr val="990000"/>
                </a:solidFill>
                <a:latin typeface="Arial" panose="020B0604020202020204" pitchFamily="34" charset="0"/>
                <a:cs typeface="Arial" panose="020B0604020202020204" pitchFamily="34" charset="0"/>
              </a:rPr>
              <a:t>Hand-</a:t>
            </a:r>
            <a:r>
              <a:rPr lang="sr-Latn-RS" sz="1800" b="1" i="1" dirty="0">
                <a:solidFill>
                  <a:srgbClr val="990000"/>
                </a:solidFill>
                <a:latin typeface="Arial" panose="020B0604020202020204" pitchFamily="34" charset="0"/>
                <a:cs typeface="Arial" panose="020B0604020202020204" pitchFamily="34" charset="0"/>
              </a:rPr>
              <a:t>A</a:t>
            </a:r>
            <a:r>
              <a:rPr lang="en-US" sz="1800" b="1" i="1" dirty="0">
                <a:solidFill>
                  <a:srgbClr val="990000"/>
                </a:solidFill>
                <a:latin typeface="Arial" panose="020B0604020202020204" pitchFamily="34" charset="0"/>
                <a:cs typeface="Arial" panose="020B0604020202020204" pitchFamily="34" charset="0"/>
              </a:rPr>
              <a:t>rm </a:t>
            </a:r>
            <a:r>
              <a:rPr lang="sr-Latn-RS" sz="1800" b="1" i="1" dirty="0">
                <a:solidFill>
                  <a:srgbClr val="990000"/>
                </a:solidFill>
                <a:latin typeface="Arial" panose="020B0604020202020204" pitchFamily="34" charset="0"/>
                <a:cs typeface="Arial" panose="020B0604020202020204" pitchFamily="34" charset="0"/>
              </a:rPr>
              <a:t>V</a:t>
            </a:r>
            <a:r>
              <a:rPr lang="en-US" sz="1800" b="1" i="1" dirty="0" err="1">
                <a:solidFill>
                  <a:srgbClr val="990000"/>
                </a:solidFill>
                <a:latin typeface="Arial" panose="020B0604020202020204" pitchFamily="34" charset="0"/>
                <a:cs typeface="Arial" panose="020B0604020202020204" pitchFamily="34" charset="0"/>
              </a:rPr>
              <a:t>ibration</a:t>
            </a:r>
            <a:r>
              <a:rPr lang="en-US" sz="1800" b="1" i="1" dirty="0">
                <a:solidFill>
                  <a:srgbClr val="990000"/>
                </a:solidFill>
                <a:latin typeface="Arial" panose="020B0604020202020204" pitchFamily="34" charset="0"/>
                <a:cs typeface="Arial" panose="020B0604020202020204" pitchFamily="34" charset="0"/>
              </a:rPr>
              <a:t> </a:t>
            </a:r>
            <a:r>
              <a:rPr lang="sr-Latn-RS" sz="1800" b="1" i="1" dirty="0">
                <a:solidFill>
                  <a:srgbClr val="990000"/>
                </a:solidFill>
                <a:latin typeface="Arial" panose="020B0604020202020204" pitchFamily="34" charset="0"/>
                <a:cs typeface="Arial" panose="020B0604020202020204" pitchFamily="34" charset="0"/>
              </a:rPr>
              <a:t>S</a:t>
            </a:r>
            <a:r>
              <a:rPr lang="en-US" sz="1800" b="1" i="1" dirty="0" err="1">
                <a:solidFill>
                  <a:srgbClr val="990000"/>
                </a:solidFill>
                <a:latin typeface="Arial" panose="020B0604020202020204" pitchFamily="34" charset="0"/>
                <a:cs typeface="Arial" panose="020B0604020202020204" pitchFamily="34" charset="0"/>
              </a:rPr>
              <a:t>yndrome</a:t>
            </a:r>
            <a:r>
              <a:rPr lang="en-US" sz="1800" b="1" dirty="0">
                <a:solidFill>
                  <a:srgbClr val="99000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a:p>
            <a:pPr marL="447675" indent="-287338" algn="l">
              <a:lnSpc>
                <a:spcPct val="120000"/>
              </a:lnSpc>
              <a:spcBef>
                <a:spcPts val="600"/>
              </a:spcBef>
              <a:buFont typeface="Arial" panose="020B0604020202020204" pitchFamily="34" charset="0"/>
              <a:buChar char="•"/>
            </a:pPr>
            <a:r>
              <a:rPr lang="en-US" sz="1800" b="1" dirty="0" err="1">
                <a:solidFill>
                  <a:srgbClr val="990000"/>
                </a:solidFill>
                <a:latin typeface="Arial" panose="020B0604020202020204" pitchFamily="34" charset="0"/>
                <a:cs typeface="Arial" panose="020B0604020202020204" pitchFamily="34" charset="0"/>
              </a:rPr>
              <a:t>Vibraciona</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bolest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usled</a:t>
            </a:r>
            <a:r>
              <a:rPr lang="en-US" sz="1800" b="1" dirty="0">
                <a:solidFill>
                  <a:srgbClr val="990000"/>
                </a:solidFill>
                <a:latin typeface="Arial" panose="020B0604020202020204" pitchFamily="34" charset="0"/>
                <a:cs typeface="Arial" panose="020B0604020202020204" pitchFamily="34" charset="0"/>
              </a:rPr>
              <a:t> de</a:t>
            </a:r>
            <a:r>
              <a:rPr lang="sr-Latn-RS" sz="1800" b="1" dirty="0">
                <a:solidFill>
                  <a:srgbClr val="990000"/>
                </a:solidFill>
                <a:latin typeface="Arial" panose="020B0604020202020204" pitchFamily="34" charset="0"/>
                <a:cs typeface="Arial" panose="020B0604020202020204" pitchFamily="34" charset="0"/>
              </a:rPr>
              <a:t>jstva</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opštih</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vibracija</a:t>
            </a:r>
            <a:r>
              <a:rPr lang="en-US" sz="1800" b="1" dirty="0">
                <a:solidFill>
                  <a:srgbClr val="990000"/>
                </a:solidFill>
                <a:latin typeface="Arial" panose="020B0604020202020204" pitchFamily="34" charset="0"/>
                <a:cs typeface="Arial" panose="020B0604020202020204" pitchFamily="34" charset="0"/>
              </a:rPr>
              <a:t> – </a:t>
            </a:r>
            <a:br>
              <a:rPr lang="sr-Latn-RS" sz="1800" b="1" dirty="0">
                <a:solidFill>
                  <a:srgbClr val="990000"/>
                </a:solidFill>
                <a:latin typeface="Arial" panose="020B0604020202020204" pitchFamily="34" charset="0"/>
                <a:cs typeface="Arial" panose="020B0604020202020204" pitchFamily="34" charset="0"/>
              </a:rPr>
            </a:br>
            <a:r>
              <a:rPr lang="en-US" sz="1800" b="1" dirty="0">
                <a:solidFill>
                  <a:srgbClr val="990000"/>
                </a:solidFill>
                <a:latin typeface="Arial" panose="020B0604020202020204" pitchFamily="34" charset="0"/>
                <a:cs typeface="Arial" panose="020B0604020202020204" pitchFamily="34" charset="0"/>
              </a:rPr>
              <a:t>WBVS</a:t>
            </a:r>
            <a:r>
              <a:rPr lang="sr-Latn-RS" sz="1800" b="1" dirty="0">
                <a:solidFill>
                  <a:srgbClr val="990000"/>
                </a:solidFill>
                <a:latin typeface="Arial" panose="020B0604020202020204" pitchFamily="34" charset="0"/>
                <a:cs typeface="Arial" panose="020B0604020202020204" pitchFamily="34" charset="0"/>
              </a:rPr>
              <a:t> </a:t>
            </a:r>
            <a:r>
              <a:rPr lang="en-US" sz="1800" b="1" dirty="0">
                <a:solidFill>
                  <a:srgbClr val="990000"/>
                </a:solidFill>
                <a:latin typeface="Arial" panose="020B0604020202020204" pitchFamily="34" charset="0"/>
                <a:cs typeface="Arial" panose="020B0604020202020204" pitchFamily="34" charset="0"/>
              </a:rPr>
              <a:t>[</a:t>
            </a:r>
            <a:r>
              <a:rPr lang="en-US" sz="1800" b="1" i="1" dirty="0">
                <a:solidFill>
                  <a:srgbClr val="990000"/>
                </a:solidFill>
                <a:latin typeface="Arial" panose="020B0604020202020204" pitchFamily="34" charset="0"/>
                <a:cs typeface="Arial" panose="020B0604020202020204" pitchFamily="34" charset="0"/>
              </a:rPr>
              <a:t>Whole </a:t>
            </a:r>
            <a:r>
              <a:rPr lang="sr-Latn-RS" sz="1800" b="1" i="1" dirty="0">
                <a:solidFill>
                  <a:srgbClr val="990000"/>
                </a:solidFill>
                <a:latin typeface="Arial" panose="020B0604020202020204" pitchFamily="34" charset="0"/>
                <a:cs typeface="Arial" panose="020B0604020202020204" pitchFamily="34" charset="0"/>
              </a:rPr>
              <a:t>B</a:t>
            </a:r>
            <a:r>
              <a:rPr lang="en-US" sz="1800" b="1" i="1" dirty="0" err="1">
                <a:solidFill>
                  <a:srgbClr val="990000"/>
                </a:solidFill>
                <a:latin typeface="Arial" panose="020B0604020202020204" pitchFamily="34" charset="0"/>
                <a:cs typeface="Arial" panose="020B0604020202020204" pitchFamily="34" charset="0"/>
              </a:rPr>
              <a:t>ody</a:t>
            </a:r>
            <a:r>
              <a:rPr lang="en-US" sz="1800" b="1" i="1" dirty="0">
                <a:solidFill>
                  <a:srgbClr val="990000"/>
                </a:solidFill>
                <a:latin typeface="Arial" panose="020B0604020202020204" pitchFamily="34" charset="0"/>
                <a:cs typeface="Arial" panose="020B0604020202020204" pitchFamily="34" charset="0"/>
              </a:rPr>
              <a:t> </a:t>
            </a:r>
            <a:r>
              <a:rPr lang="sr-Latn-RS" sz="1800" b="1" i="1" dirty="0">
                <a:solidFill>
                  <a:srgbClr val="990000"/>
                </a:solidFill>
                <a:latin typeface="Arial" panose="020B0604020202020204" pitchFamily="34" charset="0"/>
                <a:cs typeface="Arial" panose="020B0604020202020204" pitchFamily="34" charset="0"/>
              </a:rPr>
              <a:t>V</a:t>
            </a:r>
            <a:r>
              <a:rPr lang="en-US" sz="1800" b="1" i="1" dirty="0" err="1">
                <a:solidFill>
                  <a:srgbClr val="990000"/>
                </a:solidFill>
                <a:latin typeface="Arial" panose="020B0604020202020204" pitchFamily="34" charset="0"/>
                <a:cs typeface="Arial" panose="020B0604020202020204" pitchFamily="34" charset="0"/>
              </a:rPr>
              <a:t>ibration</a:t>
            </a:r>
            <a:r>
              <a:rPr lang="en-US" sz="1800" b="1" i="1" dirty="0">
                <a:solidFill>
                  <a:srgbClr val="990000"/>
                </a:solidFill>
                <a:latin typeface="Arial" panose="020B0604020202020204" pitchFamily="34" charset="0"/>
                <a:cs typeface="Arial" panose="020B0604020202020204" pitchFamily="34" charset="0"/>
              </a:rPr>
              <a:t> </a:t>
            </a:r>
            <a:r>
              <a:rPr lang="sr-Latn-RS" sz="1800" b="1" i="1" dirty="0">
                <a:solidFill>
                  <a:srgbClr val="990000"/>
                </a:solidFill>
                <a:latin typeface="Arial" panose="020B0604020202020204" pitchFamily="34" charset="0"/>
                <a:cs typeface="Arial" panose="020B0604020202020204" pitchFamily="34" charset="0"/>
              </a:rPr>
              <a:t>S</a:t>
            </a:r>
            <a:r>
              <a:rPr lang="en-US" sz="1800" b="1" i="1" dirty="0" err="1">
                <a:solidFill>
                  <a:srgbClr val="990000"/>
                </a:solidFill>
                <a:latin typeface="Arial" panose="020B0604020202020204" pitchFamily="34" charset="0"/>
                <a:cs typeface="Arial" panose="020B0604020202020204" pitchFamily="34" charset="0"/>
              </a:rPr>
              <a:t>yndrome</a:t>
            </a:r>
            <a:r>
              <a:rPr lang="en-US" sz="1800" b="1" dirty="0">
                <a:solidFill>
                  <a:srgbClr val="990000"/>
                </a:solidFill>
                <a:latin typeface="Arial" panose="020B0604020202020204" pitchFamily="34" charset="0"/>
                <a:cs typeface="Arial" panose="020B0604020202020204" pitchFamily="34" charset="0"/>
              </a:rPr>
              <a:t>]</a:t>
            </a:r>
          </a:p>
        </p:txBody>
      </p:sp>
      <p:sp>
        <p:nvSpPr>
          <p:cNvPr id="9" name="Subtitle 2"/>
          <p:cNvSpPr txBox="1">
            <a:spLocks/>
          </p:cNvSpPr>
          <p:nvPr/>
        </p:nvSpPr>
        <p:spPr>
          <a:xfrm>
            <a:off x="409517" y="1132973"/>
            <a:ext cx="8324967"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osnovna podela VIBRACIONIH BOLESTI</a:t>
            </a:r>
            <a:endParaRPr lang="en-US" sz="1800" b="1" cap="all" dirty="0">
              <a:solidFill>
                <a:srgbClr val="99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A096A95-F870-4208-B674-6776FA26D515}"/>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73B4C31E-5BC6-46FA-A670-EC80D4CF3DE4}"/>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CF858134-3ABE-4E79-9595-F18BE722EF35}"/>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7" name="Rectangle 15">
            <a:extLst>
              <a:ext uri="{FF2B5EF4-FFF2-40B4-BE49-F238E27FC236}">
                <a16:creationId xmlns:a16="http://schemas.microsoft.com/office/drawing/2014/main" id="{B3D14922-D0C6-452A-ACFA-A43D769E0481}"/>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9">
            <a:extLst>
              <a:ext uri="{FF2B5EF4-FFF2-40B4-BE49-F238E27FC236}">
                <a16:creationId xmlns:a16="http://schemas.microsoft.com/office/drawing/2014/main" id="{93CA3D74-E0D9-4C5F-BFB6-EAA03D2A00A9}"/>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F21D5B2B-1B93-4BDE-B054-98D5F090362B}"/>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Vibracione</a:t>
            </a:r>
            <a:r>
              <a:rPr lang="sr-Latn-CS" sz="2000" b="1" kern="0" dirty="0">
                <a:solidFill>
                  <a:srgbClr val="990000"/>
                </a:solidFill>
                <a:latin typeface="Arial Black" pitchFamily="34" charset="0"/>
              </a:rPr>
              <a:t> bolesti</a:t>
            </a:r>
          </a:p>
        </p:txBody>
      </p:sp>
      <p:pic>
        <p:nvPicPr>
          <p:cNvPr id="94214" name="Picture 6">
            <a:extLst>
              <a:ext uri="{FF2B5EF4-FFF2-40B4-BE49-F238E27FC236}">
                <a16:creationId xmlns:a16="http://schemas.microsoft.com/office/drawing/2014/main" id="{58B1C970-2D3C-4AAE-8BAC-A652663F01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94906" y="3501008"/>
            <a:ext cx="4214635" cy="270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A1F9BC-6B41-45F6-A9F0-1B14C77AB091}"/>
              </a:ext>
            </a:extLst>
          </p:cNvPr>
          <p:cNvSpPr txBox="1"/>
          <p:nvPr/>
        </p:nvSpPr>
        <p:spPr>
          <a:xfrm>
            <a:off x="2028265" y="6237312"/>
            <a:ext cx="4947915" cy="215444"/>
          </a:xfrm>
          <a:prstGeom prst="rect">
            <a:avLst/>
          </a:prstGeom>
          <a:noFill/>
        </p:spPr>
        <p:txBody>
          <a:bodyPr wrap="square">
            <a:spAutoFit/>
          </a:bodyPr>
          <a:lstStyle/>
          <a:p>
            <a:r>
              <a:rPr lang="sr-Latn-RS" sz="800" dirty="0"/>
              <a:t>https://www.safetyandhealthmagazine.com/articles/18405-bad-vibrations-whole-body-hand-arm-risk</a:t>
            </a:r>
          </a:p>
        </p:txBody>
      </p:sp>
    </p:spTree>
    <p:extLst>
      <p:ext uri="{BB962C8B-B14F-4D97-AF65-F5344CB8AC3E}">
        <p14:creationId xmlns:p14="http://schemas.microsoft.com/office/powerpoint/2010/main" val="3909501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95513" y="1120436"/>
            <a:ext cx="8752974" cy="7868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0"/>
              </a:spcBef>
              <a:tabLst>
                <a:tab pos="809625" algn="l"/>
              </a:tabLst>
            </a:pPr>
            <a:r>
              <a:rPr lang="sr-Latn-RS" sz="1800" b="1" dirty="0">
                <a:solidFill>
                  <a:srgbClr val="990000"/>
                </a:solidFill>
                <a:latin typeface="Arial" panose="020B0604020202020204" pitchFamily="34" charset="0"/>
                <a:cs typeface="Arial" panose="020B0604020202020204" pitchFamily="34" charset="0"/>
              </a:rPr>
              <a:t>HAVS</a:t>
            </a:r>
            <a:r>
              <a:rPr lang="sr-Latn-RS" sz="1800" b="1" dirty="0">
                <a:solidFill>
                  <a:srgbClr val="002060"/>
                </a:solidFill>
                <a:latin typeface="Arial" panose="020B0604020202020204" pitchFamily="34" charset="0"/>
                <a:cs typeface="Arial" panose="020B0604020202020204" pitchFamily="34" charset="0"/>
              </a:rPr>
              <a:t> -	</a:t>
            </a:r>
            <a:r>
              <a:rPr lang="en-US" sz="1800" b="1" dirty="0" err="1">
                <a:solidFill>
                  <a:srgbClr val="002060"/>
                </a:solidFill>
                <a:latin typeface="Arial" panose="020B0604020202020204" pitchFamily="34" charset="0"/>
                <a:cs typeface="Arial" panose="020B0604020202020204" pitchFamily="34" charset="0"/>
              </a:rPr>
              <a:t>poremećaj</a:t>
            </a:r>
            <a:r>
              <a:rPr lang="sr-Latn-RS" sz="1800" b="1" dirty="0">
                <a:solidFill>
                  <a:srgbClr val="002060"/>
                </a:solidFill>
                <a:latin typeface="Arial" panose="020B0604020202020204" pitchFamily="34" charset="0"/>
                <a:cs typeface="Arial" panose="020B0604020202020204" pitchFamily="34" charset="0"/>
              </a:rPr>
              <a:t>i</a:t>
            </a:r>
            <a:r>
              <a:rPr lang="en-US" sz="1800" b="1" dirty="0">
                <a:solidFill>
                  <a:srgbClr val="002060"/>
                </a:solidFill>
                <a:latin typeface="Arial" panose="020B0604020202020204" pitchFamily="34" charset="0"/>
                <a:cs typeface="Arial" panose="020B0604020202020204" pitchFamily="34" charset="0"/>
              </a:rPr>
              <a:t> u </a:t>
            </a:r>
            <a:r>
              <a:rPr lang="en-US" sz="1800" b="1" dirty="0" err="1">
                <a:solidFill>
                  <a:srgbClr val="002060"/>
                </a:solidFill>
                <a:latin typeface="Arial" panose="020B0604020202020204" pitchFamily="34" charset="0"/>
                <a:cs typeface="Arial" panose="020B0604020202020204" pitchFamily="34" charset="0"/>
              </a:rPr>
              <a:t>vaskularnom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neurološkom</a:t>
            </a:r>
            <a:r>
              <a:rPr lang="sr-Latn-RS" sz="1800" b="1" dirty="0">
                <a:solidFill>
                  <a:srgbClr val="002060"/>
                </a:solidFill>
                <a:latin typeface="Arial" panose="020B0604020202020204" pitchFamily="34" charset="0"/>
                <a:cs typeface="Arial" panose="020B0604020202020204" pitchFamily="34" charset="0"/>
              </a:rPr>
              <a: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koštano-zglobnom</a:t>
            </a:r>
            <a:r>
              <a:rPr lang="sr-Latn-RS" sz="1800" b="1" dirty="0">
                <a:solidFill>
                  <a:srgbClr val="002060"/>
                </a:solidFill>
                <a:latin typeface="Arial" panose="020B0604020202020204" pitchFamily="34" charset="0"/>
                <a:cs typeface="Arial" panose="020B0604020202020204" pitchFamily="34" charset="0"/>
              </a:rPr>
              <a:t> i 	mišićnom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sistemu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gornjih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ekstremiteta</a:t>
            </a:r>
            <a:r>
              <a:rPr lang="sr-Latn-RS" sz="1800" b="1" dirty="0">
                <a:solidFill>
                  <a:srgbClr val="002060"/>
                </a:solidFill>
                <a:latin typeface="Arial" panose="020B0604020202020204" pitchFamily="34" charset="0"/>
                <a:cs typeface="Arial" panose="020B0604020202020204" pitchFamily="34" charset="0"/>
              </a:rPr>
              <a:t>.</a:t>
            </a:r>
            <a:endParaRPr lang="en-US" sz="1800" b="1"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131131" y="2132856"/>
            <a:ext cx="2857500" cy="2752725"/>
            <a:chOff x="131131" y="3318625"/>
            <a:chExt cx="2857500" cy="2752725"/>
          </a:xfrm>
        </p:grpSpPr>
        <p:pic>
          <p:nvPicPr>
            <p:cNvPr id="10" name="Picture 9" descr="VWF-10-300x289.png"/>
            <p:cNvPicPr>
              <a:picLocks noChangeAspect="1"/>
            </p:cNvPicPr>
            <p:nvPr/>
          </p:nvPicPr>
          <p:blipFill>
            <a:blip r:embed="rId3"/>
            <a:stretch>
              <a:fillRect/>
            </a:stretch>
          </p:blipFill>
          <p:spPr>
            <a:xfrm>
              <a:off x="131131" y="3318625"/>
              <a:ext cx="2857500" cy="2752725"/>
            </a:xfrm>
            <a:prstGeom prst="rect">
              <a:avLst/>
            </a:prstGeom>
          </p:spPr>
        </p:pic>
        <p:sp>
          <p:nvSpPr>
            <p:cNvPr id="11" name="TextBox 10"/>
            <p:cNvSpPr txBox="1"/>
            <p:nvPr/>
          </p:nvSpPr>
          <p:spPr>
            <a:xfrm>
              <a:off x="1106773" y="3456540"/>
              <a:ext cx="1662545" cy="2215991"/>
            </a:xfrm>
            <a:prstGeom prst="rect">
              <a:avLst/>
            </a:prstGeom>
            <a:solidFill>
              <a:schemeClr val="bg1"/>
            </a:solidFill>
          </p:spPr>
          <p:txBody>
            <a:bodyPr wrap="square" rtlCol="0">
              <a:spAutoFit/>
            </a:bodyPr>
            <a:lstStyle/>
            <a:p>
              <a:r>
                <a:rPr lang="sr-Latn-RS" sz="2000" dirty="0"/>
                <a:t>Vaskularna komponenta</a:t>
              </a:r>
            </a:p>
            <a:p>
              <a:endParaRPr lang="sr-Latn-RS" dirty="0"/>
            </a:p>
            <a:p>
              <a:r>
                <a:rPr lang="sr-Latn-RS" sz="1600" b="1" dirty="0"/>
                <a:t>Izbeljivanje prstiju praćeno crvenilom</a:t>
              </a:r>
            </a:p>
            <a:p>
              <a:endParaRPr lang="sr-Latn-RS" sz="1600" b="1" dirty="0"/>
            </a:p>
            <a:p>
              <a:r>
                <a:rPr lang="sr-Latn-RS" sz="1600" b="1" dirty="0"/>
                <a:t>Bolovi u prstima</a:t>
              </a:r>
              <a:endParaRPr lang="en-US" sz="1600" b="1" dirty="0"/>
            </a:p>
          </p:txBody>
        </p:sp>
      </p:grpSp>
      <p:grpSp>
        <p:nvGrpSpPr>
          <p:cNvPr id="15" name="Group 14"/>
          <p:cNvGrpSpPr/>
          <p:nvPr/>
        </p:nvGrpSpPr>
        <p:grpSpPr>
          <a:xfrm>
            <a:off x="3154881" y="2132856"/>
            <a:ext cx="2857500" cy="2752725"/>
            <a:chOff x="3154881" y="3318625"/>
            <a:chExt cx="2857500" cy="2752725"/>
          </a:xfrm>
        </p:grpSpPr>
        <p:pic>
          <p:nvPicPr>
            <p:cNvPr id="6" name="Picture 5" descr="VWF-08-300x289.png"/>
            <p:cNvPicPr>
              <a:picLocks noChangeAspect="1"/>
            </p:cNvPicPr>
            <p:nvPr/>
          </p:nvPicPr>
          <p:blipFill>
            <a:blip r:embed="rId4"/>
            <a:stretch>
              <a:fillRect/>
            </a:stretch>
          </p:blipFill>
          <p:spPr>
            <a:xfrm>
              <a:off x="3154881" y="3318625"/>
              <a:ext cx="2857500" cy="2752725"/>
            </a:xfrm>
            <a:prstGeom prst="rect">
              <a:avLst/>
            </a:prstGeom>
          </p:spPr>
        </p:pic>
        <p:sp>
          <p:nvSpPr>
            <p:cNvPr id="12" name="TextBox 11"/>
            <p:cNvSpPr txBox="1"/>
            <p:nvPr/>
          </p:nvSpPr>
          <p:spPr>
            <a:xfrm>
              <a:off x="4216093" y="3456542"/>
              <a:ext cx="1580043" cy="2477601"/>
            </a:xfrm>
            <a:prstGeom prst="rect">
              <a:avLst/>
            </a:prstGeom>
            <a:solidFill>
              <a:schemeClr val="bg1"/>
            </a:solidFill>
          </p:spPr>
          <p:txBody>
            <a:bodyPr wrap="square" bIns="0" rtlCol="0">
              <a:spAutoFit/>
            </a:bodyPr>
            <a:lstStyle/>
            <a:p>
              <a:r>
                <a:rPr lang="sr-Latn-RS" sz="2000" dirty="0"/>
                <a:t>Neurološka komponenta</a:t>
              </a:r>
            </a:p>
            <a:p>
              <a:endParaRPr lang="sr-Latn-RS" sz="1000" dirty="0"/>
            </a:p>
            <a:p>
              <a:r>
                <a:rPr lang="sr-Latn-RS" sz="1600" b="1" dirty="0"/>
                <a:t>Utrnulost , peckanje ruku</a:t>
              </a:r>
            </a:p>
            <a:p>
              <a:endParaRPr lang="sr-Latn-RS" sz="600" b="1" dirty="0"/>
            </a:p>
            <a:p>
              <a:r>
                <a:rPr lang="sr-Latn-RS" sz="1600" b="1" dirty="0"/>
                <a:t>Smanjena osetljivost</a:t>
              </a:r>
            </a:p>
            <a:p>
              <a:endParaRPr lang="sr-Latn-RS" sz="600" b="1" dirty="0"/>
            </a:p>
            <a:p>
              <a:r>
                <a:rPr lang="sr-Latn-RS" sz="1600" b="1" dirty="0"/>
                <a:t>Smanjena spretnost</a:t>
              </a:r>
              <a:endParaRPr lang="en-US" sz="1600" b="1" dirty="0"/>
            </a:p>
          </p:txBody>
        </p:sp>
      </p:grpSp>
      <p:grpSp>
        <p:nvGrpSpPr>
          <p:cNvPr id="16" name="Group 15"/>
          <p:cNvGrpSpPr/>
          <p:nvPr/>
        </p:nvGrpSpPr>
        <p:grpSpPr>
          <a:xfrm>
            <a:off x="6155875" y="2132856"/>
            <a:ext cx="2857500" cy="2752725"/>
            <a:chOff x="6155875" y="3318625"/>
            <a:chExt cx="2857500" cy="2752725"/>
          </a:xfrm>
        </p:grpSpPr>
        <p:pic>
          <p:nvPicPr>
            <p:cNvPr id="7" name="Picture 6" descr="VWF-09-300x289.png"/>
            <p:cNvPicPr>
              <a:picLocks noChangeAspect="1"/>
            </p:cNvPicPr>
            <p:nvPr/>
          </p:nvPicPr>
          <p:blipFill>
            <a:blip r:embed="rId5"/>
            <a:stretch>
              <a:fillRect/>
            </a:stretch>
          </p:blipFill>
          <p:spPr>
            <a:xfrm>
              <a:off x="6155875" y="3318625"/>
              <a:ext cx="2857500" cy="2752725"/>
            </a:xfrm>
            <a:prstGeom prst="rect">
              <a:avLst/>
            </a:prstGeom>
          </p:spPr>
        </p:pic>
        <p:sp>
          <p:nvSpPr>
            <p:cNvPr id="13" name="TextBox 12"/>
            <p:cNvSpPr txBox="1"/>
            <p:nvPr/>
          </p:nvSpPr>
          <p:spPr>
            <a:xfrm>
              <a:off x="7123492" y="3454567"/>
              <a:ext cx="1610992" cy="2231380"/>
            </a:xfrm>
            <a:prstGeom prst="rect">
              <a:avLst/>
            </a:prstGeom>
            <a:solidFill>
              <a:schemeClr val="bg1"/>
            </a:solidFill>
          </p:spPr>
          <p:txBody>
            <a:bodyPr wrap="square" rIns="0" bIns="0" rtlCol="0">
              <a:spAutoFit/>
            </a:bodyPr>
            <a:lstStyle/>
            <a:p>
              <a:r>
                <a:rPr lang="sr-Latn-RS" sz="2000" dirty="0"/>
                <a:t>Bol i ukočenost</a:t>
              </a:r>
            </a:p>
            <a:p>
              <a:endParaRPr lang="sr-Latn-RS" sz="1000" dirty="0"/>
            </a:p>
            <a:p>
              <a:r>
                <a:rPr lang="sr-Latn-RS" sz="1600" b="1" dirty="0"/>
                <a:t>Bolovi u zglobovima</a:t>
              </a:r>
            </a:p>
            <a:p>
              <a:endParaRPr lang="sr-Latn-RS" sz="600" b="1" dirty="0"/>
            </a:p>
            <a:p>
              <a:r>
                <a:rPr lang="sr-Latn-RS" sz="1600" b="1" dirty="0"/>
                <a:t>Slabost mišića</a:t>
              </a:r>
            </a:p>
            <a:p>
              <a:endParaRPr lang="sr-Latn-RS" sz="600" b="1" dirty="0"/>
            </a:p>
            <a:p>
              <a:r>
                <a:rPr lang="sr-Latn-RS" sz="1600" b="1" dirty="0"/>
                <a:t>Gubitak snage u šakama i rukama</a:t>
              </a:r>
              <a:endParaRPr lang="en-US" sz="1600" b="1" dirty="0"/>
            </a:p>
          </p:txBody>
        </p:sp>
      </p:grpSp>
      <p:cxnSp>
        <p:nvCxnSpPr>
          <p:cNvPr id="17" name="Straight Connector 16">
            <a:extLst>
              <a:ext uri="{FF2B5EF4-FFF2-40B4-BE49-F238E27FC236}">
                <a16:creationId xmlns:a16="http://schemas.microsoft.com/office/drawing/2014/main" id="{5A812BC8-6795-4CCA-B4D0-E3884C85023F}"/>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7FD3065C-CA7D-4522-8C4A-C41F757932E3}"/>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20" name="Rectangle 19">
            <a:extLst>
              <a:ext uri="{FF2B5EF4-FFF2-40B4-BE49-F238E27FC236}">
                <a16:creationId xmlns:a16="http://schemas.microsoft.com/office/drawing/2014/main" id="{EA287FA2-EAC8-42E2-B944-72DB58AD95B6}"/>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1" name="Rectangle 15">
            <a:extLst>
              <a:ext uri="{FF2B5EF4-FFF2-40B4-BE49-F238E27FC236}">
                <a16:creationId xmlns:a16="http://schemas.microsoft.com/office/drawing/2014/main" id="{5E752E40-11D0-40EF-B0EB-C78011A803BF}"/>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2" name="Rectangle 9">
            <a:extLst>
              <a:ext uri="{FF2B5EF4-FFF2-40B4-BE49-F238E27FC236}">
                <a16:creationId xmlns:a16="http://schemas.microsoft.com/office/drawing/2014/main" id="{7F079AB5-531A-4298-A15C-A0B8563BD9AB}"/>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3" name="Rectangle 15">
            <a:extLst>
              <a:ext uri="{FF2B5EF4-FFF2-40B4-BE49-F238E27FC236}">
                <a16:creationId xmlns:a16="http://schemas.microsoft.com/office/drawing/2014/main" id="{E4CBAD13-3F1E-4B30-9EB9-99E42EF5478F}"/>
              </a:ext>
            </a:extLst>
          </p:cNvPr>
          <p:cNvSpPr>
            <a:spLocks noChangeArrowheads="1"/>
          </p:cNvSpPr>
          <p:nvPr/>
        </p:nvSpPr>
        <p:spPr bwMode="auto">
          <a:xfrm>
            <a:off x="432000" y="44624"/>
            <a:ext cx="82800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Vibraciona</a:t>
            </a:r>
            <a:r>
              <a:rPr lang="sr-Latn-CS" sz="2000" b="1" kern="0" dirty="0">
                <a:solidFill>
                  <a:srgbClr val="990000"/>
                </a:solidFill>
                <a:latin typeface="Arial Black" pitchFamily="34" charset="0"/>
              </a:rPr>
              <a:t> bolest </a:t>
            </a:r>
            <a:r>
              <a:rPr lang="sr-Latn-CS" sz="2000" b="1" kern="0" dirty="0" err="1">
                <a:solidFill>
                  <a:srgbClr val="990000"/>
                </a:solidFill>
                <a:latin typeface="Arial Black" pitchFamily="34" charset="0"/>
              </a:rPr>
              <a:t>usled</a:t>
            </a:r>
            <a:r>
              <a:rPr lang="sr-Latn-CS" sz="2000" b="1" kern="0" dirty="0">
                <a:solidFill>
                  <a:srgbClr val="990000"/>
                </a:solidFill>
                <a:latin typeface="Arial Black" pitchFamily="34" charset="0"/>
              </a:rPr>
              <a:t> lokalnog dejstva vibracija – HAVS</a:t>
            </a:r>
          </a:p>
        </p:txBody>
      </p:sp>
    </p:spTree>
    <p:extLst>
      <p:ext uri="{BB962C8B-B14F-4D97-AF65-F5344CB8AC3E}">
        <p14:creationId xmlns:p14="http://schemas.microsoft.com/office/powerpoint/2010/main" val="150913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6000" y="1052736"/>
            <a:ext cx="8532000" cy="26642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pPr>
            <a:r>
              <a:rPr lang="en-US" sz="1800" b="1" dirty="0" err="1">
                <a:solidFill>
                  <a:srgbClr val="990000"/>
                </a:solidFill>
                <a:latin typeface="Arial" panose="020B0604020202020204" pitchFamily="34" charset="0"/>
                <a:cs typeface="Arial" panose="020B0604020202020204" pitchFamily="34" charset="0"/>
              </a:rPr>
              <a:t>SRPS</a:t>
            </a:r>
            <a:r>
              <a:rPr lang="en-US" sz="1800" b="1" dirty="0">
                <a:solidFill>
                  <a:srgbClr val="990000"/>
                </a:solidFill>
                <a:latin typeface="Arial" panose="020B0604020202020204" pitchFamily="34" charset="0"/>
                <a:cs typeface="Arial" panose="020B0604020202020204" pitchFamily="34" charset="0"/>
              </a:rPr>
              <a:t> EN ISO 5349</a:t>
            </a:r>
            <a:r>
              <a:rPr lang="sr-Latn-RS" sz="1800" b="1" dirty="0">
                <a:solidFill>
                  <a:srgbClr val="990000"/>
                </a:solidFill>
                <a:latin typeface="Arial" panose="020B0604020202020204" pitchFamily="34" charset="0"/>
                <a:cs typeface="Arial" panose="020B0604020202020204" pitchFamily="34" charset="0"/>
              </a:rPr>
              <a: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Mehaničke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vibracije</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a:t>
            </a:r>
            <a:r>
              <a:rPr lang="en-US" sz="1800" b="1" dirty="0">
                <a:solidFill>
                  <a:srgbClr val="000066"/>
                </a:solidFill>
                <a:latin typeface="Arial" panose="020B0604020202020204" pitchFamily="34" charset="0"/>
                <a:cs typeface="Arial" panose="020B0604020202020204" pitchFamily="34" charset="0"/>
              </a:rPr>
              <a:t> </a:t>
            </a:r>
            <a:br>
              <a:rPr lang="sr-Latn-RS" sz="1800" b="1" dirty="0">
                <a:solidFill>
                  <a:srgbClr val="000066"/>
                </a:solidFill>
                <a:latin typeface="Arial" panose="020B0604020202020204" pitchFamily="34" charset="0"/>
                <a:cs typeface="Arial" panose="020B0604020202020204" pitchFamily="34" charset="0"/>
              </a:rPr>
            </a:br>
            <a:r>
              <a:rPr lang="en-US" sz="1800" b="1" dirty="0" err="1">
                <a:solidFill>
                  <a:srgbClr val="000066"/>
                </a:solidFill>
                <a:latin typeface="Arial" panose="020B0604020202020204" pitchFamily="34" charset="0"/>
                <a:cs typeface="Arial" panose="020B0604020202020204" pitchFamily="34" charset="0"/>
              </a:rPr>
              <a:t>Merenje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vrednovanje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izlaganja</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ljudi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vibracijama</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koje</a:t>
            </a:r>
            <a:r>
              <a:rPr lang="en-US" sz="1800" b="1" dirty="0">
                <a:solidFill>
                  <a:srgbClr val="000066"/>
                </a:solidFill>
                <a:latin typeface="Arial" panose="020B0604020202020204" pitchFamily="34" charset="0"/>
                <a:cs typeface="Arial" panose="020B0604020202020204" pitchFamily="34" charset="0"/>
              </a:rPr>
              <a:t> se </a:t>
            </a:r>
            <a:r>
              <a:rPr lang="en-US" sz="1800" b="1" dirty="0" err="1">
                <a:solidFill>
                  <a:srgbClr val="000066"/>
                </a:solidFill>
                <a:latin typeface="Arial" panose="020B0604020202020204" pitchFamily="34" charset="0"/>
                <a:cs typeface="Arial" panose="020B0604020202020204" pitchFamily="34" charset="0"/>
              </a:rPr>
              <a:t>prenose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kroz</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šake</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a:t>
            </a:r>
            <a:r>
              <a:rPr lang="en-US" sz="1800" b="1" dirty="0">
                <a:solidFill>
                  <a:srgbClr val="000066"/>
                </a:solidFill>
                <a:latin typeface="Arial" panose="020B0604020202020204" pitchFamily="34" charset="0"/>
                <a:cs typeface="Arial" panose="020B0604020202020204" pitchFamily="34" charset="0"/>
              </a:rPr>
              <a:t> </a:t>
            </a:r>
            <a:br>
              <a:rPr lang="sr-Latn-RS" sz="1800" b="1" dirty="0">
                <a:solidFill>
                  <a:srgbClr val="000066"/>
                </a:solidFill>
                <a:latin typeface="Arial" panose="020B0604020202020204" pitchFamily="34" charset="0"/>
                <a:cs typeface="Arial" panose="020B0604020202020204" pitchFamily="34" charset="0"/>
              </a:rPr>
            </a:br>
            <a:r>
              <a:rPr lang="en-US" sz="1800" b="1" dirty="0" err="1">
                <a:solidFill>
                  <a:srgbClr val="000066"/>
                </a:solidFill>
                <a:latin typeface="Arial" panose="020B0604020202020204" pitchFamily="34" charset="0"/>
                <a:cs typeface="Arial" panose="020B0604020202020204" pitchFamily="34" charset="0"/>
              </a:rPr>
              <a:t>Deo</a:t>
            </a:r>
            <a:r>
              <a:rPr lang="en-US" sz="1800" b="1" dirty="0">
                <a:solidFill>
                  <a:srgbClr val="000066"/>
                </a:solidFill>
                <a:latin typeface="Arial" panose="020B0604020202020204" pitchFamily="34" charset="0"/>
                <a:cs typeface="Arial" panose="020B0604020202020204" pitchFamily="34" charset="0"/>
              </a:rPr>
              <a:t> 1</a:t>
            </a:r>
            <a:r>
              <a:rPr lang="sr-Latn-RS" sz="1800" b="1" dirty="0">
                <a:solidFill>
                  <a:srgbClr val="000066"/>
                </a:solidFill>
                <a:latin typeface="Arial" panose="020B0604020202020204" pitchFamily="34" charset="0"/>
                <a:cs typeface="Arial" panose="020B0604020202020204" pitchFamily="34" charset="0"/>
              </a:rPr>
              <a:t> (2014)</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Opšti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zahtevi</a:t>
            </a:r>
            <a:r>
              <a:rPr lang="sr-Latn-RS" sz="1800" b="1" dirty="0">
                <a:solidFill>
                  <a:srgbClr val="000066"/>
                </a:solidFill>
                <a:latin typeface="Arial" panose="020B0604020202020204" pitchFamily="34" charset="0"/>
                <a:cs typeface="Arial" panose="020B0604020202020204" pitchFamily="34" charset="0"/>
              </a:rPr>
              <a:t>;</a:t>
            </a:r>
            <a:br>
              <a:rPr lang="sr-Latn-RS" sz="1800" b="1" dirty="0">
                <a:solidFill>
                  <a:srgbClr val="000066"/>
                </a:solidFill>
                <a:latin typeface="Arial" panose="020B0604020202020204" pitchFamily="34" charset="0"/>
                <a:cs typeface="Arial" panose="020B0604020202020204" pitchFamily="34" charset="0"/>
              </a:rPr>
            </a:br>
            <a:r>
              <a:rPr lang="en-US" sz="1800" b="1" dirty="0" err="1">
                <a:solidFill>
                  <a:srgbClr val="000066"/>
                </a:solidFill>
                <a:latin typeface="Arial" panose="020B0604020202020204" pitchFamily="34" charset="0"/>
                <a:cs typeface="Arial" panose="020B0604020202020204" pitchFamily="34" charset="0"/>
              </a:rPr>
              <a:t>Deo</a:t>
            </a:r>
            <a:r>
              <a:rPr lang="en-US" sz="1800" b="1" dirty="0">
                <a:solidFill>
                  <a:srgbClr val="000066"/>
                </a:solidFill>
                <a:latin typeface="Arial" panose="020B0604020202020204" pitchFamily="34" charset="0"/>
                <a:cs typeface="Arial" panose="020B0604020202020204" pitchFamily="34" charset="0"/>
              </a:rPr>
              <a:t> 2</a:t>
            </a:r>
            <a:r>
              <a:rPr lang="sr-Latn-RS" sz="1800" b="1" dirty="0">
                <a:solidFill>
                  <a:srgbClr val="000066"/>
                </a:solidFill>
                <a:latin typeface="Arial" panose="020B0604020202020204" pitchFamily="34" charset="0"/>
                <a:cs typeface="Arial" panose="020B0604020202020204" pitchFamily="34" charset="0"/>
              </a:rPr>
              <a:t> (2015)</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Praktično</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uputstvo</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za</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merenje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na</a:t>
            </a:r>
            <a:r>
              <a:rPr lang="sr-Latn-R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radnom</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mestu</a:t>
            </a:r>
            <a:r>
              <a:rPr lang="sr-Latn-RS" sz="1800" b="1" dirty="0">
                <a:solidFill>
                  <a:srgbClr val="000066"/>
                </a:solidFill>
                <a:latin typeface="Arial" panose="020B0604020202020204" pitchFamily="34" charset="0"/>
                <a:cs typeface="Arial" panose="020B0604020202020204" pitchFamily="34" charset="0"/>
              </a:rPr>
              <a:t>.</a:t>
            </a:r>
          </a:p>
          <a:p>
            <a:pPr algn="l">
              <a:lnSpc>
                <a:spcPct val="120000"/>
              </a:lnSpc>
              <a:spcBef>
                <a:spcPts val="1800"/>
              </a:spcBef>
            </a:pPr>
            <a:r>
              <a:rPr lang="en-US" sz="1800" b="1" dirty="0" err="1">
                <a:solidFill>
                  <a:srgbClr val="990000"/>
                </a:solidFill>
                <a:latin typeface="Arial" panose="020B0604020202020204" pitchFamily="34" charset="0"/>
                <a:cs typeface="Arial" panose="020B0604020202020204" pitchFamily="34" charset="0"/>
              </a:rPr>
              <a:t>SRPS</a:t>
            </a:r>
            <a:r>
              <a:rPr lang="en-US" sz="1800" b="1" dirty="0">
                <a:solidFill>
                  <a:srgbClr val="990000"/>
                </a:solidFill>
                <a:latin typeface="Arial" panose="020B0604020202020204" pitchFamily="34" charset="0"/>
                <a:cs typeface="Arial" panose="020B0604020202020204" pitchFamily="34" charset="0"/>
              </a:rPr>
              <a:t> ISO 2631</a:t>
            </a:r>
            <a:r>
              <a:rPr lang="sr-Latn-RS" sz="1800" b="1" dirty="0">
                <a:solidFill>
                  <a:srgbClr val="990000"/>
                </a:solidFill>
                <a:latin typeface="Arial" panose="020B0604020202020204" pitchFamily="34" charset="0"/>
                <a:cs typeface="Arial" panose="020B0604020202020204" pitchFamily="34" charset="0"/>
              </a:rPr>
              <a:t>:</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Mehaničke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vibracije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udari</a:t>
            </a:r>
            <a:r>
              <a:rPr lang="en-US" sz="1800" b="1" dirty="0">
                <a:solidFill>
                  <a:srgbClr val="000066"/>
                </a:solidFill>
                <a:latin typeface="Arial" panose="020B0604020202020204" pitchFamily="34" charset="0"/>
                <a:cs typeface="Arial" panose="020B0604020202020204" pitchFamily="34" charset="0"/>
              </a:rPr>
              <a:t> – </a:t>
            </a:r>
            <a:br>
              <a:rPr lang="sr-Latn-RS" sz="1800" b="1" dirty="0">
                <a:solidFill>
                  <a:srgbClr val="000066"/>
                </a:solidFill>
                <a:latin typeface="Arial" panose="020B0604020202020204" pitchFamily="34" charset="0"/>
                <a:cs typeface="Arial" panose="020B0604020202020204" pitchFamily="34" charset="0"/>
              </a:rPr>
            </a:br>
            <a:r>
              <a:rPr lang="en-US" sz="1800" b="1" dirty="0" err="1">
                <a:solidFill>
                  <a:srgbClr val="000066"/>
                </a:solidFill>
                <a:latin typeface="Arial" panose="020B0604020202020204" pitchFamily="34" charset="0"/>
                <a:cs typeface="Arial" panose="020B0604020202020204" pitchFamily="34" charset="0"/>
              </a:rPr>
              <a:t>Vrednovanje</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izlaganja</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ljudi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vibracijama</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celog</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tela</a:t>
            </a:r>
            <a:r>
              <a:rPr lang="en-US" sz="1800" b="1" dirty="0">
                <a:solidFill>
                  <a:srgbClr val="000066"/>
                </a:solidFill>
                <a:latin typeface="Arial" panose="020B0604020202020204" pitchFamily="34" charset="0"/>
                <a:cs typeface="Arial" panose="020B0604020202020204" pitchFamily="34" charset="0"/>
              </a:rPr>
              <a:t> </a:t>
            </a:r>
            <a:r>
              <a:rPr lang="sr-Latn-RS" sz="1800" b="1" dirty="0">
                <a:solidFill>
                  <a:srgbClr val="000066"/>
                </a:solidFill>
                <a:latin typeface="Arial" panose="020B0604020202020204" pitchFamily="34" charset="0"/>
                <a:cs typeface="Arial" panose="020B0604020202020204" pitchFamily="34" charset="0"/>
              </a:rPr>
              <a:t>-</a:t>
            </a:r>
            <a:r>
              <a:rPr lang="en-US" sz="1800" b="1" dirty="0">
                <a:solidFill>
                  <a:srgbClr val="000066"/>
                </a:solidFill>
                <a:latin typeface="Arial" panose="020B0604020202020204" pitchFamily="34" charset="0"/>
                <a:cs typeface="Arial" panose="020B0604020202020204" pitchFamily="34" charset="0"/>
              </a:rPr>
              <a:t> </a:t>
            </a:r>
            <a:br>
              <a:rPr lang="sr-Latn-RS" sz="1800" b="1" dirty="0">
                <a:solidFill>
                  <a:srgbClr val="000066"/>
                </a:solidFill>
                <a:latin typeface="Arial" panose="020B0604020202020204" pitchFamily="34" charset="0"/>
                <a:cs typeface="Arial" panose="020B0604020202020204" pitchFamily="34" charset="0"/>
              </a:rPr>
            </a:br>
            <a:r>
              <a:rPr lang="en-US" sz="1800" b="1" dirty="0">
                <a:solidFill>
                  <a:srgbClr val="000066"/>
                </a:solidFill>
                <a:latin typeface="Arial" panose="020B0604020202020204" pitchFamily="34" charset="0"/>
                <a:cs typeface="Arial" panose="020B0604020202020204" pitchFamily="34" charset="0"/>
              </a:rPr>
              <a:t>Deo 1</a:t>
            </a:r>
            <a:r>
              <a:rPr lang="sr-Latn-RS" sz="1800" b="1" dirty="0">
                <a:solidFill>
                  <a:srgbClr val="000066"/>
                </a:solidFill>
                <a:latin typeface="Arial" panose="020B0604020202020204" pitchFamily="34" charset="0"/>
                <a:cs typeface="Arial" panose="020B0604020202020204" pitchFamily="34" charset="0"/>
              </a:rPr>
              <a:t> (2014)</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Opšti</a:t>
            </a:r>
            <a:r>
              <a:rPr lang="en-US" sz="1800" b="1" dirty="0">
                <a:solidFill>
                  <a:srgbClr val="000066"/>
                </a:solidFill>
                <a:latin typeface="Arial" panose="020B0604020202020204" pitchFamily="34" charset="0"/>
                <a:cs typeface="Arial" panose="020B0604020202020204" pitchFamily="34" charset="0"/>
              </a:rPr>
              <a:t> </a:t>
            </a:r>
            <a:r>
              <a:rPr lang="en-US" sz="1800" b="1" dirty="0" err="1">
                <a:solidFill>
                  <a:srgbClr val="000066"/>
                </a:solidFill>
                <a:latin typeface="Arial" panose="020B0604020202020204" pitchFamily="34" charset="0"/>
                <a:cs typeface="Arial" panose="020B0604020202020204" pitchFamily="34" charset="0"/>
              </a:rPr>
              <a:t>zahtevi</a:t>
            </a:r>
            <a:r>
              <a:rPr lang="sr-Latn-RS" sz="1800" b="1" dirty="0">
                <a:solidFill>
                  <a:srgbClr val="000066"/>
                </a:solidFill>
                <a:latin typeface="Arial" panose="020B0604020202020204" pitchFamily="34" charset="0"/>
                <a:cs typeface="Arial" panose="020B0604020202020204" pitchFamily="34" charset="0"/>
              </a:rPr>
              <a:t>;</a:t>
            </a:r>
            <a:endParaRPr lang="en-US" sz="1800" b="1" dirty="0">
              <a:solidFill>
                <a:srgbClr val="000066"/>
              </a:solidFill>
              <a:latin typeface="Arial" panose="020B0604020202020204" pitchFamily="34" charset="0"/>
              <a:cs typeface="Arial" panose="020B0604020202020204" pitchFamily="34" charset="0"/>
            </a:endParaRPr>
          </a:p>
        </p:txBody>
      </p:sp>
      <p:cxnSp>
        <p:nvCxnSpPr>
          <p:cNvPr id="7" name="Straight Connector 6"/>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4"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Standardi za merenje i vrednovanje izlaganja ljudi vibracijama</a:t>
            </a:r>
          </a:p>
        </p:txBody>
      </p:sp>
      <p:sp>
        <p:nvSpPr>
          <p:cNvPr id="15"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pic>
        <p:nvPicPr>
          <p:cNvPr id="106498" name="Picture 2" descr="User-added image">
            <a:extLst>
              <a:ext uri="{FF2B5EF4-FFF2-40B4-BE49-F238E27FC236}">
                <a16:creationId xmlns:a16="http://schemas.microsoft.com/office/drawing/2014/main" id="{FBAB7DB6-6B7A-41CC-85EA-E6FDD1877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3861048"/>
            <a:ext cx="8640000" cy="16964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734B2B2-A750-4123-8B99-434D44FBC9E9}"/>
              </a:ext>
            </a:extLst>
          </p:cNvPr>
          <p:cNvSpPr txBox="1"/>
          <p:nvPr/>
        </p:nvSpPr>
        <p:spPr>
          <a:xfrm>
            <a:off x="1665994" y="5563181"/>
            <a:ext cx="5812011" cy="276999"/>
          </a:xfrm>
          <a:prstGeom prst="rect">
            <a:avLst/>
          </a:prstGeom>
          <a:noFill/>
        </p:spPr>
        <p:txBody>
          <a:bodyPr wrap="square">
            <a:spAutoFit/>
          </a:bodyPr>
          <a:lstStyle/>
          <a:p>
            <a:r>
              <a:rPr lang="sr-Latn-RS" sz="1200" b="1" dirty="0"/>
              <a:t>Izvor: https://community.sw.siemens.com/s/article/Human-Body-Vibration</a:t>
            </a:r>
          </a:p>
        </p:txBody>
      </p:sp>
      <p:sp>
        <p:nvSpPr>
          <p:cNvPr id="17" name="TextBox 16">
            <a:extLst>
              <a:ext uri="{FF2B5EF4-FFF2-40B4-BE49-F238E27FC236}">
                <a16:creationId xmlns:a16="http://schemas.microsoft.com/office/drawing/2014/main" id="{2CA6BB0A-679B-4D43-9AAA-5FBFA9196439}"/>
              </a:ext>
            </a:extLst>
          </p:cNvPr>
          <p:cNvSpPr txBox="1"/>
          <p:nvPr/>
        </p:nvSpPr>
        <p:spPr>
          <a:xfrm>
            <a:off x="260731" y="5805264"/>
            <a:ext cx="8640000" cy="584775"/>
          </a:xfrm>
          <a:prstGeom prst="rect">
            <a:avLst/>
          </a:prstGeom>
          <a:noFill/>
        </p:spPr>
        <p:txBody>
          <a:bodyPr wrap="square">
            <a:spAutoFit/>
          </a:bodyPr>
          <a:lstStyle/>
          <a:p>
            <a:r>
              <a:rPr lang="sr-Latn-RS" sz="1600" b="1" i="1" dirty="0">
                <a:solidFill>
                  <a:srgbClr val="002060"/>
                </a:solidFill>
                <a:effectLst/>
                <a:latin typeface="Arial" panose="020B0604020202020204" pitchFamily="34" charset="0"/>
                <a:cs typeface="Arial" panose="020B0604020202020204" pitchFamily="34" charset="0"/>
              </a:rPr>
              <a:t>Merenje vibracija </a:t>
            </a:r>
            <a:r>
              <a:rPr lang="sr-Latn-RS" sz="1600" b="1" i="1" dirty="0" err="1">
                <a:solidFill>
                  <a:srgbClr val="002060"/>
                </a:solidFill>
                <a:effectLst/>
                <a:latin typeface="Arial" panose="020B0604020202020204" pitchFamily="34" charset="0"/>
                <a:cs typeface="Arial" panose="020B0604020202020204" pitchFamily="34" charset="0"/>
              </a:rPr>
              <a:t>akcelerometrom</a:t>
            </a:r>
            <a:r>
              <a:rPr lang="sr-Latn-RS" sz="1600" b="1" i="1" dirty="0">
                <a:solidFill>
                  <a:srgbClr val="002060"/>
                </a:solidFill>
                <a:effectLst/>
                <a:latin typeface="Arial" panose="020B0604020202020204" pitchFamily="34" charset="0"/>
                <a:cs typeface="Arial" panose="020B0604020202020204" pitchFamily="34" charset="0"/>
              </a:rPr>
              <a:t> (levo), frekvencijsko otežavanje (u sredini) </a:t>
            </a:r>
            <a:br>
              <a:rPr lang="sr-Latn-RS" sz="1600" b="1" i="1" dirty="0">
                <a:solidFill>
                  <a:srgbClr val="002060"/>
                </a:solidFill>
                <a:effectLst/>
                <a:latin typeface="Arial" panose="020B0604020202020204" pitchFamily="34" charset="0"/>
                <a:cs typeface="Arial" panose="020B0604020202020204" pitchFamily="34" charset="0"/>
              </a:rPr>
            </a:br>
            <a:r>
              <a:rPr lang="sr-Latn-RS" sz="1600" b="1" i="1" dirty="0">
                <a:solidFill>
                  <a:srgbClr val="002060"/>
                </a:solidFill>
                <a:effectLst/>
                <a:latin typeface="Arial" panose="020B0604020202020204" pitchFamily="34" charset="0"/>
                <a:cs typeface="Arial" panose="020B0604020202020204" pitchFamily="34" charset="0"/>
              </a:rPr>
              <a:t>i konačni rezultat merenja (desno)</a:t>
            </a:r>
            <a:endParaRPr lang="sr-Latn-R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11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395103" y="1207918"/>
            <a:ext cx="6353794" cy="25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1800"/>
              </a:spcBef>
            </a:pPr>
            <a:r>
              <a:rPr lang="sr-Latn-RS" sz="1800" b="1" dirty="0">
                <a:solidFill>
                  <a:srgbClr val="990000"/>
                </a:solidFill>
                <a:latin typeface="Arial" panose="020B0604020202020204" pitchFamily="34" charset="0"/>
                <a:cs typeface="Arial" panose="020B0604020202020204" pitchFamily="34" charset="0"/>
              </a:rPr>
              <a:t>S</a:t>
            </a:r>
            <a:r>
              <a:rPr lang="en-US" sz="1800" b="1" dirty="0" err="1">
                <a:solidFill>
                  <a:srgbClr val="990000"/>
                </a:solidFill>
                <a:latin typeface="Arial" panose="020B0604020202020204" pitchFamily="34" charset="0"/>
                <a:cs typeface="Arial" panose="020B0604020202020204" pitchFamily="34" charset="0"/>
              </a:rPr>
              <a:t>tadijum</a:t>
            </a:r>
            <a:r>
              <a:rPr lang="sr-Latn-RS" sz="1800" b="1" dirty="0">
                <a:solidFill>
                  <a:srgbClr val="990000"/>
                </a:solidFill>
                <a:latin typeface="Arial" panose="020B0604020202020204" pitchFamily="34" charset="0"/>
                <a:cs typeface="Arial" panose="020B0604020202020204" pitchFamily="34" charset="0"/>
              </a:rPr>
              <a:t>i u</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evoluciji</a:t>
            </a:r>
            <a:r>
              <a:rPr lang="en-US" sz="1800" b="1" dirty="0">
                <a:solidFill>
                  <a:srgbClr val="990000"/>
                </a:solidFill>
                <a:latin typeface="Arial" panose="020B0604020202020204" pitchFamily="34" charset="0"/>
                <a:cs typeface="Arial" panose="020B0604020202020204" pitchFamily="34" charset="0"/>
              </a:rPr>
              <a:t> </a:t>
            </a:r>
            <a:r>
              <a:rPr lang="sr-Latn-RS" sz="1800" b="1" dirty="0">
                <a:solidFill>
                  <a:srgbClr val="990000"/>
                </a:solidFill>
                <a:latin typeface="Arial" panose="020B0604020202020204" pitchFamily="34" charset="0"/>
                <a:cs typeface="Arial" panose="020B0604020202020204" pitchFamily="34" charset="0"/>
              </a:rPr>
              <a:t>HAVS-a :</a:t>
            </a:r>
          </a:p>
          <a:p>
            <a:pPr marL="895350" indent="-358775" algn="just">
              <a:spcBef>
                <a:spcPts val="1800"/>
              </a:spcBef>
              <a:buClr>
                <a:srgbClr val="990000"/>
              </a:buClr>
              <a:buFont typeface="+mj-lt"/>
              <a:buAutoNum type="arabicPeriod"/>
            </a:pPr>
            <a:r>
              <a:rPr lang="sr-Latn-RS" sz="1800" b="1" dirty="0" err="1">
                <a:solidFill>
                  <a:srgbClr val="002060"/>
                </a:solidFill>
                <a:latin typeface="Arial" panose="020B0604020202020204" pitchFamily="34" charset="0"/>
                <a:cs typeface="Arial" panose="020B0604020202020204" pitchFamily="34" charset="0"/>
              </a:rPr>
              <a:t>P</a:t>
            </a:r>
            <a:r>
              <a:rPr lang="en-US" sz="1800" b="1" dirty="0" err="1">
                <a:solidFill>
                  <a:srgbClr val="002060"/>
                </a:solidFill>
                <a:latin typeface="Arial" panose="020B0604020202020204" pitchFamily="34" charset="0"/>
                <a:cs typeface="Arial" panose="020B0604020202020204" pitchFamily="34" charset="0"/>
              </a:rPr>
              <a:t>ovećana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osetljivost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hladnoću</a:t>
            </a:r>
            <a:r>
              <a:rPr lang="sr-Latn-RS" sz="1800" b="1" dirty="0">
                <a:solidFill>
                  <a:srgbClr val="002060"/>
                </a:solidFill>
                <a:latin typeface="Arial" panose="020B0604020202020204" pitchFamily="34" charset="0"/>
                <a:cs typeface="Arial" panose="020B0604020202020204" pitchFamily="34" charset="0"/>
              </a:rPr>
              <a:t>;</a:t>
            </a:r>
          </a:p>
          <a:p>
            <a:pPr marL="895350" indent="-358775" algn="just">
              <a:spcBef>
                <a:spcPts val="1800"/>
              </a:spcBef>
              <a:buClr>
                <a:srgbClr val="990000"/>
              </a:buClr>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P</a:t>
            </a:r>
            <a:r>
              <a:rPr lang="en-US" sz="1800" b="1" dirty="0" err="1">
                <a:solidFill>
                  <a:srgbClr val="002060"/>
                </a:solidFill>
                <a:latin typeface="Arial" panose="020B0604020202020204" pitchFamily="34" charset="0"/>
                <a:cs typeface="Arial" panose="020B0604020202020204" pitchFamily="34" charset="0"/>
              </a:rPr>
              <a:t>ojača</a:t>
            </a:r>
            <a:r>
              <a:rPr lang="sr-Latn-RS" sz="1800" b="1" dirty="0">
                <a:solidFill>
                  <a:srgbClr val="002060"/>
                </a:solidFill>
                <a:latin typeface="Arial" panose="020B0604020202020204" pitchFamily="34" charset="0"/>
                <a:cs typeface="Arial" panose="020B0604020202020204" pitchFamily="34" charset="0"/>
              </a:rPr>
              <a:t>nje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parestezije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trnjenje</a:t>
            </a:r>
            <a:r>
              <a:rPr lang="en-US" sz="1800" b="1" dirty="0">
                <a:solidFill>
                  <a:srgbClr val="002060"/>
                </a:solidFill>
                <a:latin typeface="Arial" panose="020B0604020202020204" pitchFamily="34" charset="0"/>
                <a:cs typeface="Arial" panose="020B0604020202020204" pitchFamily="34" charset="0"/>
              </a:rPr>
              <a:t>/</a:t>
            </a:r>
            <a:r>
              <a:rPr lang="en-US" sz="1800" b="1" dirty="0" err="1">
                <a:solidFill>
                  <a:srgbClr val="002060"/>
                </a:solidFill>
                <a:latin typeface="Arial" panose="020B0604020202020204" pitchFamily="34" charset="0"/>
                <a:cs typeface="Arial" panose="020B0604020202020204" pitchFamily="34" charset="0"/>
              </a:rPr>
              <a:t>trnci</a:t>
            </a:r>
            <a:r>
              <a:rPr lang="en-US" sz="1800" b="1" dirty="0">
                <a:solidFill>
                  <a:srgbClr val="002060"/>
                </a:solidFill>
                <a:latin typeface="Arial" panose="020B0604020202020204" pitchFamily="34" charset="0"/>
                <a:cs typeface="Arial" panose="020B0604020202020204" pitchFamily="34" charset="0"/>
              </a:rPr>
              <a:t>)</a:t>
            </a:r>
            <a:r>
              <a:rPr lang="sr-Latn-RS" sz="1800" b="1" dirty="0">
                <a:solidFill>
                  <a:srgbClr val="002060"/>
                </a:solidFill>
                <a:latin typeface="Arial" panose="020B0604020202020204" pitchFamily="34" charset="0"/>
                <a:cs typeface="Arial" panose="020B0604020202020204" pitchFamily="34" charset="0"/>
              </a:rPr>
              <a:t>;</a:t>
            </a:r>
          </a:p>
          <a:p>
            <a:pPr marL="895350" indent="-358775" algn="just">
              <a:spcBef>
                <a:spcPts val="1800"/>
              </a:spcBef>
              <a:buClr>
                <a:srgbClr val="990000"/>
              </a:buClr>
              <a:buFont typeface="+mj-lt"/>
              <a:buAutoNum type="arabicPeriod"/>
            </a:pPr>
            <a:r>
              <a:rPr lang="en-US" sz="1800" b="1" dirty="0">
                <a:solidFill>
                  <a:srgbClr val="002060"/>
                </a:solidFill>
                <a:latin typeface="Arial" panose="020B0604020202020204" pitchFamily="34" charset="0"/>
                <a:cs typeface="Arial" panose="020B0604020202020204" pitchFamily="34" charset="0"/>
              </a:rPr>
              <a:t>I</a:t>
            </a:r>
            <a:r>
              <a:rPr lang="sr-Latn-RS" sz="1800" b="1" dirty="0">
                <a:solidFill>
                  <a:srgbClr val="002060"/>
                </a:solidFill>
                <a:latin typeface="Arial" panose="020B0604020202020204" pitchFamily="34" charset="0"/>
                <a:cs typeface="Arial" panose="020B0604020202020204" pitchFamily="34" charset="0"/>
              </a:rPr>
              <a:t>zraženi bolovi u rukama;</a:t>
            </a:r>
          </a:p>
          <a:p>
            <a:pPr marL="895350" indent="-358775" algn="just">
              <a:spcBef>
                <a:spcPts val="1800"/>
              </a:spcBef>
              <a:buClr>
                <a:srgbClr val="990000"/>
              </a:buClr>
              <a:buFont typeface="+mj-lt"/>
              <a:buAutoNum type="arabicPeriod"/>
            </a:pPr>
            <a:r>
              <a:rPr lang="en-US" sz="1800" b="1" dirty="0">
                <a:solidFill>
                  <a:srgbClr val="002060"/>
                </a:solidFill>
                <a:latin typeface="Arial" panose="020B0604020202020204" pitchFamily="34" charset="0"/>
                <a:cs typeface="Arial" panose="020B0604020202020204" pitchFamily="34" charset="0"/>
              </a:rPr>
              <a:t>G</a:t>
            </a:r>
            <a:r>
              <a:rPr lang="sr-Latn-RS" sz="1800" b="1" dirty="0">
                <a:solidFill>
                  <a:srgbClr val="002060"/>
                </a:solidFill>
                <a:latin typeface="Arial" panose="020B0604020202020204" pitchFamily="34" charset="0"/>
                <a:cs typeface="Arial" panose="020B0604020202020204" pitchFamily="34" charset="0"/>
              </a:rPr>
              <a:t>eneralizovani vaskularni poremećaji.</a:t>
            </a:r>
            <a:endParaRPr lang="en-US" sz="1800" b="1" dirty="0">
              <a:solidFill>
                <a:srgbClr val="002060"/>
              </a:solidFill>
              <a:latin typeface="Arial" panose="020B0604020202020204" pitchFamily="34" charset="0"/>
              <a:cs typeface="Arial" panose="020B0604020202020204" pitchFamily="34" charset="0"/>
            </a:endParaRPr>
          </a:p>
        </p:txBody>
      </p:sp>
      <p:pic>
        <p:nvPicPr>
          <p:cNvPr id="7" name="Picture 6" descr="VWF 1.jpg"/>
          <p:cNvPicPr>
            <a:picLocks noChangeAspect="1"/>
          </p:cNvPicPr>
          <p:nvPr/>
        </p:nvPicPr>
        <p:blipFill>
          <a:blip r:embed="rId3"/>
          <a:srcRect l="1490" t="1654" r="1140" b="2129"/>
          <a:stretch>
            <a:fillRect/>
          </a:stretch>
        </p:blipFill>
        <p:spPr>
          <a:xfrm>
            <a:off x="2933700" y="3933056"/>
            <a:ext cx="3276600" cy="2556155"/>
          </a:xfrm>
          <a:prstGeom prst="rect">
            <a:avLst/>
          </a:prstGeom>
        </p:spPr>
      </p:pic>
      <p:cxnSp>
        <p:nvCxnSpPr>
          <p:cNvPr id="4" name="Straight Connector 3">
            <a:extLst>
              <a:ext uri="{FF2B5EF4-FFF2-40B4-BE49-F238E27FC236}">
                <a16:creationId xmlns:a16="http://schemas.microsoft.com/office/drawing/2014/main" id="{2E3BD0BD-B155-4934-AEBF-963C56551BEF}"/>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0CCAAE7D-9523-47B4-8D72-C98A0A21E5D9}"/>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3D525927-57F6-42B4-AF7A-0CDB79FD0E6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9" name="Rectangle 15">
            <a:extLst>
              <a:ext uri="{FF2B5EF4-FFF2-40B4-BE49-F238E27FC236}">
                <a16:creationId xmlns:a16="http://schemas.microsoft.com/office/drawing/2014/main" id="{0E20D74D-F5DD-431E-9781-FFA7722DAADA}"/>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9">
            <a:extLst>
              <a:ext uri="{FF2B5EF4-FFF2-40B4-BE49-F238E27FC236}">
                <a16:creationId xmlns:a16="http://schemas.microsoft.com/office/drawing/2014/main" id="{5839799E-5041-4EFA-94A8-91874AA258B6}"/>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8B10CD35-0DAA-4516-A5E6-19FDF71AC670}"/>
              </a:ext>
            </a:extLst>
          </p:cNvPr>
          <p:cNvSpPr>
            <a:spLocks noChangeArrowheads="1"/>
          </p:cNvSpPr>
          <p:nvPr/>
        </p:nvSpPr>
        <p:spPr bwMode="auto">
          <a:xfrm>
            <a:off x="432000" y="44624"/>
            <a:ext cx="82800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Vibraciona</a:t>
            </a:r>
            <a:r>
              <a:rPr lang="sr-Latn-CS" sz="2000" b="1" kern="0" dirty="0">
                <a:solidFill>
                  <a:srgbClr val="990000"/>
                </a:solidFill>
                <a:latin typeface="Arial Black" pitchFamily="34" charset="0"/>
              </a:rPr>
              <a:t> bolest </a:t>
            </a:r>
            <a:r>
              <a:rPr lang="sr-Latn-CS" sz="2000" b="1" kern="0" dirty="0" err="1">
                <a:solidFill>
                  <a:srgbClr val="990000"/>
                </a:solidFill>
                <a:latin typeface="Arial Black" pitchFamily="34" charset="0"/>
              </a:rPr>
              <a:t>usled</a:t>
            </a:r>
            <a:r>
              <a:rPr lang="sr-Latn-CS" sz="2000" b="1" kern="0" dirty="0">
                <a:solidFill>
                  <a:srgbClr val="990000"/>
                </a:solidFill>
                <a:latin typeface="Arial Black" pitchFamily="34" charset="0"/>
              </a:rPr>
              <a:t> lokalnog dejstva vibracija – HAVS</a:t>
            </a:r>
          </a:p>
        </p:txBody>
      </p:sp>
    </p:spTree>
    <p:extLst>
      <p:ext uri="{BB962C8B-B14F-4D97-AF65-F5344CB8AC3E}">
        <p14:creationId xmlns:p14="http://schemas.microsoft.com/office/powerpoint/2010/main" val="3221618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28006" y="1196752"/>
            <a:ext cx="8324967" cy="378562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1200"/>
              </a:spcBef>
            </a:pPr>
            <a:r>
              <a:rPr lang="en-US" sz="1800" b="1" dirty="0" err="1">
                <a:solidFill>
                  <a:srgbClr val="990000"/>
                </a:solidFill>
                <a:latin typeface="Arial" panose="020B0604020202020204" pitchFamily="34" charset="0"/>
                <a:cs typeface="Arial" panose="020B0604020202020204" pitchFamily="34" charset="0"/>
              </a:rPr>
              <a:t>WBVS</a:t>
            </a:r>
            <a:r>
              <a:rPr lang="sr-Latn-R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uzrokuj</a:t>
            </a:r>
            <a:r>
              <a:rPr lang="sr-Latn-RS" sz="1800" b="1" dirty="0">
                <a:solidFill>
                  <a:srgbClr val="002060"/>
                </a:solidFill>
                <a:latin typeface="Arial" panose="020B0604020202020204" pitchFamily="34" charset="0"/>
                <a:cs typeface="Arial" panose="020B0604020202020204" pitchFamily="34" charset="0"/>
              </a:rPr>
              <a:t>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promene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prvenstveno</a:t>
            </a:r>
            <a:r>
              <a:rPr lang="sr-Latn-R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na</a:t>
            </a:r>
            <a:r>
              <a:rPr lang="sr-Latn-RS" sz="1800" b="1" dirty="0">
                <a:solidFill>
                  <a:srgbClr val="002060"/>
                </a:solidFill>
                <a:latin typeface="Arial" panose="020B0604020202020204" pitchFamily="34" charset="0"/>
                <a:cs typeface="Arial" panose="020B0604020202020204" pitchFamily="34" charset="0"/>
              </a:rPr>
              <a:t> </a:t>
            </a:r>
            <a:r>
              <a:rPr lang="sr-Latn-RS" sz="1800" b="1" dirty="0">
                <a:solidFill>
                  <a:srgbClr val="990000"/>
                </a:solidFill>
                <a:latin typeface="Arial" panose="020B0604020202020204" pitchFamily="34" charset="0"/>
                <a:cs typeface="Arial" panose="020B0604020202020204" pitchFamily="34" charset="0"/>
              </a:rPr>
              <a:t>k</a:t>
            </a:r>
            <a:r>
              <a:rPr lang="en-US" sz="1800" b="1" dirty="0" err="1">
                <a:solidFill>
                  <a:srgbClr val="990000"/>
                </a:solidFill>
                <a:latin typeface="Arial" panose="020B0604020202020204" pitchFamily="34" charset="0"/>
                <a:cs typeface="Arial" panose="020B0604020202020204" pitchFamily="34" charset="0"/>
              </a:rPr>
              <a:t>ičmenom</a:t>
            </a:r>
            <a:r>
              <a:rPr lang="en-US" sz="1800" b="1" dirty="0">
                <a:solidFill>
                  <a:srgbClr val="990000"/>
                </a:solidFill>
                <a:latin typeface="Arial" panose="020B0604020202020204" pitchFamily="34" charset="0"/>
                <a:cs typeface="Arial" panose="020B0604020202020204" pitchFamily="34" charset="0"/>
              </a:rPr>
              <a:t> </a:t>
            </a:r>
            <a:r>
              <a:rPr lang="en-US" sz="1800" b="1" dirty="0" err="1">
                <a:solidFill>
                  <a:srgbClr val="990000"/>
                </a:solidFill>
                <a:latin typeface="Arial" panose="020B0604020202020204" pitchFamily="34" charset="0"/>
                <a:cs typeface="Arial" panose="020B0604020202020204" pitchFamily="34" charset="0"/>
              </a:rPr>
              <a:t>stubu</a:t>
            </a:r>
            <a:r>
              <a:rPr lang="sr-Latn-RS" sz="1800" b="1" dirty="0">
                <a:solidFill>
                  <a:srgbClr val="990000"/>
                </a:solidFill>
                <a:latin typeface="Arial" panose="020B0604020202020204" pitchFamily="34" charset="0"/>
                <a:cs typeface="Arial" panose="020B0604020202020204" pitchFamily="34" charset="0"/>
              </a:rPr>
              <a:t> </a:t>
            </a:r>
            <a:r>
              <a:rPr lang="sr-Latn-RS" sz="1800" b="1" dirty="0">
                <a:solidFill>
                  <a:srgbClr val="002060"/>
                </a:solidFill>
                <a:latin typeface="Arial" panose="020B0604020202020204" pitchFamily="34" charset="0"/>
                <a:cs typeface="Arial" panose="020B0604020202020204" pitchFamily="34" charset="0"/>
              </a:rPr>
              <a:t>i </a:t>
            </a:r>
            <a:r>
              <a:rPr lang="sr-Latn-RS" sz="1800" b="1" dirty="0">
                <a:solidFill>
                  <a:srgbClr val="990000"/>
                </a:solidFill>
                <a:latin typeface="Arial" panose="020B0604020202020204" pitchFamily="34" charset="0"/>
                <a:cs typeface="Arial" panose="020B0604020202020204" pitchFamily="34" charset="0"/>
              </a:rPr>
              <a:t>kukovima</a:t>
            </a:r>
            <a:r>
              <a:rPr lang="sr-Latn-RS" sz="1800" b="1" dirty="0">
                <a:solidFill>
                  <a:srgbClr val="002060"/>
                </a:solidFill>
                <a:latin typeface="Arial" panose="020B0604020202020204" pitchFamily="34" charset="0"/>
                <a:cs typeface="Arial" panose="020B0604020202020204" pitchFamily="34" charset="0"/>
              </a:rPr>
              <a:t>.</a:t>
            </a:r>
          </a:p>
          <a:p>
            <a:pPr marL="2151063" indent="-2151063" algn="l">
              <a:lnSpc>
                <a:spcPct val="120000"/>
              </a:lnSpc>
              <a:spcBef>
                <a:spcPts val="2400"/>
              </a:spcBef>
            </a:pPr>
            <a:r>
              <a:rPr lang="sr-Latn-RS" sz="1800" b="1" dirty="0">
                <a:solidFill>
                  <a:srgbClr val="990000"/>
                </a:solidFill>
                <a:latin typeface="Arial" panose="020B0604020202020204" pitchFamily="34" charset="0"/>
                <a:cs typeface="Arial" panose="020B0604020202020204" pitchFamily="34" charset="0"/>
              </a:rPr>
              <a:t>Manifestacije: </a:t>
            </a:r>
          </a:p>
          <a:p>
            <a:pPr marL="216000" indent="-216000" algn="l">
              <a:lnSpc>
                <a:spcPct val="120000"/>
              </a:lnSpc>
              <a:spcBef>
                <a:spcPts val="600"/>
              </a:spcBef>
              <a:buFont typeface="Arial" panose="020B0604020202020204" pitchFamily="34" charset="0"/>
              <a:buChar char="•"/>
            </a:pPr>
            <a:r>
              <a:rPr lang="sr-Latn-RS" sz="1800" b="1" dirty="0">
                <a:solidFill>
                  <a:srgbClr val="002060"/>
                </a:solidFill>
                <a:latin typeface="Arial" panose="020B0604020202020204" pitchFamily="34" charset="0"/>
                <a:cs typeface="Arial" panose="020B0604020202020204" pitchFamily="34" charset="0"/>
              </a:rPr>
              <a:t>Rejnoov sindrom, Proširene vene, </a:t>
            </a:r>
            <a:br>
              <a:rPr lang="sr-Latn-RS" sz="1800" b="1" dirty="0">
                <a:solidFill>
                  <a:srgbClr val="002060"/>
                </a:solidFill>
                <a:latin typeface="Arial" panose="020B0604020202020204" pitchFamily="34" charset="0"/>
                <a:cs typeface="Arial" panose="020B0604020202020204" pitchFamily="34" charset="0"/>
              </a:rPr>
            </a:br>
            <a:r>
              <a:rPr lang="sr-Latn-RS" sz="1800" b="1" dirty="0" err="1">
                <a:solidFill>
                  <a:srgbClr val="002060"/>
                </a:solidFill>
                <a:latin typeface="Arial" panose="020B0604020202020204" pitchFamily="34" charset="0"/>
                <a:cs typeface="Arial" panose="020B0604020202020204" pitchFamily="34" charset="0"/>
              </a:rPr>
              <a:t>Varikočela</a:t>
            </a:r>
            <a:r>
              <a:rPr lang="sr-Latn-RS" sz="1800" b="1" dirty="0">
                <a:solidFill>
                  <a:srgbClr val="002060"/>
                </a:solidFill>
                <a:latin typeface="Arial" panose="020B0604020202020204" pitchFamily="34" charset="0"/>
                <a:cs typeface="Arial" panose="020B0604020202020204" pitchFamily="34" charset="0"/>
              </a:rPr>
              <a:t>, Hemoroidi, Hipertenzija.</a:t>
            </a:r>
          </a:p>
          <a:p>
            <a:pPr marL="342900" indent="-342900" algn="l">
              <a:lnSpc>
                <a:spcPct val="120000"/>
              </a:lnSpc>
              <a:spcBef>
                <a:spcPts val="2400"/>
              </a:spcBef>
            </a:pPr>
            <a:r>
              <a:rPr lang="sr-Latn-RS" sz="1800" b="1" dirty="0">
                <a:solidFill>
                  <a:srgbClr val="990000"/>
                </a:solidFill>
                <a:latin typeface="Arial" panose="020B0604020202020204" pitchFamily="34" charset="0"/>
                <a:cs typeface="Arial" panose="020B0604020202020204" pitchFamily="34" charset="0"/>
              </a:rPr>
              <a:t>Klinička slika:</a:t>
            </a:r>
          </a:p>
          <a:p>
            <a:pPr marL="216000" indent="-216000" algn="l">
              <a:lnSpc>
                <a:spcPct val="120000"/>
              </a:lnSpc>
              <a:spcBef>
                <a:spcPts val="600"/>
              </a:spcBef>
              <a:buFont typeface="Arial" panose="020B0604020202020204" pitchFamily="34" charset="0"/>
              <a:buChar char="•"/>
            </a:pPr>
            <a:r>
              <a:rPr lang="sr-Latn-RS" sz="1800" b="1" dirty="0">
                <a:solidFill>
                  <a:srgbClr val="002060"/>
                </a:solidFill>
                <a:latin typeface="Arial" panose="020B0604020202020204" pitchFamily="34" charset="0"/>
                <a:cs typeface="Arial" panose="020B0604020202020204" pitchFamily="34" charset="0"/>
              </a:rPr>
              <a:t>Bol i malaksalost u nogama, </a:t>
            </a:r>
            <a:br>
              <a:rPr lang="sr-Latn-RS" sz="1800" b="1" dirty="0">
                <a:solidFill>
                  <a:srgbClr val="002060"/>
                </a:solidFill>
                <a:latin typeface="Arial" panose="020B0604020202020204" pitchFamily="34" charset="0"/>
                <a:cs typeface="Arial" panose="020B0604020202020204" pitchFamily="34" charset="0"/>
              </a:rPr>
            </a:br>
            <a:r>
              <a:rPr lang="en-US" sz="1800" b="1" dirty="0" err="1">
                <a:solidFill>
                  <a:srgbClr val="002060"/>
                </a:solidFill>
                <a:latin typeface="Arial" panose="020B0604020202020204" pitchFamily="34" charset="0"/>
                <a:cs typeface="Arial" panose="020B0604020202020204" pitchFamily="34" charset="0"/>
              </a:rPr>
              <a:t>hiper</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hipoestezije</a:t>
            </a:r>
            <a:r>
              <a:rPr lang="sr-Latn-RS" sz="1800" b="1" dirty="0">
                <a:solidFill>
                  <a:srgbClr val="002060"/>
                </a:solidFill>
                <a:latin typeface="Arial" panose="020B0604020202020204" pitchFamily="34" charset="0"/>
                <a:cs typeface="Arial" panose="020B0604020202020204" pitchFamily="34" charset="0"/>
              </a:rPr>
              <a:t>, </a:t>
            </a:r>
            <a:br>
              <a:rPr lang="sr-Latn-RS" sz="1800" b="1" dirty="0">
                <a:solidFill>
                  <a:srgbClr val="002060"/>
                </a:solidFill>
                <a:latin typeface="Arial" panose="020B0604020202020204" pitchFamily="34" charset="0"/>
                <a:cs typeface="Arial" panose="020B0604020202020204" pitchFamily="34" charset="0"/>
              </a:rPr>
            </a:br>
            <a:r>
              <a:rPr lang="en-US" sz="1800" b="1" dirty="0" err="1">
                <a:solidFill>
                  <a:srgbClr val="002060"/>
                </a:solidFill>
                <a:latin typeface="Arial" panose="020B0604020202020204" pitchFamily="34" charset="0"/>
                <a:cs typeface="Arial" panose="020B0604020202020204" pitchFamily="34" charset="0"/>
              </a:rPr>
              <a:t>snižena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temperatura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kože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prstiju</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stopala</a:t>
            </a:r>
            <a:r>
              <a:rPr lang="sr-Latn-RS" sz="1800" b="1" dirty="0">
                <a:solidFill>
                  <a:srgbClr val="002060"/>
                </a:solidFill>
                <a:latin typeface="Arial" panose="020B0604020202020204" pitchFamily="34" charset="0"/>
                <a:cs typeface="Arial" panose="020B0604020202020204" pitchFamily="34" charset="0"/>
              </a:rPr>
              <a:t>, </a:t>
            </a:r>
            <a:br>
              <a:rPr lang="sr-Latn-RS" sz="1800" b="1" dirty="0">
                <a:solidFill>
                  <a:srgbClr val="002060"/>
                </a:solidFill>
                <a:latin typeface="Arial" panose="020B0604020202020204" pitchFamily="34" charset="0"/>
                <a:cs typeface="Arial" panose="020B0604020202020204" pitchFamily="34" charset="0"/>
              </a:rPr>
            </a:br>
            <a:r>
              <a:rPr lang="en-US" sz="1800" b="1" dirty="0" err="1">
                <a:solidFill>
                  <a:srgbClr val="002060"/>
                </a:solidFill>
                <a:latin typeface="Arial" panose="020B0604020202020204" pitchFamily="34" charset="0"/>
                <a:cs typeface="Arial" panose="020B0604020202020204" pitchFamily="34" charset="0"/>
              </a:rPr>
              <a:t>sniženost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vibracionog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senzibiliteta</a:t>
            </a:r>
            <a:r>
              <a:rPr lang="sr-Latn-RS" sz="1800" b="1" dirty="0">
                <a:solidFill>
                  <a:srgbClr val="002060"/>
                </a:solidFill>
                <a:latin typeface="Arial" panose="020B0604020202020204" pitchFamily="34" charset="0"/>
                <a:cs typeface="Arial" panose="020B0604020202020204" pitchFamily="34" charset="0"/>
              </a:rPr>
              <a:t>.</a:t>
            </a:r>
          </a:p>
          <a:p>
            <a:pPr algn="l">
              <a:lnSpc>
                <a:spcPct val="120000"/>
              </a:lnSpc>
              <a:spcBef>
                <a:spcPts val="1200"/>
              </a:spcBef>
            </a:pPr>
            <a:endParaRPr lang="en-US" sz="1800" b="1" dirty="0">
              <a:solidFill>
                <a:srgbClr val="002060"/>
              </a:solidFill>
              <a:latin typeface="Arial" panose="020B0604020202020204" pitchFamily="34" charset="0"/>
              <a:cs typeface="Arial" panose="020B0604020202020204" pitchFamily="34" charset="0"/>
            </a:endParaRPr>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988840"/>
            <a:ext cx="2927884" cy="292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id="{0D6BB6B3-19B4-42F2-B045-CDD9DB16CBE8}"/>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3C4146BA-C510-475F-87BD-E266F63C818B}"/>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D5744A37-B896-49BA-9D3C-443BAF1959BC}"/>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a:extLst>
              <a:ext uri="{FF2B5EF4-FFF2-40B4-BE49-F238E27FC236}">
                <a16:creationId xmlns:a16="http://schemas.microsoft.com/office/drawing/2014/main" id="{72217BED-67CF-4F44-A5BE-AD13B921E6C6}"/>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1" name="Rectangle 9">
            <a:extLst>
              <a:ext uri="{FF2B5EF4-FFF2-40B4-BE49-F238E27FC236}">
                <a16:creationId xmlns:a16="http://schemas.microsoft.com/office/drawing/2014/main" id="{D7821933-5400-4211-9679-17EA7593368B}"/>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3" name="Rectangle 15">
            <a:extLst>
              <a:ext uri="{FF2B5EF4-FFF2-40B4-BE49-F238E27FC236}">
                <a16:creationId xmlns:a16="http://schemas.microsoft.com/office/drawing/2014/main" id="{8E51D8FE-3A4C-4E1A-8502-E0E2965E9037}"/>
              </a:ext>
            </a:extLst>
          </p:cNvPr>
          <p:cNvSpPr>
            <a:spLocks noChangeArrowheads="1"/>
          </p:cNvSpPr>
          <p:nvPr/>
        </p:nvSpPr>
        <p:spPr bwMode="auto">
          <a:xfrm>
            <a:off x="432000" y="44624"/>
            <a:ext cx="82800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Vibraciona</a:t>
            </a:r>
            <a:r>
              <a:rPr lang="sr-Latn-CS" sz="2000" b="1" kern="0" dirty="0">
                <a:solidFill>
                  <a:srgbClr val="990000"/>
                </a:solidFill>
                <a:latin typeface="Arial Black" pitchFamily="34" charset="0"/>
              </a:rPr>
              <a:t> bolest </a:t>
            </a:r>
            <a:r>
              <a:rPr lang="sr-Latn-CS" sz="2000" b="1" kern="0" dirty="0" err="1">
                <a:solidFill>
                  <a:srgbClr val="990000"/>
                </a:solidFill>
                <a:latin typeface="Arial Black" pitchFamily="34" charset="0"/>
              </a:rPr>
              <a:t>usled</a:t>
            </a:r>
            <a:r>
              <a:rPr lang="sr-Latn-CS" sz="2000" b="1" kern="0" dirty="0">
                <a:solidFill>
                  <a:srgbClr val="990000"/>
                </a:solidFill>
                <a:latin typeface="Arial Black" pitchFamily="34" charset="0"/>
              </a:rPr>
              <a:t> dejstva opštih vibracija – WBVS</a:t>
            </a:r>
          </a:p>
        </p:txBody>
      </p:sp>
    </p:spTree>
    <p:extLst>
      <p:ext uri="{BB962C8B-B14F-4D97-AF65-F5344CB8AC3E}">
        <p14:creationId xmlns:p14="http://schemas.microsoft.com/office/powerpoint/2010/main" val="4288254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1840654" y="1844824"/>
            <a:ext cx="5467650" cy="313304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err="1">
                <a:solidFill>
                  <a:srgbClr val="002060"/>
                </a:solidFill>
                <a:latin typeface="Arial" panose="020B0604020202020204" pitchFamily="34" charset="0"/>
                <a:cs typeface="Arial" panose="020B0604020202020204" pitchFamily="34" charset="0"/>
              </a:rPr>
              <a:t>Prevencija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vibracione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bolesti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obuhvata</a:t>
            </a:r>
            <a:r>
              <a:rPr lang="en-US" sz="1800" b="1" dirty="0">
                <a:solidFill>
                  <a:srgbClr val="002060"/>
                </a:solidFill>
                <a:latin typeface="Arial" panose="020B0604020202020204" pitchFamily="34" charset="0"/>
                <a:cs typeface="Arial" panose="020B0604020202020204" pitchFamily="34" charset="0"/>
              </a:rPr>
              <a:t>: </a:t>
            </a:r>
          </a:p>
          <a:p>
            <a:pPr marL="720000" indent="-324000" algn="l">
              <a:spcBef>
                <a:spcPts val="1800"/>
              </a:spcBef>
              <a:buClr>
                <a:srgbClr val="990000"/>
              </a:buClr>
              <a:buFont typeface="+mj-lt"/>
              <a:buAutoNum type="alphaLcParenR"/>
            </a:pPr>
            <a:r>
              <a:rPr lang="sr-Latn-RS" sz="1800" b="1" dirty="0">
                <a:solidFill>
                  <a:srgbClr val="002060"/>
                </a:solidFill>
                <a:latin typeface="Arial" panose="020B0604020202020204" pitchFamily="34" charset="0"/>
                <a:cs typeface="Arial" panose="020B0604020202020204" pitchFamily="34" charset="0"/>
              </a:rPr>
              <a:t>T</a:t>
            </a:r>
            <a:r>
              <a:rPr lang="en-US" sz="1800" b="1" dirty="0" err="1">
                <a:solidFill>
                  <a:srgbClr val="002060"/>
                </a:solidFill>
                <a:latin typeface="Arial" panose="020B0604020202020204" pitchFamily="34" charset="0"/>
                <a:cs typeface="Arial" panose="020B0604020202020204" pitchFamily="34" charset="0"/>
              </a:rPr>
              <a:t>ehnološko-tehničke</a:t>
            </a:r>
            <a:r>
              <a:rPr lang="en-US" sz="1800" b="1" dirty="0">
                <a:solidFill>
                  <a:srgbClr val="002060"/>
                </a:solidFill>
                <a:latin typeface="Arial" panose="020B0604020202020204" pitchFamily="34" charset="0"/>
                <a:cs typeface="Arial" panose="020B0604020202020204" pitchFamily="34" charset="0"/>
              </a:rPr>
              <a:t> mere</a:t>
            </a:r>
            <a:r>
              <a:rPr lang="sr-Latn-RS" sz="1800" b="1" dirty="0">
                <a:solidFill>
                  <a:srgbClr val="002060"/>
                </a:solidFill>
                <a:latin typeface="Arial" panose="020B0604020202020204" pitchFamily="34" charset="0"/>
                <a:cs typeface="Arial" panose="020B0604020202020204" pitchFamily="34" charset="0"/>
              </a:rPr>
              <a:t>,</a:t>
            </a:r>
          </a:p>
          <a:p>
            <a:pPr marL="720000" indent="-324000" algn="l">
              <a:spcBef>
                <a:spcPts val="1800"/>
              </a:spcBef>
              <a:buClr>
                <a:srgbClr val="990000"/>
              </a:buClr>
              <a:buFont typeface="+mj-lt"/>
              <a:buAutoNum type="alphaLcParenR"/>
            </a:pPr>
            <a:r>
              <a:rPr lang="sr-Latn-RS" sz="1800" b="1" dirty="0">
                <a:solidFill>
                  <a:srgbClr val="002060"/>
                </a:solidFill>
                <a:latin typeface="Arial" panose="020B0604020202020204" pitchFamily="34" charset="0"/>
                <a:cs typeface="Arial" panose="020B0604020202020204" pitchFamily="34" charset="0"/>
              </a:rPr>
              <a:t>Medicinske mere,</a:t>
            </a:r>
          </a:p>
          <a:p>
            <a:pPr marL="720000" indent="-324000" algn="l">
              <a:spcBef>
                <a:spcPts val="1800"/>
              </a:spcBef>
              <a:buClr>
                <a:srgbClr val="990000"/>
              </a:buClr>
              <a:buFont typeface="+mj-lt"/>
              <a:buAutoNum type="alphaLcParenR"/>
            </a:pPr>
            <a:r>
              <a:rPr lang="en-US" sz="1800" b="1" dirty="0" err="1">
                <a:solidFill>
                  <a:srgbClr val="002060"/>
                </a:solidFill>
                <a:latin typeface="Arial" panose="020B0604020202020204" pitchFamily="34" charset="0"/>
                <a:cs typeface="Arial" panose="020B0604020202020204" pitchFamily="34" charset="0"/>
              </a:rPr>
              <a:t>Zdravstveno</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prosvećivanje</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edukacij</a:t>
            </a:r>
            <a:r>
              <a:rPr lang="sr-Latn-RS" sz="1800" b="1" dirty="0">
                <a:solidFill>
                  <a:srgbClr val="002060"/>
                </a:solidFill>
                <a:latin typeface="Arial" panose="020B0604020202020204" pitchFamily="34" charset="0"/>
                <a:cs typeface="Arial" panose="020B0604020202020204" pitchFamily="34" charset="0"/>
              </a:rPr>
              <a:t>u,</a:t>
            </a:r>
          </a:p>
          <a:p>
            <a:pPr marL="720000" indent="-324000" algn="l">
              <a:spcBef>
                <a:spcPts val="1800"/>
              </a:spcBef>
              <a:buClr>
                <a:srgbClr val="990000"/>
              </a:buClr>
              <a:buFont typeface="+mj-lt"/>
              <a:buAutoNum type="alphaLcParenR"/>
            </a:pPr>
            <a:r>
              <a:rPr lang="en-US" sz="1800" b="1" dirty="0" err="1">
                <a:solidFill>
                  <a:srgbClr val="002060"/>
                </a:solidFill>
                <a:latin typeface="Arial" panose="020B0604020202020204" pitchFamily="34" charset="0"/>
                <a:cs typeface="Arial" panose="020B0604020202020204" pitchFamily="34" charset="0"/>
              </a:rPr>
              <a:t>Zakonodavno-administrativne</a:t>
            </a:r>
            <a:r>
              <a:rPr lang="en-US" sz="1800" b="1" dirty="0">
                <a:solidFill>
                  <a:srgbClr val="002060"/>
                </a:solidFill>
                <a:latin typeface="Arial" panose="020B0604020202020204" pitchFamily="34" charset="0"/>
                <a:cs typeface="Arial" panose="020B0604020202020204" pitchFamily="34" charset="0"/>
              </a:rPr>
              <a:t> mere</a:t>
            </a:r>
            <a:r>
              <a:rPr lang="sr-Latn-RS" sz="1800" b="1" dirty="0">
                <a:solidFill>
                  <a:srgbClr val="002060"/>
                </a:solidFill>
                <a:latin typeface="Arial" panose="020B0604020202020204" pitchFamily="34" charset="0"/>
                <a:cs typeface="Arial" panose="020B0604020202020204" pitchFamily="34" charset="0"/>
              </a:rPr>
              <a:t>.</a:t>
            </a:r>
          </a:p>
        </p:txBody>
      </p:sp>
      <p:cxnSp>
        <p:nvCxnSpPr>
          <p:cNvPr id="4" name="Straight Connector 3">
            <a:extLst>
              <a:ext uri="{FF2B5EF4-FFF2-40B4-BE49-F238E27FC236}">
                <a16:creationId xmlns:a16="http://schemas.microsoft.com/office/drawing/2014/main" id="{FD9D271F-790E-4F2A-ABC8-9C2C2352B665}"/>
              </a:ext>
            </a:extLst>
          </p:cNvPr>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8C4AD51B-E4FD-45F0-8B68-FEF134BBDDF0}"/>
              </a:ext>
            </a:extLst>
          </p:cNvPr>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C6509D68-D0F4-4E8D-8E7C-EFC2CFD81390}"/>
              </a:ext>
            </a:extLst>
          </p:cNvPr>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7" name="Rectangle 15">
            <a:extLst>
              <a:ext uri="{FF2B5EF4-FFF2-40B4-BE49-F238E27FC236}">
                <a16:creationId xmlns:a16="http://schemas.microsoft.com/office/drawing/2014/main" id="{C7041790-3D34-4926-9497-422D063BED3E}"/>
              </a:ext>
            </a:extLst>
          </p:cNvPr>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0" name="Rectangle 9">
            <a:extLst>
              <a:ext uri="{FF2B5EF4-FFF2-40B4-BE49-F238E27FC236}">
                <a16:creationId xmlns:a16="http://schemas.microsoft.com/office/drawing/2014/main" id="{70926E51-12E7-42F5-A827-404376CB5077}"/>
              </a:ext>
            </a:extLst>
          </p:cNvPr>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a:extLst>
              <a:ext uri="{FF2B5EF4-FFF2-40B4-BE49-F238E27FC236}">
                <a16:creationId xmlns:a16="http://schemas.microsoft.com/office/drawing/2014/main" id="{21B17E30-310E-4E20-94CB-31EB0A081AC7}"/>
              </a:ext>
            </a:extLst>
          </p:cNvPr>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err="1">
                <a:solidFill>
                  <a:srgbClr val="990000"/>
                </a:solidFill>
                <a:latin typeface="Arial Black" pitchFamily="34" charset="0"/>
              </a:rPr>
              <a:t>Vibracione</a:t>
            </a:r>
            <a:r>
              <a:rPr lang="sr-Latn-CS" sz="2000" b="1" kern="0" dirty="0">
                <a:solidFill>
                  <a:srgbClr val="990000"/>
                </a:solidFill>
                <a:latin typeface="Arial Black" pitchFamily="34" charset="0"/>
              </a:rPr>
              <a:t> bolesti</a:t>
            </a:r>
          </a:p>
        </p:txBody>
      </p:sp>
      <p:sp>
        <p:nvSpPr>
          <p:cNvPr id="13" name="Subtitle 2">
            <a:extLst>
              <a:ext uri="{FF2B5EF4-FFF2-40B4-BE49-F238E27FC236}">
                <a16:creationId xmlns:a16="http://schemas.microsoft.com/office/drawing/2014/main" id="{84DBAC7B-B26F-4EA6-9BD9-282AD2C24F6D}"/>
              </a:ext>
            </a:extLst>
          </p:cNvPr>
          <p:cNvSpPr txBox="1">
            <a:spLocks/>
          </p:cNvSpPr>
          <p:nvPr/>
        </p:nvSpPr>
        <p:spPr>
          <a:xfrm>
            <a:off x="409517" y="1285373"/>
            <a:ext cx="8324967" cy="441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990000"/>
                </a:solidFill>
                <a:latin typeface="Arial" panose="020B0604020202020204" pitchFamily="34" charset="0"/>
                <a:cs typeface="Arial" panose="020B0604020202020204" pitchFamily="34" charset="0"/>
              </a:rPr>
              <a:t>PREVENCIJA</a:t>
            </a:r>
            <a:endParaRPr lang="en-US" sz="1800" b="1" cap="all" dirty="0">
              <a:solidFill>
                <a:srgbClr val="9900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D5D3E66-661E-4453-ADFC-2B6348B25ACF}"/>
              </a:ext>
            </a:extLst>
          </p:cNvPr>
          <p:cNvGrpSpPr/>
          <p:nvPr/>
        </p:nvGrpSpPr>
        <p:grpSpPr>
          <a:xfrm>
            <a:off x="2847620" y="4478160"/>
            <a:ext cx="3359257" cy="1903168"/>
            <a:chOff x="2847620" y="4358764"/>
            <a:chExt cx="3359257" cy="1903168"/>
          </a:xfrm>
        </p:grpSpPr>
        <p:pic>
          <p:nvPicPr>
            <p:cNvPr id="90114" name="Picture 2" descr="Šta je prevencija i koja je njena uloga? - Moj Nedeljnik">
              <a:extLst>
                <a:ext uri="{FF2B5EF4-FFF2-40B4-BE49-F238E27FC236}">
                  <a16:creationId xmlns:a16="http://schemas.microsoft.com/office/drawing/2014/main" id="{03528CAD-3421-4876-9F15-6AF87DC059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52775" y="4686300"/>
              <a:ext cx="2931393" cy="1575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9D4023-BCE5-4B80-B4FC-88AFD661C821}"/>
                </a:ext>
              </a:extLst>
            </p:cNvPr>
            <p:cNvSpPr txBox="1"/>
            <p:nvPr/>
          </p:nvSpPr>
          <p:spPr>
            <a:xfrm>
              <a:off x="2847620" y="5282689"/>
              <a:ext cx="1364340" cy="369332"/>
            </a:xfrm>
            <a:prstGeom prst="rect">
              <a:avLst/>
            </a:prstGeom>
            <a:solidFill>
              <a:schemeClr val="bg1"/>
            </a:solidFill>
          </p:spPr>
          <p:txBody>
            <a:bodyPr wrap="square" rtlCol="0">
              <a:spAutoFit/>
            </a:bodyPr>
            <a:lstStyle/>
            <a:p>
              <a:r>
                <a:rPr lang="sr-Latn-RS" sz="1800" b="1" dirty="0"/>
                <a:t>Prevencija</a:t>
              </a:r>
            </a:p>
          </p:txBody>
        </p:sp>
        <p:sp>
          <p:nvSpPr>
            <p:cNvPr id="14" name="TextBox 13">
              <a:extLst>
                <a:ext uri="{FF2B5EF4-FFF2-40B4-BE49-F238E27FC236}">
                  <a16:creationId xmlns:a16="http://schemas.microsoft.com/office/drawing/2014/main" id="{2979E12B-9A2B-4489-95FF-96A3D4BB028E}"/>
                </a:ext>
              </a:extLst>
            </p:cNvPr>
            <p:cNvSpPr txBox="1"/>
            <p:nvPr/>
          </p:nvSpPr>
          <p:spPr>
            <a:xfrm>
              <a:off x="5101648" y="4358764"/>
              <a:ext cx="1105229" cy="369332"/>
            </a:xfrm>
            <a:prstGeom prst="rect">
              <a:avLst/>
            </a:prstGeom>
            <a:solidFill>
              <a:schemeClr val="bg1"/>
            </a:solidFill>
          </p:spPr>
          <p:txBody>
            <a:bodyPr wrap="square" rtlCol="0">
              <a:spAutoFit/>
            </a:bodyPr>
            <a:lstStyle/>
            <a:p>
              <a:r>
                <a:rPr lang="sr-Latn-RS" sz="1800" b="1" dirty="0"/>
                <a:t>Lečenje</a:t>
              </a:r>
            </a:p>
          </p:txBody>
        </p:sp>
      </p:grpSp>
    </p:spTree>
    <p:extLst>
      <p:ext uri="{BB962C8B-B14F-4D97-AF65-F5344CB8AC3E}">
        <p14:creationId xmlns:p14="http://schemas.microsoft.com/office/powerpoint/2010/main" val="84489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0" y="54868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6" name="Rectangle 2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30" name="Rectangle 15">
            <a:extLst>
              <a:ext uri="{FF2B5EF4-FFF2-40B4-BE49-F238E27FC236}">
                <a16:creationId xmlns:a16="http://schemas.microsoft.com/office/drawing/2014/main" id="{F6F06ACC-F27B-4607-9042-BB95118162EF}"/>
              </a:ext>
            </a:extLst>
          </p:cNvPr>
          <p:cNvSpPr>
            <a:spLocks noChangeArrowheads="1"/>
          </p:cNvSpPr>
          <p:nvPr/>
        </p:nvSpPr>
        <p:spPr bwMode="auto">
          <a:xfrm>
            <a:off x="685800" y="44624"/>
            <a:ext cx="7772400" cy="504056"/>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990000"/>
                </a:solidFill>
                <a:latin typeface="Arial Black" pitchFamily="34" charset="0"/>
                <a:cs typeface="Arial" pitchFamily="34" charset="0"/>
              </a:rPr>
              <a:t>Pitanja za proveru znanja</a:t>
            </a:r>
          </a:p>
        </p:txBody>
      </p:sp>
      <p:pic>
        <p:nvPicPr>
          <p:cNvPr id="31" name="Picture 30">
            <a:extLst>
              <a:ext uri="{FF2B5EF4-FFF2-40B4-BE49-F238E27FC236}">
                <a16:creationId xmlns:a16="http://schemas.microsoft.com/office/drawing/2014/main" id="{54106032-2F55-47A6-B481-BE0F66214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968" y="195136"/>
            <a:ext cx="1024624" cy="1440000"/>
          </a:xfrm>
          <a:prstGeom prst="rect">
            <a:avLst/>
          </a:prstGeom>
        </p:spPr>
      </p:pic>
      <p:sp>
        <p:nvSpPr>
          <p:cNvPr id="11" name="Rectangle 10"/>
          <p:cNvSpPr>
            <a:spLocks noChangeArrowheads="1"/>
          </p:cNvSpPr>
          <p:nvPr/>
        </p:nvSpPr>
        <p:spPr bwMode="auto">
          <a:xfrm>
            <a:off x="504408" y="887687"/>
            <a:ext cx="8244056" cy="4989585"/>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t" anchorCtr="0"/>
          <a:lstStyle/>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Koje se vrste vibracija razlikuju p</a:t>
            </a:r>
            <a:r>
              <a:rPr lang="sr-Latn-RS" sz="1800" b="1" dirty="0">
                <a:solidFill>
                  <a:srgbClr val="000066"/>
                </a:solidFill>
              </a:rPr>
              <a:t>rema efektima i lokaciji </a:t>
            </a:r>
            <a:br>
              <a:rPr lang="sr-Latn-RS" sz="1800" b="1" dirty="0">
                <a:solidFill>
                  <a:srgbClr val="000066"/>
                </a:solidFill>
              </a:rPr>
            </a:br>
            <a:r>
              <a:rPr lang="sr-Latn-RS" sz="1800" b="1" dirty="0">
                <a:solidFill>
                  <a:srgbClr val="000066"/>
                </a:solidFill>
              </a:rPr>
              <a:t>dejstva na ljudski organizam?</a:t>
            </a:r>
          </a:p>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Napisati izraz za efektivnu vrednost ubrzanja u jednom pravcu frekvencijski ponderisanih vibracija.</a:t>
            </a:r>
          </a:p>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Zbog čega se koristi frekvencijska ponderizacija vibracija koje se prenose na ljudsko telo?</a:t>
            </a:r>
          </a:p>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Napisati izraze za vrednost ukupnog ubrzanja vibracija u slučaju vibracija šaka-ruka i vibracija celog tela.</a:t>
            </a:r>
          </a:p>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Kako se vrši vrednovanje dnevne izloženosti radnika vibracijama šaka-ruka u slučaju kada r</a:t>
            </a:r>
            <a:r>
              <a:rPr lang="pl-PL" sz="1800" b="1" dirty="0">
                <a:solidFill>
                  <a:srgbClr val="000066"/>
                </a:solidFill>
                <a:latin typeface="Arial" pitchFamily="34" charset="0"/>
                <a:cs typeface="Arial" pitchFamily="34" charset="0"/>
              </a:rPr>
              <a:t>adnik u toku radnog vremena koristi samo jedan ručni alat?</a:t>
            </a:r>
            <a:endParaRPr lang="sr-Latn-CS" sz="1800" b="1" dirty="0">
              <a:solidFill>
                <a:srgbClr val="000066"/>
              </a:solidFill>
              <a:latin typeface="Arial" pitchFamily="34" charset="0"/>
              <a:cs typeface="Arial" pitchFamily="34" charset="0"/>
            </a:endParaRPr>
          </a:p>
          <a:p>
            <a:pPr marL="360000" indent="-360000" algn="l" fontAlgn="auto">
              <a:lnSpc>
                <a:spcPct val="120000"/>
              </a:lnSpc>
              <a:spcBef>
                <a:spcPts val="600"/>
              </a:spcBef>
              <a:spcAft>
                <a:spcPts val="0"/>
              </a:spcAft>
              <a:buClr>
                <a:srgbClr val="000066"/>
              </a:buClr>
              <a:buFont typeface="+mj-lt"/>
              <a:buAutoNum type="arabicPeriod"/>
              <a:defRPr/>
            </a:pPr>
            <a:r>
              <a:rPr lang="sr-Latn-CS" sz="1800" b="1" dirty="0">
                <a:solidFill>
                  <a:srgbClr val="000066"/>
                </a:solidFill>
                <a:latin typeface="Arial" pitchFamily="34" charset="0"/>
                <a:cs typeface="Arial" pitchFamily="34" charset="0"/>
              </a:rPr>
              <a:t>Kako se vrši vrednovanje dnevne izloženosti radnika vibracijama šaka-ruka u slučaju kada r</a:t>
            </a:r>
            <a:r>
              <a:rPr lang="pl-PL" sz="1800" b="1" dirty="0">
                <a:solidFill>
                  <a:srgbClr val="000066"/>
                </a:solidFill>
                <a:latin typeface="Arial" pitchFamily="34" charset="0"/>
                <a:cs typeface="Arial" pitchFamily="34" charset="0"/>
              </a:rPr>
              <a:t>adnik u toku radnog vremena koristi više ručnih alata?</a:t>
            </a:r>
            <a:endParaRPr lang="sr-Latn-CS" sz="1800" b="1" dirty="0">
              <a:solidFill>
                <a:srgbClr val="000066"/>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EB0152A-24A6-4322-9C8C-EABF0C865105}"/>
              </a:ext>
            </a:extLst>
          </p:cNvPr>
          <p:cNvSpPr txBox="1"/>
          <p:nvPr/>
        </p:nvSpPr>
        <p:spPr>
          <a:xfrm>
            <a:off x="8138367" y="5611887"/>
            <a:ext cx="458779" cy="769441"/>
          </a:xfrm>
          <a:prstGeom prst="rect">
            <a:avLst/>
          </a:prstGeom>
          <a:noFill/>
        </p:spPr>
        <p:txBody>
          <a:bodyPr wrap="square" rtlCol="0">
            <a:spAutoFit/>
          </a:bodyPr>
          <a:lstStyle/>
          <a:p>
            <a:r>
              <a:rPr lang="sr-Latn-RS" sz="4400" dirty="0">
                <a:solidFill>
                  <a:srgbClr val="C00000"/>
                </a:solidFill>
                <a:sym typeface="Wingdings" panose="05000000000000000000" pitchFamily="2" charset="2"/>
              </a:rPr>
              <a:t></a:t>
            </a:r>
            <a:endParaRPr lang="sr-Latn-RS" sz="4400" dirty="0">
              <a:solidFill>
                <a:srgbClr val="C00000"/>
              </a:solidFill>
            </a:endParaRPr>
          </a:p>
        </p:txBody>
      </p:sp>
    </p:spTree>
    <p:extLst>
      <p:ext uri="{BB962C8B-B14F-4D97-AF65-F5344CB8AC3E}">
        <p14:creationId xmlns:p14="http://schemas.microsoft.com/office/powerpoint/2010/main" val="3715944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0" y="54868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6" name="Rectangle 2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30" name="Rectangle 15">
            <a:extLst>
              <a:ext uri="{FF2B5EF4-FFF2-40B4-BE49-F238E27FC236}">
                <a16:creationId xmlns:a16="http://schemas.microsoft.com/office/drawing/2014/main" id="{F6F06ACC-F27B-4607-9042-BB95118162EF}"/>
              </a:ext>
            </a:extLst>
          </p:cNvPr>
          <p:cNvSpPr>
            <a:spLocks noChangeArrowheads="1"/>
          </p:cNvSpPr>
          <p:nvPr/>
        </p:nvSpPr>
        <p:spPr bwMode="auto">
          <a:xfrm>
            <a:off x="685800" y="44624"/>
            <a:ext cx="7772400" cy="504056"/>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990000"/>
                </a:solidFill>
                <a:latin typeface="Arial Black" pitchFamily="34" charset="0"/>
                <a:cs typeface="Arial" pitchFamily="34" charset="0"/>
              </a:rPr>
              <a:t>Pitanja za proveru znanja</a:t>
            </a:r>
          </a:p>
        </p:txBody>
      </p:sp>
      <p:pic>
        <p:nvPicPr>
          <p:cNvPr id="31" name="Picture 30">
            <a:extLst>
              <a:ext uri="{FF2B5EF4-FFF2-40B4-BE49-F238E27FC236}">
                <a16:creationId xmlns:a16="http://schemas.microsoft.com/office/drawing/2014/main" id="{54106032-2F55-47A6-B481-BE0F66214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968" y="195136"/>
            <a:ext cx="1024624" cy="1440000"/>
          </a:xfrm>
          <a:prstGeom prst="rect">
            <a:avLst/>
          </a:prstGeom>
        </p:spPr>
      </p:pic>
      <p:sp>
        <p:nvSpPr>
          <p:cNvPr id="11" name="Rectangle 10"/>
          <p:cNvSpPr>
            <a:spLocks noChangeArrowheads="1"/>
          </p:cNvSpPr>
          <p:nvPr/>
        </p:nvSpPr>
        <p:spPr bwMode="auto">
          <a:xfrm>
            <a:off x="504408" y="887687"/>
            <a:ext cx="8244056" cy="4989585"/>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t" anchorCtr="0"/>
          <a:lstStyle/>
          <a:p>
            <a:pPr marL="360000" indent="-360000" algn="l" fontAlgn="auto">
              <a:lnSpc>
                <a:spcPct val="120000"/>
              </a:lnSpc>
              <a:spcBef>
                <a:spcPts val="600"/>
              </a:spcBef>
              <a:spcAft>
                <a:spcPts val="0"/>
              </a:spcAft>
              <a:buClr>
                <a:srgbClr val="000066"/>
              </a:buClr>
              <a:buFont typeface="+mj-lt"/>
              <a:buAutoNum type="arabicPeriod" startAt="7"/>
              <a:defRPr/>
            </a:pPr>
            <a:r>
              <a:rPr lang="sr-Latn-CS" sz="1800" b="1" dirty="0">
                <a:solidFill>
                  <a:srgbClr val="000066"/>
                </a:solidFill>
                <a:latin typeface="Arial" pitchFamily="34" charset="0"/>
                <a:cs typeface="Arial" pitchFamily="34" charset="0"/>
              </a:rPr>
              <a:t>Kako se vrši vrednovanje dnevne izloženosti radnika vibracijama celog tela u slučaju kada r</a:t>
            </a:r>
            <a:r>
              <a:rPr lang="pl-PL" sz="1800" b="1" dirty="0">
                <a:solidFill>
                  <a:srgbClr val="000066"/>
                </a:solidFill>
                <a:latin typeface="Arial" pitchFamily="34" charset="0"/>
                <a:cs typeface="Arial" pitchFamily="34" charset="0"/>
              </a:rPr>
              <a:t>adnik u toku radnog vremena obavlja </a:t>
            </a:r>
            <a:br>
              <a:rPr lang="pl-PL" sz="1800" b="1" dirty="0">
                <a:solidFill>
                  <a:srgbClr val="000066"/>
                </a:solidFill>
                <a:latin typeface="Arial" pitchFamily="34" charset="0"/>
                <a:cs typeface="Arial" pitchFamily="34" charset="0"/>
              </a:rPr>
            </a:br>
            <a:r>
              <a:rPr lang="pl-PL" sz="1800" b="1" dirty="0">
                <a:solidFill>
                  <a:srgbClr val="000066"/>
                </a:solidFill>
                <a:latin typeface="Arial" pitchFamily="34" charset="0"/>
                <a:cs typeface="Arial" pitchFamily="34" charset="0"/>
              </a:rPr>
              <a:t>samo jednu operaciju?</a:t>
            </a:r>
            <a:endParaRPr lang="sr-Latn-CS" sz="1800" b="1" dirty="0">
              <a:solidFill>
                <a:srgbClr val="000066"/>
              </a:solidFill>
              <a:latin typeface="Arial" pitchFamily="34" charset="0"/>
              <a:cs typeface="Arial" pitchFamily="34" charset="0"/>
            </a:endParaRPr>
          </a:p>
          <a:p>
            <a:pPr marL="360000" indent="-360000" algn="l" fontAlgn="auto">
              <a:lnSpc>
                <a:spcPct val="120000"/>
              </a:lnSpc>
              <a:spcBef>
                <a:spcPts val="600"/>
              </a:spcBef>
              <a:spcAft>
                <a:spcPts val="0"/>
              </a:spcAft>
              <a:buClr>
                <a:srgbClr val="000066"/>
              </a:buClr>
              <a:buFont typeface="+mj-lt"/>
              <a:buAutoNum type="arabicPeriod" startAt="7"/>
              <a:defRPr/>
            </a:pPr>
            <a:r>
              <a:rPr lang="sr-Latn-CS" sz="1800" b="1" dirty="0">
                <a:solidFill>
                  <a:srgbClr val="000066"/>
                </a:solidFill>
                <a:latin typeface="Arial" pitchFamily="34" charset="0"/>
                <a:cs typeface="Arial" pitchFamily="34" charset="0"/>
              </a:rPr>
              <a:t>Kako se vrši vrednovanje dnevne izloženosti radnika vibracijama celog tela u slučaju kada r</a:t>
            </a:r>
            <a:r>
              <a:rPr lang="pl-PL" sz="1800" b="1" dirty="0">
                <a:solidFill>
                  <a:srgbClr val="000066"/>
                </a:solidFill>
                <a:latin typeface="Arial" pitchFamily="34" charset="0"/>
                <a:cs typeface="Arial" pitchFamily="34" charset="0"/>
              </a:rPr>
              <a:t>adnik u toku radnog vremena obavlja </a:t>
            </a:r>
            <a:br>
              <a:rPr lang="pl-PL" sz="1800" b="1" dirty="0">
                <a:solidFill>
                  <a:srgbClr val="000066"/>
                </a:solidFill>
                <a:latin typeface="Arial" pitchFamily="34" charset="0"/>
                <a:cs typeface="Arial" pitchFamily="34" charset="0"/>
              </a:rPr>
            </a:br>
            <a:r>
              <a:rPr lang="pl-PL" sz="1800" b="1" dirty="0">
                <a:solidFill>
                  <a:srgbClr val="000066"/>
                </a:solidFill>
                <a:latin typeface="Arial" pitchFamily="34" charset="0"/>
                <a:cs typeface="Arial" pitchFamily="34" charset="0"/>
              </a:rPr>
              <a:t>više operacija?</a:t>
            </a:r>
          </a:p>
          <a:p>
            <a:pPr marL="360000" indent="-360000" algn="l" fontAlgn="auto">
              <a:lnSpc>
                <a:spcPct val="120000"/>
              </a:lnSpc>
              <a:spcBef>
                <a:spcPts val="600"/>
              </a:spcBef>
              <a:spcAft>
                <a:spcPts val="0"/>
              </a:spcAft>
              <a:buClr>
                <a:srgbClr val="000066"/>
              </a:buClr>
              <a:buFont typeface="+mj-lt"/>
              <a:buAutoNum type="arabicPeriod" startAt="7"/>
              <a:defRPr/>
            </a:pPr>
            <a:r>
              <a:rPr lang="pl-PL" sz="1800" b="1" dirty="0">
                <a:solidFill>
                  <a:srgbClr val="000066"/>
                </a:solidFill>
                <a:latin typeface="Arial" pitchFamily="34" charset="0"/>
                <a:cs typeface="Arial" pitchFamily="34" charset="0"/>
              </a:rPr>
              <a:t>Koje su akcione i granične vrednosti dnevne izloženosti radnika vibracijama?</a:t>
            </a:r>
          </a:p>
          <a:p>
            <a:pPr marL="360000" indent="-360000" algn="l" fontAlgn="auto">
              <a:lnSpc>
                <a:spcPct val="120000"/>
              </a:lnSpc>
              <a:spcBef>
                <a:spcPts val="600"/>
              </a:spcBef>
              <a:spcAft>
                <a:spcPts val="0"/>
              </a:spcAft>
              <a:buClr>
                <a:srgbClr val="000066"/>
              </a:buClr>
              <a:buFont typeface="+mj-lt"/>
              <a:buAutoNum type="arabicPeriod" startAt="7"/>
              <a:defRPr/>
            </a:pPr>
            <a:r>
              <a:rPr lang="sr-Latn-CS" sz="1800" b="1" dirty="0">
                <a:solidFill>
                  <a:srgbClr val="000066"/>
                </a:solidFill>
                <a:latin typeface="Arial" pitchFamily="34" charset="0"/>
                <a:cs typeface="Arial" pitchFamily="34" charset="0"/>
              </a:rPr>
              <a:t>Na osnovu čega se vrši ocena vibracija kojima je radnik izložen na radnom mestu?</a:t>
            </a:r>
          </a:p>
          <a:p>
            <a:pPr marL="360000" indent="-360000" algn="l" fontAlgn="auto">
              <a:lnSpc>
                <a:spcPct val="120000"/>
              </a:lnSpc>
              <a:spcBef>
                <a:spcPts val="600"/>
              </a:spcBef>
              <a:spcAft>
                <a:spcPts val="0"/>
              </a:spcAft>
              <a:buClr>
                <a:srgbClr val="000066"/>
              </a:buClr>
              <a:buFont typeface="+mj-lt"/>
              <a:buAutoNum type="arabicPeriod" startAt="7"/>
              <a:defRPr/>
            </a:pPr>
            <a:r>
              <a:rPr lang="sr-Latn-RS" sz="1800" b="1" dirty="0">
                <a:solidFill>
                  <a:srgbClr val="002060"/>
                </a:solidFill>
                <a:latin typeface="Arial" panose="020B0604020202020204" pitchFamily="34" charset="0"/>
                <a:cs typeface="Arial" panose="020B0604020202020204" pitchFamily="34" charset="0"/>
              </a:rPr>
              <a:t>Navesti osnovne fizičke karakteristike vibracija koje su </a:t>
            </a:r>
            <a:r>
              <a:rPr lang="en-US" sz="1800" b="1" dirty="0" err="1">
                <a:solidFill>
                  <a:srgbClr val="002060"/>
                </a:solidFill>
                <a:latin typeface="Arial" panose="020B0604020202020204" pitchFamily="34" charset="0"/>
                <a:cs typeface="Arial" panose="020B0604020202020204" pitchFamily="34" charset="0"/>
              </a:rPr>
              <a:t>povezan</a:t>
            </a:r>
            <a:r>
              <a:rPr lang="sr-Latn-RS" sz="1800" b="1" dirty="0">
                <a:solidFill>
                  <a:srgbClr val="002060"/>
                </a:solidFill>
                <a:latin typeface="Arial" panose="020B0604020202020204" pitchFamily="34" charset="0"/>
                <a:cs typeface="Arial" panose="020B0604020202020204" pitchFamily="34" charset="0"/>
              </a:rPr>
              <a:t>e </a:t>
            </a:r>
            <a:r>
              <a:rPr lang="en-US" sz="1800" b="1" dirty="0" err="1">
                <a:solidFill>
                  <a:srgbClr val="002060"/>
                </a:solidFill>
                <a:latin typeface="Arial" panose="020B0604020202020204" pitchFamily="34" charset="0"/>
                <a:cs typeface="Arial" panose="020B0604020202020204" pitchFamily="34" charset="0"/>
              </a:rPr>
              <a:t>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štetnim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efektima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sr-Latn-RS" sz="1800" b="1" dirty="0">
                <a:solidFill>
                  <a:srgbClr val="002060"/>
                </a:solidFill>
                <a:latin typeface="Arial" panose="020B0604020202020204" pitchFamily="34" charset="0"/>
                <a:cs typeface="Arial" panose="020B0604020202020204" pitchFamily="34" charset="0"/>
              </a:rPr>
              <a:t> na zdravlje radnika.</a:t>
            </a:r>
            <a:endParaRPr lang="en-US" sz="1800" b="1" dirty="0">
              <a:solidFill>
                <a:srgbClr val="002060"/>
              </a:solidFill>
              <a:latin typeface="Arial" panose="020B0604020202020204" pitchFamily="34" charset="0"/>
              <a:cs typeface="Arial" panose="020B0604020202020204" pitchFamily="34" charset="0"/>
            </a:endParaRPr>
          </a:p>
          <a:p>
            <a:pPr marL="360000" indent="-360000" algn="l" fontAlgn="auto">
              <a:lnSpc>
                <a:spcPct val="120000"/>
              </a:lnSpc>
              <a:spcBef>
                <a:spcPts val="600"/>
              </a:spcBef>
              <a:spcAft>
                <a:spcPts val="0"/>
              </a:spcAft>
              <a:buClr>
                <a:srgbClr val="000066"/>
              </a:buClr>
              <a:buFont typeface="+mj-lt"/>
              <a:buAutoNum type="arabicPeriod" startAt="7"/>
              <a:defRPr/>
            </a:pPr>
            <a:r>
              <a:rPr lang="sr-Latn-RS" sz="1800" b="1" dirty="0">
                <a:solidFill>
                  <a:srgbClr val="002060"/>
                </a:solidFill>
                <a:latin typeface="Arial" panose="020B0604020202020204" pitchFamily="34" charset="0"/>
                <a:cs typeface="Arial" panose="020B0604020202020204" pitchFamily="34" charset="0"/>
              </a:rPr>
              <a:t>Navesti f</a:t>
            </a:r>
            <a:r>
              <a:rPr lang="en-US" sz="1800" b="1" dirty="0" err="1">
                <a:solidFill>
                  <a:srgbClr val="002060"/>
                </a:solidFill>
                <a:latin typeface="Arial" panose="020B0604020202020204" pitchFamily="34" charset="0"/>
                <a:cs typeface="Arial" panose="020B0604020202020204" pitchFamily="34" charset="0"/>
              </a:rPr>
              <a:t>aktor</a:t>
            </a:r>
            <a:r>
              <a:rPr lang="sr-Latn-RS" sz="1800" b="1" dirty="0">
                <a:solidFill>
                  <a:srgbClr val="002060"/>
                </a:solidFill>
                <a:latin typeface="Arial" panose="020B0604020202020204" pitchFamily="34" charset="0"/>
                <a:cs typeface="Arial" panose="020B0604020202020204" pitchFamily="34" charset="0"/>
              </a:rPr>
              <a:t>e</a:t>
            </a:r>
            <a:r>
              <a:rPr lang="en-US" sz="1800" b="1" dirty="0">
                <a:solidFill>
                  <a:srgbClr val="002060"/>
                </a:solidFill>
                <a:latin typeface="Arial" panose="020B0604020202020204" pitchFamily="34" charset="0"/>
                <a:cs typeface="Arial" panose="020B0604020202020204" pitchFamily="34" charset="0"/>
              </a:rPr>
              <a:t> </a:t>
            </a:r>
            <a:r>
              <a:rPr lang="sr-Latn-RS" sz="1800" b="1" dirty="0">
                <a:solidFill>
                  <a:srgbClr val="002060"/>
                </a:solidFill>
                <a:latin typeface="Arial" panose="020B0604020202020204" pitchFamily="34" charset="0"/>
                <a:cs typeface="Arial" panose="020B0604020202020204" pitchFamily="34" charset="0"/>
              </a:rPr>
              <a:t>koji su pored fizičkih karakteristika vibracija </a:t>
            </a:r>
            <a:r>
              <a:rPr lang="en-US" sz="1800" b="1" dirty="0" err="1">
                <a:solidFill>
                  <a:srgbClr val="002060"/>
                </a:solidFill>
                <a:latin typeface="Arial" panose="020B0604020202020204" pitchFamily="34" charset="0"/>
                <a:cs typeface="Arial" panose="020B0604020202020204" pitchFamily="34" charset="0"/>
              </a:rPr>
              <a:t>povezani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štetnim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efektima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sr-Latn-RS" sz="1800" b="1" dirty="0">
                <a:solidFill>
                  <a:srgbClr val="002060"/>
                </a:solidFill>
                <a:latin typeface="Arial" panose="020B0604020202020204" pitchFamily="34" charset="0"/>
                <a:cs typeface="Arial" panose="020B0604020202020204" pitchFamily="34" charset="0"/>
              </a:rPr>
              <a:t> na zdravlje radnika.</a:t>
            </a:r>
          </a:p>
          <a:p>
            <a:pPr marL="360000" indent="-360000" algn="l" fontAlgn="auto">
              <a:lnSpc>
                <a:spcPct val="120000"/>
              </a:lnSpc>
              <a:spcBef>
                <a:spcPts val="600"/>
              </a:spcBef>
              <a:spcAft>
                <a:spcPts val="0"/>
              </a:spcAft>
              <a:buClr>
                <a:srgbClr val="000066"/>
              </a:buClr>
              <a:buFont typeface="+mj-lt"/>
              <a:buAutoNum type="arabicPeriod" startAt="7"/>
              <a:defRPr/>
            </a:pPr>
            <a:endParaRPr lang="sr-Latn-CS" sz="1800" b="1" dirty="0">
              <a:solidFill>
                <a:srgbClr val="000066"/>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EB0152A-24A6-4322-9C8C-EABF0C865105}"/>
              </a:ext>
            </a:extLst>
          </p:cNvPr>
          <p:cNvSpPr txBox="1"/>
          <p:nvPr/>
        </p:nvSpPr>
        <p:spPr>
          <a:xfrm>
            <a:off x="8138367" y="5611887"/>
            <a:ext cx="458779" cy="769441"/>
          </a:xfrm>
          <a:prstGeom prst="rect">
            <a:avLst/>
          </a:prstGeom>
          <a:noFill/>
        </p:spPr>
        <p:txBody>
          <a:bodyPr wrap="square" rtlCol="0">
            <a:spAutoFit/>
          </a:bodyPr>
          <a:lstStyle/>
          <a:p>
            <a:r>
              <a:rPr lang="sr-Latn-RS" sz="4400" dirty="0">
                <a:solidFill>
                  <a:srgbClr val="C00000"/>
                </a:solidFill>
                <a:sym typeface="Wingdings" panose="05000000000000000000" pitchFamily="2" charset="2"/>
              </a:rPr>
              <a:t></a:t>
            </a:r>
            <a:endParaRPr lang="sr-Latn-RS" sz="4400" dirty="0">
              <a:solidFill>
                <a:srgbClr val="C00000"/>
              </a:solidFill>
            </a:endParaRPr>
          </a:p>
        </p:txBody>
      </p:sp>
    </p:spTree>
    <p:extLst>
      <p:ext uri="{BB962C8B-B14F-4D97-AF65-F5344CB8AC3E}">
        <p14:creationId xmlns:p14="http://schemas.microsoft.com/office/powerpoint/2010/main" val="2130763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0" y="54868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6" name="Rectangle 2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30" name="Rectangle 15">
            <a:extLst>
              <a:ext uri="{FF2B5EF4-FFF2-40B4-BE49-F238E27FC236}">
                <a16:creationId xmlns:a16="http://schemas.microsoft.com/office/drawing/2014/main" id="{F6F06ACC-F27B-4607-9042-BB95118162EF}"/>
              </a:ext>
            </a:extLst>
          </p:cNvPr>
          <p:cNvSpPr>
            <a:spLocks noChangeArrowheads="1"/>
          </p:cNvSpPr>
          <p:nvPr/>
        </p:nvSpPr>
        <p:spPr bwMode="auto">
          <a:xfrm>
            <a:off x="685800" y="44624"/>
            <a:ext cx="7772400" cy="504056"/>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990000"/>
                </a:solidFill>
                <a:latin typeface="Arial Black" pitchFamily="34" charset="0"/>
                <a:cs typeface="Arial" pitchFamily="34" charset="0"/>
              </a:rPr>
              <a:t>Pitanja za proveru znanja</a:t>
            </a:r>
          </a:p>
        </p:txBody>
      </p:sp>
      <p:pic>
        <p:nvPicPr>
          <p:cNvPr id="31" name="Picture 30">
            <a:extLst>
              <a:ext uri="{FF2B5EF4-FFF2-40B4-BE49-F238E27FC236}">
                <a16:creationId xmlns:a16="http://schemas.microsoft.com/office/drawing/2014/main" id="{54106032-2F55-47A6-B481-BE0F66214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968" y="195136"/>
            <a:ext cx="1024624" cy="1440000"/>
          </a:xfrm>
          <a:prstGeom prst="rect">
            <a:avLst/>
          </a:prstGeom>
        </p:spPr>
      </p:pic>
      <p:sp>
        <p:nvSpPr>
          <p:cNvPr id="11" name="Rectangle 10"/>
          <p:cNvSpPr>
            <a:spLocks noChangeArrowheads="1"/>
          </p:cNvSpPr>
          <p:nvPr/>
        </p:nvSpPr>
        <p:spPr bwMode="auto">
          <a:xfrm>
            <a:off x="504408" y="887687"/>
            <a:ext cx="8244056" cy="311737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chor="t" anchorCtr="0"/>
          <a:lstStyle/>
          <a:p>
            <a:pPr marL="360000" indent="-360000" algn="l" fontAlgn="auto">
              <a:lnSpc>
                <a:spcPct val="120000"/>
              </a:lnSpc>
              <a:spcBef>
                <a:spcPts val="600"/>
              </a:spcBef>
              <a:spcAft>
                <a:spcPts val="0"/>
              </a:spcAft>
              <a:buClr>
                <a:srgbClr val="000066"/>
              </a:buClr>
              <a:buFont typeface="+mj-lt"/>
              <a:buAutoNum type="arabicPeriod" startAt="13"/>
              <a:defRPr/>
            </a:pPr>
            <a:r>
              <a:rPr lang="sr-Latn-CS" sz="1800" b="1" dirty="0">
                <a:solidFill>
                  <a:srgbClr val="000066"/>
                </a:solidFill>
                <a:latin typeface="Arial" pitchFamily="34" charset="0"/>
                <a:cs typeface="Arial" pitchFamily="34" charset="0"/>
              </a:rPr>
              <a:t>Šta je vibraciona bolest?</a:t>
            </a:r>
          </a:p>
          <a:p>
            <a:pPr marL="360000" indent="-360000" algn="l" fontAlgn="auto">
              <a:lnSpc>
                <a:spcPct val="120000"/>
              </a:lnSpc>
              <a:spcBef>
                <a:spcPts val="600"/>
              </a:spcBef>
              <a:spcAft>
                <a:spcPts val="0"/>
              </a:spcAft>
              <a:buClr>
                <a:srgbClr val="000066"/>
              </a:buClr>
              <a:buFont typeface="+mj-lt"/>
              <a:buAutoNum type="arabicPeriod" startAt="13"/>
              <a:defRPr/>
            </a:pPr>
            <a:r>
              <a:rPr lang="sr-Latn-RS" sz="1800" b="1" dirty="0">
                <a:solidFill>
                  <a:srgbClr val="002060"/>
                </a:solidFill>
                <a:latin typeface="Arial" panose="020B0604020202020204" pitchFamily="34" charset="0"/>
                <a:cs typeface="Arial" panose="020B0604020202020204" pitchFamily="34" charset="0"/>
              </a:rPr>
              <a:t>Koji su uzroci nastanka morfoloških i funkcionalnih promena kod vibracione bolesti?</a:t>
            </a:r>
          </a:p>
          <a:p>
            <a:pPr marL="360000" indent="-360000" algn="l" fontAlgn="auto">
              <a:lnSpc>
                <a:spcPct val="120000"/>
              </a:lnSpc>
              <a:spcBef>
                <a:spcPts val="600"/>
              </a:spcBef>
              <a:spcAft>
                <a:spcPts val="0"/>
              </a:spcAft>
              <a:buClr>
                <a:srgbClr val="000066"/>
              </a:buClr>
              <a:buFont typeface="+mj-lt"/>
              <a:buAutoNum type="arabicPeriod" startAt="13"/>
              <a:defRPr/>
            </a:pPr>
            <a:r>
              <a:rPr lang="sr-Latn-RS" sz="1800" b="1" dirty="0">
                <a:solidFill>
                  <a:srgbClr val="002060"/>
                </a:solidFill>
                <a:latin typeface="Arial" panose="020B0604020202020204" pitchFamily="34" charset="0"/>
                <a:cs typeface="Arial" panose="020B0604020202020204" pitchFamily="34" charset="0"/>
              </a:rPr>
              <a:t>Na kojim sistemima ljudskog organizma dominiraju poremećaji u kliničkoj slici vibracionih bolesti?</a:t>
            </a:r>
          </a:p>
          <a:p>
            <a:pPr marL="360000" indent="-360000" algn="l" fontAlgn="auto">
              <a:lnSpc>
                <a:spcPct val="120000"/>
              </a:lnSpc>
              <a:spcBef>
                <a:spcPts val="600"/>
              </a:spcBef>
              <a:spcAft>
                <a:spcPts val="0"/>
              </a:spcAft>
              <a:buClr>
                <a:srgbClr val="000066"/>
              </a:buClr>
              <a:buFont typeface="+mj-lt"/>
              <a:buAutoNum type="arabicPeriod" startAt="13"/>
              <a:defRPr/>
            </a:pPr>
            <a:r>
              <a:rPr lang="sr-Latn-RS" sz="1800" b="1" dirty="0">
                <a:solidFill>
                  <a:srgbClr val="002060"/>
                </a:solidFill>
                <a:latin typeface="Arial" panose="020B0604020202020204" pitchFamily="34" charset="0"/>
                <a:cs typeface="Arial" panose="020B0604020202020204" pitchFamily="34" charset="0"/>
              </a:rPr>
              <a:t>Kako se dele vibracione bolesti za</a:t>
            </a:r>
            <a:r>
              <a:rPr lang="en-US" sz="1800" b="1" dirty="0" err="1">
                <a:solidFill>
                  <a:srgbClr val="002060"/>
                </a:solidFill>
                <a:latin typeface="Arial" panose="020B0604020202020204" pitchFamily="34" charset="0"/>
                <a:cs typeface="Arial" panose="020B0604020202020204" pitchFamily="34" charset="0"/>
              </a:rPr>
              <a:t>visno</a:t>
            </a:r>
            <a:r>
              <a:rPr lang="en-US" sz="1800" b="1" dirty="0">
                <a:solidFill>
                  <a:srgbClr val="002060"/>
                </a:solidFill>
                <a:latin typeface="Arial" panose="020B0604020202020204" pitchFamily="34" charset="0"/>
                <a:cs typeface="Arial" panose="020B0604020202020204" pitchFamily="34" charset="0"/>
              </a:rPr>
              <a:t> o</a:t>
            </a:r>
            <a:r>
              <a:rPr lang="sr-Latn-RS" sz="1800" b="1" dirty="0">
                <a:solidFill>
                  <a:srgbClr val="002060"/>
                </a:solidFill>
                <a:latin typeface="Arial" panose="020B0604020202020204" pitchFamily="34" charset="0"/>
                <a:cs typeface="Arial" panose="020B0604020202020204" pitchFamily="34" charset="0"/>
              </a:rPr>
              <a:t>d</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mest</a:t>
            </a:r>
            <a:r>
              <a:rPr lang="sr-Latn-RS" sz="1800" b="1" dirty="0">
                <a:solidFill>
                  <a:srgbClr val="002060"/>
                </a:solidFill>
                <a:latin typeface="Arial" panose="020B0604020202020204" pitchFamily="34" charset="0"/>
                <a:cs typeface="Arial" panose="020B0604020202020204" pitchFamily="34" charset="0"/>
              </a:rPr>
              <a:t>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prenosa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vibracija</a:t>
            </a:r>
            <a:r>
              <a:rPr lang="en-US" sz="1800" b="1" dirty="0">
                <a:solidFill>
                  <a:srgbClr val="002060"/>
                </a:solidFill>
                <a:latin typeface="Arial" panose="020B0604020202020204" pitchFamily="34" charset="0"/>
                <a:cs typeface="Arial" panose="020B0604020202020204" pitchFamily="34" charset="0"/>
              </a:rPr>
              <a:t> </a:t>
            </a:r>
            <a:br>
              <a:rPr lang="sr-Latn-RS" sz="1800" b="1" dirty="0">
                <a:solidFill>
                  <a:srgbClr val="002060"/>
                </a:solidFill>
                <a:latin typeface="Arial" panose="020B0604020202020204" pitchFamily="34" charset="0"/>
                <a:cs typeface="Arial" panose="020B0604020202020204" pitchFamily="34" charset="0"/>
              </a:rPr>
            </a:br>
            <a:r>
              <a:rPr lang="en-US" sz="1800" b="1" dirty="0" err="1">
                <a:solidFill>
                  <a:srgbClr val="002060"/>
                </a:solidFill>
                <a:latin typeface="Arial" panose="020B0604020202020204" pitchFamily="34" charset="0"/>
                <a:cs typeface="Arial" panose="020B0604020202020204" pitchFamily="34" charset="0"/>
              </a:rPr>
              <a:t>na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telo</a:t>
            </a:r>
            <a:r>
              <a:rPr lang="sr-Latn-RS" sz="1800" b="1" dirty="0">
                <a:solidFill>
                  <a:srgbClr val="002060"/>
                </a:solidFill>
                <a:latin typeface="Arial" panose="020B0604020202020204" pitchFamily="34" charset="0"/>
                <a:cs typeface="Arial" panose="020B0604020202020204" pitchFamily="34" charset="0"/>
              </a:rPr>
              <a:t>?</a:t>
            </a:r>
          </a:p>
          <a:p>
            <a:pPr marL="360000" indent="-360000" algn="l" fontAlgn="auto">
              <a:lnSpc>
                <a:spcPct val="120000"/>
              </a:lnSpc>
              <a:spcBef>
                <a:spcPts val="600"/>
              </a:spcBef>
              <a:spcAft>
                <a:spcPts val="0"/>
              </a:spcAft>
              <a:buClr>
                <a:srgbClr val="000066"/>
              </a:buClr>
              <a:buFont typeface="+mj-lt"/>
              <a:buAutoNum type="arabicPeriod" startAt="13"/>
              <a:defRPr/>
            </a:pPr>
            <a:r>
              <a:rPr lang="sr-Latn-RS" sz="1800" b="1" dirty="0">
                <a:solidFill>
                  <a:srgbClr val="002060"/>
                </a:solidFill>
                <a:latin typeface="Arial" panose="020B0604020202020204" pitchFamily="34" charset="0"/>
                <a:cs typeface="Arial" panose="020B0604020202020204" pitchFamily="34" charset="0"/>
              </a:rPr>
              <a:t>Koje mere obuhvata prevencija vibracione bolesti?</a:t>
            </a:r>
            <a:endParaRPr lang="sr-Latn-CS" sz="1800" b="1"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406597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7" name="Rectangle 3"/>
          <p:cNvSpPr>
            <a:spLocks noChangeArrowheads="1"/>
          </p:cNvSpPr>
          <p:nvPr/>
        </p:nvSpPr>
        <p:spPr bwMode="auto">
          <a:xfrm>
            <a:off x="1074155" y="6011996"/>
            <a:ext cx="6995690" cy="369332"/>
          </a:xfrm>
          <a:prstGeom prst="rect">
            <a:avLst/>
          </a:prstGeom>
          <a:noFill/>
          <a:ln w="9525">
            <a:noFill/>
            <a:miter lim="800000"/>
            <a:headEnd/>
            <a:tailEnd/>
          </a:ln>
          <a:effectLst/>
        </p:spPr>
        <p:txBody>
          <a:bodyPr wrap="square">
            <a:spAutoFit/>
          </a:bodyPr>
          <a:lstStyle/>
          <a:p>
            <a:r>
              <a:rPr lang="sr-Latn-CS" sz="1800" b="1" dirty="0">
                <a:solidFill>
                  <a:srgbClr val="000066"/>
                </a:solidFill>
              </a:rPr>
              <a:t>Analizator vibracija </a:t>
            </a:r>
            <a:r>
              <a:rPr lang="sr-Latn-CS" sz="1800" b="1" dirty="0">
                <a:solidFill>
                  <a:srgbClr val="A50021"/>
                </a:solidFill>
              </a:rPr>
              <a:t>Brüel&amp;Kjær 4447</a:t>
            </a:r>
            <a:r>
              <a:rPr lang="en-US" sz="1800" b="1" dirty="0">
                <a:solidFill>
                  <a:srgbClr val="000066"/>
                </a:solidFill>
              </a:rPr>
              <a:t>  </a:t>
            </a:r>
            <a:endParaRPr lang="en-GB" sz="1800" b="1" dirty="0">
              <a:solidFill>
                <a:srgbClr val="000066"/>
              </a:solidFill>
            </a:endParaRPr>
          </a:p>
        </p:txBody>
      </p:sp>
      <p:sp>
        <p:nvSpPr>
          <p:cNvPr id="10"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9"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pic>
        <p:nvPicPr>
          <p:cNvPr id="109570" name="Picture 2" descr="Instrumex Human Vibration Meter And Analyser For Industrial And Laboratory  Use, | ID: 19111579088">
            <a:extLst>
              <a:ext uri="{FF2B5EF4-FFF2-40B4-BE49-F238E27FC236}">
                <a16:creationId xmlns:a16="http://schemas.microsoft.com/office/drawing/2014/main" id="{A25CD7D8-8906-45F1-8CDD-C4D10A8B59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00077" y="1049561"/>
            <a:ext cx="4943845" cy="49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7" name="Rectangle 3"/>
          <p:cNvSpPr>
            <a:spLocks noChangeArrowheads="1"/>
          </p:cNvSpPr>
          <p:nvPr/>
        </p:nvSpPr>
        <p:spPr bwMode="auto">
          <a:xfrm>
            <a:off x="252480" y="972790"/>
            <a:ext cx="8640000" cy="463012"/>
          </a:xfrm>
          <a:prstGeom prst="rect">
            <a:avLst/>
          </a:prstGeom>
          <a:noFill/>
          <a:ln w="9525">
            <a:noFill/>
            <a:miter lim="800000"/>
            <a:headEnd/>
            <a:tailEnd/>
          </a:ln>
          <a:effectLst/>
        </p:spPr>
        <p:txBody>
          <a:bodyPr>
            <a:spAutoFit/>
          </a:bodyPr>
          <a:lstStyle/>
          <a:p>
            <a:pPr>
              <a:lnSpc>
                <a:spcPct val="150000"/>
              </a:lnSpc>
            </a:pPr>
            <a:r>
              <a:rPr lang="sr-Latn-CS" sz="1800" b="1" dirty="0">
                <a:solidFill>
                  <a:srgbClr val="990000"/>
                </a:solidFill>
                <a:latin typeface="Arial Black" pitchFamily="34" charset="0"/>
              </a:rPr>
              <a:t>Vibracije celog tela</a:t>
            </a:r>
            <a:endParaRPr lang="en-GB" sz="1800" b="1" dirty="0">
              <a:solidFill>
                <a:srgbClr val="000066"/>
              </a:solidFill>
            </a:endParaRPr>
          </a:p>
        </p:txBody>
      </p:sp>
      <p:sp>
        <p:nvSpPr>
          <p:cNvPr id="16"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23"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grpSp>
        <p:nvGrpSpPr>
          <p:cNvPr id="2" name="Group 1">
            <a:extLst>
              <a:ext uri="{FF2B5EF4-FFF2-40B4-BE49-F238E27FC236}">
                <a16:creationId xmlns:a16="http://schemas.microsoft.com/office/drawing/2014/main" id="{37E138AE-6059-4E39-840A-9BF9FFF0B3BE}"/>
              </a:ext>
            </a:extLst>
          </p:cNvPr>
          <p:cNvGrpSpPr/>
          <p:nvPr/>
        </p:nvGrpSpPr>
        <p:grpSpPr>
          <a:xfrm>
            <a:off x="2648347" y="1435802"/>
            <a:ext cx="3847306" cy="5040000"/>
            <a:chOff x="2648347" y="1435802"/>
            <a:chExt cx="3847306" cy="5040000"/>
          </a:xfrm>
        </p:grpSpPr>
        <p:pic>
          <p:nvPicPr>
            <p:cNvPr id="11" name="Picture 2" descr="User-added image">
              <a:extLst>
                <a:ext uri="{FF2B5EF4-FFF2-40B4-BE49-F238E27FC236}">
                  <a16:creationId xmlns:a16="http://schemas.microsoft.com/office/drawing/2014/main" id="{917921FB-61E4-417C-A509-DEFE8FB41A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48347" y="1435802"/>
              <a:ext cx="3847306" cy="50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36FD147-2754-4DC4-A649-60DBF48ADBAA}"/>
                </a:ext>
              </a:extLst>
            </p:cNvPr>
            <p:cNvSpPr txBox="1"/>
            <p:nvPr/>
          </p:nvSpPr>
          <p:spPr>
            <a:xfrm>
              <a:off x="3180723" y="6111607"/>
              <a:ext cx="2782553" cy="338554"/>
            </a:xfrm>
            <a:prstGeom prst="rect">
              <a:avLst/>
            </a:prstGeom>
            <a:noFill/>
          </p:spPr>
          <p:txBody>
            <a:bodyPr wrap="square">
              <a:spAutoFit/>
            </a:bodyPr>
            <a:lstStyle/>
            <a:p>
              <a:r>
                <a:rPr lang="sr-Latn-RS" sz="800" b="1" dirty="0"/>
                <a:t>https://community.sw.siemens.com/s/article/Human-Body-Vibration</a:t>
              </a:r>
            </a:p>
          </p:txBody>
        </p:sp>
      </p:grpSp>
    </p:spTree>
    <p:extLst>
      <p:ext uri="{BB962C8B-B14F-4D97-AF65-F5344CB8AC3E}">
        <p14:creationId xmlns:p14="http://schemas.microsoft.com/office/powerpoint/2010/main" val="334853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pic>
        <p:nvPicPr>
          <p:cNvPr id="18" name="Picture 6"/>
          <p:cNvPicPr>
            <a:picLocks noChangeAspect="1" noChangeArrowheads="1"/>
          </p:cNvPicPr>
          <p:nvPr/>
        </p:nvPicPr>
        <p:blipFill>
          <a:blip r:embed="rId3" cstate="print"/>
          <a:srcRect/>
          <a:stretch>
            <a:fillRect/>
          </a:stretch>
        </p:blipFill>
        <p:spPr bwMode="auto">
          <a:xfrm>
            <a:off x="323850" y="1124744"/>
            <a:ext cx="8518525" cy="4929187"/>
          </a:xfrm>
          <a:prstGeom prst="rect">
            <a:avLst/>
          </a:prstGeom>
          <a:noFill/>
          <a:ln w="9525">
            <a:noFill/>
            <a:miter lim="800000"/>
            <a:headEnd/>
            <a:tailEnd/>
          </a:ln>
          <a:effectLst/>
        </p:spPr>
      </p:pic>
      <p:sp>
        <p:nvSpPr>
          <p:cNvPr id="9"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27"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63700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3"/>
          <p:cNvSpPr>
            <a:spLocks noChangeArrowheads="1"/>
          </p:cNvSpPr>
          <p:nvPr/>
        </p:nvSpPr>
        <p:spPr bwMode="auto">
          <a:xfrm>
            <a:off x="252480" y="993502"/>
            <a:ext cx="8640000" cy="463012"/>
          </a:xfrm>
          <a:prstGeom prst="rect">
            <a:avLst/>
          </a:prstGeom>
          <a:noFill/>
          <a:ln w="9525">
            <a:noFill/>
            <a:miter lim="800000"/>
            <a:headEnd/>
            <a:tailEnd/>
          </a:ln>
          <a:effectLst/>
        </p:spPr>
        <p:txBody>
          <a:bodyPr>
            <a:spAutoFit/>
          </a:bodyPr>
          <a:lstStyle/>
          <a:p>
            <a:pPr>
              <a:lnSpc>
                <a:spcPct val="150000"/>
              </a:lnSpc>
            </a:pPr>
            <a:r>
              <a:rPr lang="sr-Latn-CS" sz="1800" b="1" dirty="0">
                <a:solidFill>
                  <a:srgbClr val="990000"/>
                </a:solidFill>
                <a:latin typeface="Arial Black" pitchFamily="34" charset="0"/>
              </a:rPr>
              <a:t>Vibracije šaka-ruka</a:t>
            </a:r>
            <a:endParaRPr lang="en-GB" sz="1800" b="1" dirty="0">
              <a:solidFill>
                <a:srgbClr val="000066"/>
              </a:solidFill>
            </a:endParaRPr>
          </a:p>
        </p:txBody>
      </p:sp>
      <p:sp>
        <p:nvSpPr>
          <p:cNvPr id="16"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17"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grpSp>
        <p:nvGrpSpPr>
          <p:cNvPr id="2" name="Group 1">
            <a:extLst>
              <a:ext uri="{FF2B5EF4-FFF2-40B4-BE49-F238E27FC236}">
                <a16:creationId xmlns:a16="http://schemas.microsoft.com/office/drawing/2014/main" id="{290D890C-4D9A-4555-9A81-A1DFB946A30F}"/>
              </a:ext>
            </a:extLst>
          </p:cNvPr>
          <p:cNvGrpSpPr/>
          <p:nvPr/>
        </p:nvGrpSpPr>
        <p:grpSpPr>
          <a:xfrm>
            <a:off x="2652068" y="1435802"/>
            <a:ext cx="3839865" cy="5040000"/>
            <a:chOff x="2652068" y="1435802"/>
            <a:chExt cx="3839865" cy="5040000"/>
          </a:xfrm>
        </p:grpSpPr>
        <p:pic>
          <p:nvPicPr>
            <p:cNvPr id="11" name="Picture 2" descr="User-added image">
              <a:extLst>
                <a:ext uri="{FF2B5EF4-FFF2-40B4-BE49-F238E27FC236}">
                  <a16:creationId xmlns:a16="http://schemas.microsoft.com/office/drawing/2014/main" id="{F57AD0D0-548C-4A2E-B971-C071FF6C1B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652068" y="1435802"/>
              <a:ext cx="3839865" cy="50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2AACF19-B667-4FB0-A914-87AB8BD7D058}"/>
                </a:ext>
              </a:extLst>
            </p:cNvPr>
            <p:cNvSpPr txBox="1"/>
            <p:nvPr/>
          </p:nvSpPr>
          <p:spPr>
            <a:xfrm>
              <a:off x="3180723" y="6111607"/>
              <a:ext cx="2782553" cy="338554"/>
            </a:xfrm>
            <a:prstGeom prst="rect">
              <a:avLst/>
            </a:prstGeom>
            <a:noFill/>
          </p:spPr>
          <p:txBody>
            <a:bodyPr wrap="square">
              <a:spAutoFit/>
            </a:bodyPr>
            <a:lstStyle/>
            <a:p>
              <a:r>
                <a:rPr lang="sr-Latn-RS" sz="800" b="1" dirty="0"/>
                <a:t>https://community.sw.siemens.com/s/article/Human-Body-Vibration</a:t>
              </a:r>
            </a:p>
          </p:txBody>
        </p:sp>
      </p:grpSp>
    </p:spTree>
    <p:extLst>
      <p:ext uri="{BB962C8B-B14F-4D97-AF65-F5344CB8AC3E}">
        <p14:creationId xmlns:p14="http://schemas.microsoft.com/office/powerpoint/2010/main" val="123029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90872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grpSp>
        <p:nvGrpSpPr>
          <p:cNvPr id="2" name="Group 22"/>
          <p:cNvGrpSpPr>
            <a:grpSpLocks noChangeAspect="1"/>
          </p:cNvGrpSpPr>
          <p:nvPr/>
        </p:nvGrpSpPr>
        <p:grpSpPr>
          <a:xfrm>
            <a:off x="1987440" y="1196752"/>
            <a:ext cx="5151658" cy="4992761"/>
            <a:chOff x="1979613" y="1381093"/>
            <a:chExt cx="5159375" cy="5000235"/>
          </a:xfrm>
        </p:grpSpPr>
        <p:grpSp>
          <p:nvGrpSpPr>
            <p:cNvPr id="3" name="Group 10"/>
            <p:cNvGrpSpPr>
              <a:grpSpLocks/>
            </p:cNvGrpSpPr>
            <p:nvPr/>
          </p:nvGrpSpPr>
          <p:grpSpPr bwMode="auto">
            <a:xfrm>
              <a:off x="1979613" y="1720428"/>
              <a:ext cx="5159375" cy="4660900"/>
              <a:chOff x="1247" y="975"/>
              <a:chExt cx="3250" cy="2936"/>
            </a:xfrm>
          </p:grpSpPr>
          <p:pic>
            <p:nvPicPr>
              <p:cNvPr id="18" name="Picture 7"/>
              <p:cNvPicPr>
                <a:picLocks noChangeAspect="1" noChangeArrowheads="1"/>
              </p:cNvPicPr>
              <p:nvPr/>
            </p:nvPicPr>
            <p:blipFill>
              <a:blip r:embed="rId3" cstate="print"/>
              <a:srcRect/>
              <a:stretch>
                <a:fillRect/>
              </a:stretch>
            </p:blipFill>
            <p:spPr bwMode="auto">
              <a:xfrm>
                <a:off x="1247" y="975"/>
                <a:ext cx="1588" cy="1276"/>
              </a:xfrm>
              <a:prstGeom prst="rect">
                <a:avLst/>
              </a:prstGeom>
              <a:noFill/>
              <a:ln w="9525">
                <a:noFill/>
                <a:miter lim="800000"/>
                <a:headEnd/>
                <a:tailEnd/>
              </a:ln>
              <a:effectLst/>
            </p:spPr>
          </p:pic>
          <p:pic>
            <p:nvPicPr>
              <p:cNvPr id="19" name="Picture 8"/>
              <p:cNvPicPr>
                <a:picLocks noChangeAspect="1" noChangeArrowheads="1"/>
              </p:cNvPicPr>
              <p:nvPr/>
            </p:nvPicPr>
            <p:blipFill>
              <a:blip r:embed="rId4" cstate="print"/>
              <a:srcRect/>
              <a:stretch>
                <a:fillRect/>
              </a:stretch>
            </p:blipFill>
            <p:spPr bwMode="auto">
              <a:xfrm>
                <a:off x="2835" y="981"/>
                <a:ext cx="1662" cy="1152"/>
              </a:xfrm>
              <a:prstGeom prst="rect">
                <a:avLst/>
              </a:prstGeom>
              <a:noFill/>
              <a:ln w="9525">
                <a:noFill/>
                <a:miter lim="800000"/>
                <a:headEnd/>
                <a:tailEnd/>
              </a:ln>
              <a:effectLst/>
            </p:spPr>
          </p:pic>
          <p:pic>
            <p:nvPicPr>
              <p:cNvPr id="20" name="Picture 9"/>
              <p:cNvPicPr>
                <a:picLocks noChangeAspect="1" noChangeArrowheads="1"/>
              </p:cNvPicPr>
              <p:nvPr/>
            </p:nvPicPr>
            <p:blipFill>
              <a:blip r:embed="rId5" cstate="print"/>
              <a:srcRect/>
              <a:stretch>
                <a:fillRect/>
              </a:stretch>
            </p:blipFill>
            <p:spPr bwMode="auto">
              <a:xfrm rot="10800000" flipV="1">
                <a:off x="1247" y="2139"/>
                <a:ext cx="3248" cy="1772"/>
              </a:xfrm>
              <a:prstGeom prst="rect">
                <a:avLst/>
              </a:prstGeom>
              <a:noFill/>
              <a:ln w="9525">
                <a:noFill/>
                <a:miter lim="800000"/>
                <a:headEnd/>
                <a:tailEnd/>
              </a:ln>
              <a:effectLst/>
            </p:spPr>
          </p:pic>
        </p:grpSp>
        <p:sp>
          <p:nvSpPr>
            <p:cNvPr id="21" name="Text Box 11"/>
            <p:cNvSpPr txBox="1">
              <a:spLocks noChangeArrowheads="1"/>
            </p:cNvSpPr>
            <p:nvPr/>
          </p:nvSpPr>
          <p:spPr bwMode="auto">
            <a:xfrm>
              <a:off x="2211428" y="1381093"/>
              <a:ext cx="1957309" cy="369885"/>
            </a:xfrm>
            <a:prstGeom prst="rect">
              <a:avLst/>
            </a:prstGeom>
            <a:noFill/>
            <a:ln w="9525">
              <a:noFill/>
              <a:miter lim="800000"/>
              <a:headEnd/>
              <a:tailEnd/>
            </a:ln>
            <a:effectLst/>
          </p:spPr>
          <p:txBody>
            <a:bodyPr wrap="none">
              <a:spAutoFit/>
            </a:bodyPr>
            <a:lstStyle/>
            <a:p>
              <a:r>
                <a:rPr lang="sr-Latn-CS" sz="1800" b="1" dirty="0"/>
                <a:t>Adapter za šaku</a:t>
              </a:r>
              <a:endParaRPr lang="en-US" sz="1800" b="1" dirty="0"/>
            </a:p>
          </p:txBody>
        </p:sp>
        <p:sp>
          <p:nvSpPr>
            <p:cNvPr id="22" name="Text Box 12"/>
            <p:cNvSpPr txBox="1">
              <a:spLocks noChangeArrowheads="1"/>
            </p:cNvSpPr>
            <p:nvPr/>
          </p:nvSpPr>
          <p:spPr bwMode="auto">
            <a:xfrm>
              <a:off x="4660725" y="1381093"/>
              <a:ext cx="1995838" cy="369885"/>
            </a:xfrm>
            <a:prstGeom prst="rect">
              <a:avLst/>
            </a:prstGeom>
            <a:noFill/>
            <a:ln w="9525">
              <a:noFill/>
              <a:miter lim="800000"/>
              <a:headEnd/>
              <a:tailEnd/>
            </a:ln>
            <a:effectLst/>
          </p:spPr>
          <p:txBody>
            <a:bodyPr wrap="none">
              <a:spAutoFit/>
            </a:bodyPr>
            <a:lstStyle/>
            <a:p>
              <a:r>
                <a:rPr lang="sr-Latn-CS" sz="1800" b="1" dirty="0"/>
                <a:t>Adapter za prste</a:t>
              </a:r>
              <a:endParaRPr lang="en-US" sz="1800" b="1" dirty="0"/>
            </a:p>
          </p:txBody>
        </p:sp>
      </p:grpSp>
      <p:sp>
        <p:nvSpPr>
          <p:cNvPr id="16" name="Rectangle 15"/>
          <p:cNvSpPr>
            <a:spLocks noChangeArrowheads="1"/>
          </p:cNvSpPr>
          <p:nvPr/>
        </p:nvSpPr>
        <p:spPr bwMode="auto">
          <a:xfrm>
            <a:off x="616024" y="44624"/>
            <a:ext cx="7772400" cy="864096"/>
          </a:xfrm>
          <a:prstGeom prst="rect">
            <a:avLst/>
          </a:prstGeom>
          <a:noFill/>
          <a:ln w="9525">
            <a:noFill/>
            <a:miter lim="800000"/>
            <a:headEnd/>
            <a:tailEnd/>
          </a:ln>
        </p:spPr>
        <p:txBody>
          <a:bodyPr anchor="ctr"/>
          <a:lstStyle/>
          <a:p>
            <a:pPr lvl="0" fontAlgn="auto">
              <a:spcBef>
                <a:spcPts val="0"/>
              </a:spcBef>
              <a:spcAft>
                <a:spcPts val="600"/>
              </a:spcAft>
              <a:defRPr/>
            </a:pPr>
            <a:r>
              <a:rPr lang="sr-Latn-CS" sz="2000" b="1" kern="0" dirty="0">
                <a:solidFill>
                  <a:srgbClr val="990000"/>
                </a:solidFill>
                <a:latin typeface="Arial Black" pitchFamily="34" charset="0"/>
              </a:rPr>
              <a:t>Merenje vibracija koje se prenose na radnika</a:t>
            </a:r>
            <a:endParaRPr lang="en-US" sz="2000" b="1" kern="0" dirty="0">
              <a:solidFill>
                <a:srgbClr val="990000"/>
              </a:solidFill>
            </a:endParaRPr>
          </a:p>
        </p:txBody>
      </p:sp>
      <p:sp>
        <p:nvSpPr>
          <p:cNvPr id="17"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35568879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8751</TotalTime>
  <Words>7717</Words>
  <Application>Microsoft Office PowerPoint</Application>
  <PresentationFormat>On-screen Show (4:3)</PresentationFormat>
  <Paragraphs>515</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Arial</vt:lpstr>
      <vt:lpstr>Arial Black</vt:lpstr>
      <vt:lpstr>Cambria Math</vt:lpstr>
      <vt:lpstr>Century Gothic</vt:lpstr>
      <vt:lpstr>Wingdings</vt:lpstr>
      <vt:lpstr>Default Design</vt:lpstr>
      <vt:lpstr>CorelDRAW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Statika 1</dc:title>
  <dc:creator>DM</dc:creator>
  <cp:lastModifiedBy>Darko Mihajlov</cp:lastModifiedBy>
  <cp:revision>1003</cp:revision>
  <dcterms:created xsi:type="dcterms:W3CDTF">2012-10-03T09:08:30Z</dcterms:created>
  <dcterms:modified xsi:type="dcterms:W3CDTF">2023-06-22T11:09:21Z</dcterms:modified>
</cp:coreProperties>
</file>